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17B91E-518E-9949-BBC2-4386F203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00CF51-5B00-1340-A9EA-8E73A7AF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C247EA-A5FC-7C45-9F6C-7FAC903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6F76D5-3186-5C4E-BF3B-5E5C2AB9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D09440-44E5-3B47-B867-12B40A7C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38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59C65-08F8-6E42-8F4D-92D79407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F83CCEA-2A44-F949-9069-1F36A1FC4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25AA5A-20E1-3540-89D5-0542428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FB13B-CBDD-DD4C-8AD4-AF41A8F3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F78AA1-458F-9541-8372-D45ADAD8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0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689EDD6-8BCE-C848-AB07-9AF1D1E35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14A9EE-6CB4-6E4C-8033-64E686E7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CA67CF-F96C-8B47-8F7A-8ABCA164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4D920C-283F-8448-9783-FE2830E9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8EEA82-C598-AA42-B70C-24688F40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5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3AEFCE-FAFF-0E4D-AA8D-A8F84D52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9AA726-DE6F-1240-94A3-20684FA2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6A73C6-308B-AF49-B47F-08A9ACD4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0426D5-AD9C-8945-97F0-2DCE5362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16591C-B69C-C542-ACFF-414FC826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2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031D10-0CC2-3743-BF95-D62C2B6F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3E4F8A-EBF9-9747-AA64-60327952C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1025FD-DC70-8E44-AC04-DBBE60EC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20E968-F4B4-1948-90A0-E97E9EB6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BCBB6A-DD40-554F-9B57-8DD9AB25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4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512BDA-E2DC-874C-8FB3-1C0DAD13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203372-14D3-5244-BCFE-EF859FC48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D708A4-4B9E-964C-819A-D6EBDF2A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910092-6F9B-8E4F-A627-7F2E1A9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2867D4-DD8F-E541-A795-DAB2CE80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7C2141-4AB1-CE4B-B8C4-DEBB948F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6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7F5DF3-0456-AE4B-8109-327B8862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2F7AB5-3205-6844-AF57-9BF45D40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3488A5-F988-EE43-8DCE-101F5A7C4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7A0527C-0B57-C540-8322-E2D25A018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4870E93-55C0-CD48-A363-75EF8A156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D308558-D3C1-294D-8880-17851951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AF547DF-333D-2240-BE80-4D24A6C6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5C36EA-AA1A-0B4D-B7A2-BED0A7B9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40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4773C0-318F-5348-A340-8625D421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525CA09-0F1B-5947-A435-AF52BD46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E566D6-794C-BF40-B05E-9F720ECF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DFFB050-B10F-7B4B-9C19-A6A669BF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12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284B78-D6F4-AF44-819F-4B098301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C6A2CBA-9B89-E246-B58E-3CCE43EC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F7F49F-C82E-684A-851F-50939308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96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E17CC-A31D-924E-A54C-B6343134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6D60DC-E710-464C-AEFA-109D352D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29D513C-9891-EA4A-9D6C-59B24815A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5BB65BC-A687-BD44-AE87-4249B68B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E1C31E-AFC2-B945-B9DF-EFB842EF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7B7227-1683-3C47-9296-29AFF0E9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7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92F648-C78B-1D4C-BE8A-E9BEDD61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24057D2-41D2-6B42-AD11-E60DFE69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05B649-0CA2-3845-AA98-31E159556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228BCE-3899-1342-A503-17ACF902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4718A8-18D1-B14B-BF99-7475504E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5694F0-9BB7-1244-B952-BE5DF6BD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95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9AD889-DC44-CD49-B3E6-D159F090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640A96-8056-3D49-87D4-AC4AAA2BA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92D0B3-D0E4-F24A-872E-CA7907F1E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BE05-2C25-D64A-B380-E7B9AEE590E3}" type="datetimeFigureOut">
              <a:rPr lang="tr-TR" smtClean="0"/>
              <a:t>24.10.2021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CD5ED0-B28E-6941-A037-188493CC7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0917D2-53EB-D24C-9904-EF212CB5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5A8A-8EA3-674E-95A1-A103753BB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B13C92-A084-E34F-8123-FCE85CCA5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GİRİŞ DERSİ:</a:t>
            </a:r>
            <a:br>
              <a:rPr lang="tr-TR" dirty="0"/>
            </a:br>
            <a:r>
              <a:rPr lang="tr-TR" dirty="0"/>
              <a:t>AİLE HEKİMLİĞİ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1F9B9B7-E39A-6F46-A117-27832A994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8923"/>
            <a:ext cx="9144000" cy="1456713"/>
          </a:xfrm>
        </p:spPr>
        <p:txBody>
          <a:bodyPr/>
          <a:lstStyle/>
          <a:p>
            <a:r>
              <a:rPr lang="tr-TR" dirty="0"/>
              <a:t>Dr. Öğretim Üyesi </a:t>
            </a:r>
            <a:r>
              <a:rPr lang="tr-TR" dirty="0" err="1"/>
              <a:t>A.Selda</a:t>
            </a:r>
            <a:r>
              <a:rPr lang="tr-TR" dirty="0"/>
              <a:t> Tekiner</a:t>
            </a:r>
          </a:p>
          <a:p>
            <a:r>
              <a:rPr lang="tr-TR" dirty="0"/>
              <a:t>Ankara Üniversitesi Tıp Fakültesi Aile Hekimliği AD</a:t>
            </a:r>
          </a:p>
          <a:p>
            <a:r>
              <a:rPr lang="tr-TR" dirty="0"/>
              <a:t>2021-2022 Güz Dönemi</a:t>
            </a:r>
          </a:p>
        </p:txBody>
      </p:sp>
    </p:spTree>
    <p:extLst>
      <p:ext uri="{BB962C8B-B14F-4D97-AF65-F5344CB8AC3E}">
        <p14:creationId xmlns:p14="http://schemas.microsoft.com/office/powerpoint/2010/main" val="381653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FEEB4-A3D6-4E4A-BCE0-806B35FC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6771E7-B01F-0E4D-A771-49A274775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706509"/>
          </a:xfrm>
        </p:spPr>
        <p:txBody>
          <a:bodyPr/>
          <a:lstStyle/>
          <a:p>
            <a:r>
              <a:rPr lang="tr-TR" b="1" dirty="0"/>
              <a:t>Klinik otonomideki kayıp</a:t>
            </a:r>
            <a:r>
              <a:rPr lang="tr-TR" dirty="0"/>
              <a:t>; iş doyumunun azalmasında gelir azalmasından daha etkili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«Hastaya gereken hizmeti sunamama, hastaya ayırdığı zamanı yönetememe, hastaya yüksek kalitede sağlık hizmeti sunmama»</a:t>
            </a:r>
          </a:p>
        </p:txBody>
      </p:sp>
    </p:spTree>
    <p:extLst>
      <p:ext uri="{BB962C8B-B14F-4D97-AF65-F5344CB8AC3E}">
        <p14:creationId xmlns:p14="http://schemas.microsoft.com/office/powerpoint/2010/main" val="25163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C88F9-13CC-3343-A903-EFAAD6DD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2AD7CA-179A-5E4B-88A7-60A821B2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2CA504-8485-DB44-BEC1-0F7C58A7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681037"/>
            <a:ext cx="105156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F015C5-E984-744A-9052-7CABE127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Leigh</a:t>
            </a:r>
            <a:r>
              <a:rPr lang="tr-TR" dirty="0"/>
              <a:t> ve ark. Çalışmasında (2002)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F193E-2B1E-FC4E-A055-CC945A68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33 uzmanlık dalını incelemişler</a:t>
            </a:r>
          </a:p>
          <a:p>
            <a:r>
              <a:rPr lang="tr-TR" dirty="0"/>
              <a:t>Girişimsel boyutu da olan ve maddi kazancı çok olan Kadın </a:t>
            </a:r>
            <a:r>
              <a:rPr lang="tr-TR" dirty="0" err="1"/>
              <a:t>Hst</a:t>
            </a:r>
            <a:r>
              <a:rPr lang="tr-TR" dirty="0"/>
              <a:t> ve Doğum, KBB, Göz </a:t>
            </a:r>
            <a:r>
              <a:rPr lang="tr-TR" dirty="0" err="1"/>
              <a:t>Hst</a:t>
            </a:r>
            <a:r>
              <a:rPr lang="tr-TR" dirty="0"/>
              <a:t>, Ortopedi gibi alanlarda çalışan uzmanların iş doyum düzeyini düşük bulmuşlar.</a:t>
            </a:r>
          </a:p>
          <a:p>
            <a:r>
              <a:rPr lang="tr-TR" dirty="0"/>
              <a:t>Ayrıca İç hastalıkları uzmanları da Aile Hekimlerine göre daha düşük düzeyde iş doyumuna sahipler.</a:t>
            </a:r>
          </a:p>
          <a:p>
            <a:r>
              <a:rPr lang="tr-TR" dirty="0"/>
              <a:t>Doyumu en yüksek olanlar «</a:t>
            </a:r>
            <a:r>
              <a:rPr lang="tr-TR" dirty="0" err="1"/>
              <a:t>geriatristler</a:t>
            </a:r>
            <a:r>
              <a:rPr lang="tr-TR" dirty="0"/>
              <a:t>» olarak bulunmuş.</a:t>
            </a:r>
          </a:p>
        </p:txBody>
      </p:sp>
    </p:spTree>
    <p:extLst>
      <p:ext uri="{BB962C8B-B14F-4D97-AF65-F5344CB8AC3E}">
        <p14:creationId xmlns:p14="http://schemas.microsoft.com/office/powerpoint/2010/main" val="67725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F7A51-7149-DC4B-B963-6EDD253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Clinite</a:t>
            </a:r>
            <a:r>
              <a:rPr lang="tr-TR" dirty="0"/>
              <a:t> ve ark. 2013 Tıp Öğrencileriyle araştırmış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0140B-1E67-244E-A7E2-0D2333C0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Uzmanlık alan seçiminde en etkili faktörü iş doyumu olarak bulmuşlar.</a:t>
            </a:r>
          </a:p>
          <a:p>
            <a:endParaRPr lang="tr-TR" dirty="0"/>
          </a:p>
          <a:p>
            <a:r>
              <a:rPr lang="tr-TR" dirty="0"/>
              <a:t>Aile Hekimliğini ilk sırada tercih eden öğrenciler</a:t>
            </a:r>
          </a:p>
          <a:p>
            <a:pPr lvl="1"/>
            <a:r>
              <a:rPr lang="tr-TR" dirty="0"/>
              <a:t>Aileye zaman ayırma</a:t>
            </a:r>
          </a:p>
          <a:p>
            <a:pPr lvl="1"/>
            <a:r>
              <a:rPr lang="tr-TR" dirty="0"/>
              <a:t>İş-özel yaşam dengesi</a:t>
            </a:r>
          </a:p>
          <a:p>
            <a:pPr lvl="1"/>
            <a:r>
              <a:rPr lang="tr-TR" dirty="0"/>
              <a:t>İş dışı kişisel zamana YÜKSEK PUAN vermişler</a:t>
            </a:r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/>
              <a:t>Aile Hekimliğine düşük puan verenler</a:t>
            </a:r>
          </a:p>
          <a:p>
            <a:pPr lvl="1"/>
            <a:r>
              <a:rPr lang="tr-TR" dirty="0"/>
              <a:t>Gelir ve prestije YÜKSEK PUAN vermiş</a:t>
            </a:r>
          </a:p>
        </p:txBody>
      </p:sp>
    </p:spTree>
    <p:extLst>
      <p:ext uri="{BB962C8B-B14F-4D97-AF65-F5344CB8AC3E}">
        <p14:creationId xmlns:p14="http://schemas.microsoft.com/office/powerpoint/2010/main" val="277800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6481F7-00DC-5F44-B5BD-552338D7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21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5F2A99-727F-714A-A344-AEC3200A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8" y="988541"/>
            <a:ext cx="10886302" cy="518842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dirty="0"/>
              <a:t>NE TÜR HASTALARIN BİR HASTALIĞI OLDUĞUNU BİLMEK, BİR HASTANIN</a:t>
            </a:r>
          </a:p>
          <a:p>
            <a:pPr marL="0" indent="0" algn="ctr">
              <a:buNone/>
            </a:pPr>
            <a:r>
              <a:rPr lang="tr-TR" dirty="0"/>
              <a:t> NE TÜR BİR HASTALIĞA YAKALANDIĞINI BİLMEKTEN DAHA ÖNEMLİDİR</a:t>
            </a:r>
          </a:p>
        </p:txBody>
      </p:sp>
    </p:spTree>
    <p:extLst>
      <p:ext uri="{BB962C8B-B14F-4D97-AF65-F5344CB8AC3E}">
        <p14:creationId xmlns:p14="http://schemas.microsoft.com/office/powerpoint/2010/main" val="423539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C970E1-CCDE-634E-B166-1201055A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AİLE HEKİMLİĞİ NEDİR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3CE052-244B-9645-8386-FA1B8838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Birey ve aile için sürekli ve kapsamlı sağlık bakımı sağlayan tıbbi uzmanlık dalıdır.</a:t>
            </a:r>
          </a:p>
          <a:p>
            <a:endParaRPr lang="tr-TR" dirty="0"/>
          </a:p>
          <a:p>
            <a:r>
              <a:rPr lang="tr-TR" dirty="0"/>
              <a:t>Biyolojik, klinik ve davranış bilimlerini entegre eden bir uzmanlık dalıdır.</a:t>
            </a:r>
          </a:p>
          <a:p>
            <a:endParaRPr lang="tr-TR" dirty="0"/>
          </a:p>
          <a:p>
            <a:r>
              <a:rPr lang="tr-TR" dirty="0"/>
              <a:t>Tüm yaş gruplarını, her iki cinsiyeti, her organ sistemini, her tür hastalık </a:t>
            </a:r>
            <a:r>
              <a:rPr lang="tr-TR" dirty="0" err="1"/>
              <a:t>antitesini</a:t>
            </a:r>
            <a:r>
              <a:rPr lang="tr-TR" dirty="0"/>
              <a:t> kapsar.</a:t>
            </a:r>
          </a:p>
        </p:txBody>
      </p:sp>
    </p:spTree>
    <p:extLst>
      <p:ext uri="{BB962C8B-B14F-4D97-AF65-F5344CB8AC3E}">
        <p14:creationId xmlns:p14="http://schemas.microsoft.com/office/powerpoint/2010/main" val="32001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3AA10E-58A6-F941-8DB5-845895C3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372E57-FCA4-C345-AE25-65437403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86853F-2497-E34D-9C4B-B6C0D6BA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4" y="2310715"/>
            <a:ext cx="7278129" cy="34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F893C9-7FEB-BE45-B7E8-479344B2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62"/>
            <a:ext cx="10515600" cy="110196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Klinik stajlara geçiyor olduğunuz bu senede bu dönem boyunca size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6FD65-CA42-494E-A864-1FC4411F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2"/>
            <a:ext cx="10515600" cy="460607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hastaya doğru yaklaşımdan, </a:t>
            </a:r>
          </a:p>
          <a:p>
            <a:pPr marL="0" indent="0">
              <a:buNone/>
            </a:pPr>
            <a:r>
              <a:rPr lang="tr-TR" dirty="0" err="1"/>
              <a:t>anamnez</a:t>
            </a:r>
            <a:r>
              <a:rPr lang="tr-TR" dirty="0"/>
              <a:t> almadan, </a:t>
            </a:r>
          </a:p>
          <a:p>
            <a:pPr marL="0" indent="0">
              <a:buNone/>
            </a:pPr>
            <a:r>
              <a:rPr lang="tr-TR" dirty="0"/>
              <a:t>temel becerileri kazandırmadan,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VE İLERLEYEN HAFTALARDA DA </a:t>
            </a:r>
          </a:p>
          <a:p>
            <a:pPr marL="0" indent="0">
              <a:buNone/>
            </a:pPr>
            <a:r>
              <a:rPr lang="tr-TR" dirty="0"/>
              <a:t>Hasta hekim iletişiminden</a:t>
            </a:r>
          </a:p>
          <a:p>
            <a:pPr marL="0" indent="0">
              <a:buNone/>
            </a:pPr>
            <a:r>
              <a:rPr lang="tr-TR" dirty="0"/>
              <a:t>Reçete yazımından</a:t>
            </a:r>
          </a:p>
          <a:p>
            <a:pPr marL="0" indent="0">
              <a:buNone/>
            </a:pPr>
            <a:r>
              <a:rPr lang="tr-TR" dirty="0"/>
              <a:t>Yaşlı popülasyon bakımından </a:t>
            </a:r>
          </a:p>
          <a:p>
            <a:pPr marL="0" indent="0">
              <a:buNone/>
            </a:pPr>
            <a:r>
              <a:rPr lang="tr-TR" dirty="0"/>
              <a:t>					</a:t>
            </a:r>
            <a:r>
              <a:rPr lang="tr-TR" b="1" dirty="0"/>
              <a:t>BAHSEDİLECEKTİR</a:t>
            </a:r>
          </a:p>
        </p:txBody>
      </p:sp>
    </p:spTree>
    <p:extLst>
      <p:ext uri="{BB962C8B-B14F-4D97-AF65-F5344CB8AC3E}">
        <p14:creationId xmlns:p14="http://schemas.microsoft.com/office/powerpoint/2010/main" val="312123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626A44-00D5-B54D-8858-221B28A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2B4E92-83AE-C349-81F4-C2921C30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E59DFB-2B72-AF4B-9837-6FFE8E2C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2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8DC0A8-32FB-4A4E-B17D-BCA982A0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Aile Hekimliğinin Keyfi Nereden Gelir?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873A4D-D6F9-A443-B48E-53D6827D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«Aynı hasta grubu ile uzun süreli yakın ilişki nedeniyle bilgi birikimi ile paylaşılan güven, saygı ve dostluğun eseri» olmasından,</a:t>
            </a:r>
          </a:p>
          <a:p>
            <a:r>
              <a:rPr lang="tr-TR" dirty="0"/>
              <a:t>«Hastayla kurulan yakın bağ ve </a:t>
            </a:r>
            <a:r>
              <a:rPr lang="tr-TR" dirty="0" err="1"/>
              <a:t>dostluklar»dan</a:t>
            </a:r>
            <a:r>
              <a:rPr lang="tr-TR" dirty="0"/>
              <a:t> gelir</a:t>
            </a:r>
          </a:p>
          <a:p>
            <a:r>
              <a:rPr lang="tr-TR" dirty="0"/>
              <a:t>Kişi yaşamındaki her fiziksel/duygusal krizde yardım almak için aile hekimine gittikçe ve hekimine ulaştıkça bu bağ ve keyif güçlenir.</a:t>
            </a:r>
          </a:p>
          <a:p>
            <a:r>
              <a:rPr lang="tr-TR" dirty="0"/>
              <a:t>Her gün hekimlik yapmak için işimize gitmemiz bir keyif halini alır</a:t>
            </a:r>
          </a:p>
          <a:p>
            <a:r>
              <a:rPr lang="tr-TR" dirty="0"/>
              <a:t>Bizim yaptıklarımıza değer verip, bize saygı duyan kişilerle yakın çalışmak da bizim için bir ayrıcalıktır.</a:t>
            </a:r>
          </a:p>
        </p:txBody>
      </p:sp>
    </p:spTree>
    <p:extLst>
      <p:ext uri="{BB962C8B-B14F-4D97-AF65-F5344CB8AC3E}">
        <p14:creationId xmlns:p14="http://schemas.microsoft.com/office/powerpoint/2010/main" val="81634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0FD02-FE3F-E14C-B9E9-E25FEFF4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349CD2-26AF-1943-9A9A-FB9FF675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Karşılaşılan sorunların çeşitliliği hekimi, mesleki olarak zinde ve sürekli bir mücadele halinde tutar.</a:t>
            </a:r>
          </a:p>
          <a:p>
            <a:r>
              <a:rPr lang="tr-TR" dirty="0"/>
              <a:t>Çeşitlilik heyecanı sürekli kılar, sıkılmayı engeller</a:t>
            </a:r>
          </a:p>
          <a:p>
            <a:r>
              <a:rPr lang="tr-TR" dirty="0"/>
              <a:t>Dar bir alanda çalışan hekimler tutkularını kaybedebilir.</a:t>
            </a:r>
          </a:p>
        </p:txBody>
      </p:sp>
    </p:spTree>
    <p:extLst>
      <p:ext uri="{BB962C8B-B14F-4D97-AF65-F5344CB8AC3E}">
        <p14:creationId xmlns:p14="http://schemas.microsoft.com/office/powerpoint/2010/main" val="386412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D2D6B7-FAD0-8047-81A0-B4F5BB53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183"/>
          </a:xfrm>
        </p:spPr>
        <p:txBody>
          <a:bodyPr/>
          <a:lstStyle/>
          <a:p>
            <a:r>
              <a:rPr lang="tr-TR" dirty="0"/>
              <a:t>HASTALAR HEKİMLERDEN NE İSTER?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8F41B3-39BF-A749-B85C-71425618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01747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Yargılamasın</a:t>
            </a:r>
          </a:p>
          <a:p>
            <a:r>
              <a:rPr lang="tr-TR" dirty="0"/>
              <a:t>Anlayıp desteklesin</a:t>
            </a:r>
          </a:p>
          <a:p>
            <a:r>
              <a:rPr lang="tr-TR" dirty="0"/>
              <a:t>Dürüst ve net olsun</a:t>
            </a:r>
          </a:p>
          <a:p>
            <a:r>
              <a:rPr lang="tr-TR" dirty="0"/>
              <a:t>Sağlığımı sürdürmede partnerim olarak davransın</a:t>
            </a:r>
          </a:p>
          <a:p>
            <a:r>
              <a:rPr lang="tr-TR" dirty="0"/>
              <a:t>Önemli/önemsiz her sorunumla ilgilensin/yardımcı olabilsin</a:t>
            </a:r>
          </a:p>
          <a:p>
            <a:r>
              <a:rPr lang="tr-TR" dirty="0"/>
              <a:t>Hem fiziksel hem de ruhsal sağlığımla ilgilensin</a:t>
            </a:r>
          </a:p>
          <a:p>
            <a:r>
              <a:rPr lang="tr-TR" dirty="0"/>
              <a:t>Beni GERÇEKTEN dinlesin</a:t>
            </a:r>
          </a:p>
          <a:p>
            <a:r>
              <a:rPr lang="tr-TR" dirty="0"/>
              <a:t>Beni cesaretlendirsin (daha sağlıklı bir yaşam için)</a:t>
            </a:r>
          </a:p>
          <a:p>
            <a:r>
              <a:rPr lang="tr-TR" dirty="0"/>
              <a:t>Beni tanımaya çalışsın</a:t>
            </a:r>
          </a:p>
          <a:p>
            <a:r>
              <a:rPr lang="tr-TR" dirty="0"/>
              <a:t>Yaşlılığımda da yanımda olsun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60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6DD3F-6A25-2C40-BD44-B5ABD359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r>
              <a:rPr lang="tr-TR" dirty="0"/>
              <a:t>HASTA MEMNUNİYETİ/BİRİNCİ BASAMAKTA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5F77D9-E07A-AF4F-8506-7D27542F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54"/>
            <a:ext cx="10515600" cy="4676409"/>
          </a:xfrm>
        </p:spPr>
        <p:txBody>
          <a:bodyPr/>
          <a:lstStyle/>
          <a:p>
            <a:r>
              <a:rPr lang="tr-TR" dirty="0"/>
              <a:t>Sosyal güvence</a:t>
            </a:r>
          </a:p>
          <a:p>
            <a:r>
              <a:rPr lang="tr-TR" dirty="0"/>
              <a:t>Kolay </a:t>
            </a:r>
            <a:r>
              <a:rPr lang="tr-TR" dirty="0" err="1"/>
              <a:t>ulaşabilirlik</a:t>
            </a:r>
            <a:endParaRPr lang="tr-TR" dirty="0"/>
          </a:p>
          <a:p>
            <a:r>
              <a:rPr lang="tr-TR" dirty="0"/>
              <a:t>Kolay ve kısa zamanda randevu alabilme</a:t>
            </a:r>
          </a:p>
          <a:p>
            <a:r>
              <a:rPr lang="tr-TR" dirty="0"/>
              <a:t>İyi iletişim becerisi olan bir hekimle karşılaşmak</a:t>
            </a:r>
          </a:p>
          <a:p>
            <a:r>
              <a:rPr lang="tr-TR" dirty="0"/>
              <a:t>Tecrübe</a:t>
            </a:r>
          </a:p>
          <a:p>
            <a:endParaRPr lang="tr-TR" dirty="0"/>
          </a:p>
          <a:p>
            <a:pPr lvl="1"/>
            <a:r>
              <a:rPr lang="tr-TR" dirty="0"/>
              <a:t>DİNLEYEN, AÇIKLAMADA BULUNMAK İÇİN ZAMAN AYIRAN, BAKIMLARINI ETKİN OLARAK ENTEGRE EDEBİLEN BİR HEKİM İSTERLER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60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C70B58-E9F3-754C-935B-2008E4A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HEKİM MEMNUNİYETİ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A00C6C-DC71-954B-97AC-1934C558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Özellikle de hastanın memnuniyeti ile ilgilidir ve bu şekilde ölçülür</a:t>
            </a:r>
          </a:p>
          <a:p>
            <a:r>
              <a:rPr lang="tr-TR" dirty="0"/>
              <a:t>Sunduğu bakımın kalitesi ile ilgilidir.</a:t>
            </a:r>
          </a:p>
          <a:p>
            <a:r>
              <a:rPr lang="tr-TR" dirty="0"/>
              <a:t>Hekim memnuniyetini en güçlü olarak etkileyen unsur, kişisel gelirden ziyade hastalarına yüksek kalitede hizmet verebilme durumudur.</a:t>
            </a:r>
          </a:p>
        </p:txBody>
      </p:sp>
    </p:spTree>
    <p:extLst>
      <p:ext uri="{BB962C8B-B14F-4D97-AF65-F5344CB8AC3E}">
        <p14:creationId xmlns:p14="http://schemas.microsoft.com/office/powerpoint/2010/main" val="262526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E52509-A33D-E943-805E-708210BB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902"/>
          </a:xfrm>
        </p:spPr>
        <p:txBody>
          <a:bodyPr/>
          <a:lstStyle/>
          <a:p>
            <a:r>
              <a:rPr lang="tr-TR" dirty="0"/>
              <a:t>HEKİM MEMNUNİYETİ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31CBED-916D-B649-A91E-2E1F718B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017"/>
            <a:ext cx="10515600" cy="3978876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Hastalarıyla süreğen bir ilişki kurabildiklerinde</a:t>
            </a:r>
          </a:p>
          <a:p>
            <a:r>
              <a:rPr lang="tr-TR" dirty="0"/>
              <a:t>Klinik kararlarını herhangi bir mali ilinti ya da çatışmadan bağımsız olarak verebildiklerinde</a:t>
            </a:r>
          </a:p>
          <a:p>
            <a:r>
              <a:rPr lang="tr-TR" dirty="0"/>
              <a:t>Hastalarına yeterince zaman ayırabildiklerinde</a:t>
            </a:r>
          </a:p>
          <a:p>
            <a:r>
              <a:rPr lang="tr-TR" dirty="0"/>
              <a:t>Diğer uzmanlarla yeterli iletişimleri olduğunda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735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551</Words>
  <Application>Microsoft Macintosh PowerPoint</Application>
  <PresentationFormat>Geniş ekran</PresentationFormat>
  <Paragraphs>84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Calibri</vt:lpstr>
      <vt:lpstr>Office Teması</vt:lpstr>
      <vt:lpstr>GİRİŞ DERSİ: AİLE HEKİMLİĞİ </vt:lpstr>
      <vt:lpstr>Klinik stajlara geçiyor olduğunuz bu senede bu dönem boyunca size</vt:lpstr>
      <vt:lpstr>PowerPoint Sunusu</vt:lpstr>
      <vt:lpstr>Aile Hekimliğinin Keyfi Nereden Gelir?</vt:lpstr>
      <vt:lpstr>PowerPoint Sunusu</vt:lpstr>
      <vt:lpstr>HASTALAR HEKİMLERDEN NE İSTER?</vt:lpstr>
      <vt:lpstr>HASTA MEMNUNİYETİ/BİRİNCİ BASAMAKTA</vt:lpstr>
      <vt:lpstr>HEKİM MEMNUNİYETİ</vt:lpstr>
      <vt:lpstr>HEKİM MEMNUNİYETİ</vt:lpstr>
      <vt:lpstr>PowerPoint Sunusu</vt:lpstr>
      <vt:lpstr>PowerPoint Sunusu</vt:lpstr>
      <vt:lpstr>Leigh ve ark. Çalışmasında (2002)</vt:lpstr>
      <vt:lpstr>Clinite ve ark. 2013 Tıp Öğrencileriyle araştırmış</vt:lpstr>
      <vt:lpstr>PowerPoint Sunusu</vt:lpstr>
      <vt:lpstr>AİLE HEKİMLİĞİ NEDİR</vt:lpstr>
      <vt:lpstr>TEŞEKKÜR EDERİM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GİRİŞ DERSİ: AİLE HEKİMLİĞİ NEDİR?</dc:title>
  <dc:creator>Microsoft Office User</dc:creator>
  <cp:lastModifiedBy>selda Tekiner</cp:lastModifiedBy>
  <cp:revision>22</cp:revision>
  <dcterms:created xsi:type="dcterms:W3CDTF">2021-02-23T14:34:21Z</dcterms:created>
  <dcterms:modified xsi:type="dcterms:W3CDTF">2021-10-24T11:26:55Z</dcterms:modified>
</cp:coreProperties>
</file>