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40963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0964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40965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40966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67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68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69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0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1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2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3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4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5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BDE9BF7-DE41-4C21-9A9B-23618C61395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09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tr-TR" altLang="tr-TR" noProof="0" smtClean="0"/>
              <a:t>Click to edit Master title style</a:t>
            </a:r>
          </a:p>
        </p:txBody>
      </p:sp>
      <p:sp>
        <p:nvSpPr>
          <p:cNvPr id="409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tr-TR" altLang="tr-TR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8349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9CAC53A-2002-484E-87AD-D993B0A25D1C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77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AEF8B98-83D4-468D-B5DC-77DD8BA2293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058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Başlık ve Metin Üzerind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109728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0" y="4000500"/>
            <a:ext cx="109728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4E90BE67-E83C-4A1C-9451-B228C62D7474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490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C909A8BC-9010-43DF-A7C1-4FF5EB03B19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490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E45DD441-9A2B-401E-A2B3-AE1698F01B93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38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CCF18D28-D39E-4E98-9D7B-7CD142ABE010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53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A41123-8E5A-4F03-8B44-F818358B79E3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781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DD7FCB-7D60-4C72-A903-71C8933D6BC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694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8E1841-8391-4B7F-8C3E-105F7E49F4D1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48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F34F1C-59A3-4180-971B-233638DF09C5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Veri Yer Tutucusu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25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26AF6E-807C-4D6B-A571-31C0834ACCC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56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D9898A-E446-453E-A82B-26853BAA343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576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2EC0E9-EB65-46AE-B2B0-00464DC601FF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393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F3F466-D0BD-40B6-8F4D-5E978B82304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77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59A1998-9385-473B-A154-80A9BBBD716F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grpSp>
        <p:nvGrpSpPr>
          <p:cNvPr id="39940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399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9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9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666699"/>
                </a:solidFill>
              </a:endParaRPr>
            </a:p>
          </p:txBody>
        </p:sp>
        <p:sp>
          <p:nvSpPr>
            <p:cNvPr id="399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666699"/>
                </a:solidFill>
              </a:endParaRPr>
            </a:p>
          </p:txBody>
        </p:sp>
        <p:sp>
          <p:nvSpPr>
            <p:cNvPr id="399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9999CC"/>
                </a:solidFill>
              </a:endParaRPr>
            </a:p>
          </p:txBody>
        </p:sp>
        <p:sp>
          <p:nvSpPr>
            <p:cNvPr id="399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666699"/>
                </a:solidFill>
              </a:endParaRPr>
            </a:p>
          </p:txBody>
        </p:sp>
        <p:sp>
          <p:nvSpPr>
            <p:cNvPr id="399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9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9999CC"/>
                </a:solidFill>
              </a:endParaRPr>
            </a:p>
          </p:txBody>
        </p:sp>
        <p:sp>
          <p:nvSpPr>
            <p:cNvPr id="399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9999CC"/>
                </a:solidFill>
              </a:endParaRPr>
            </a:p>
          </p:txBody>
        </p:sp>
      </p:grpSp>
      <p:sp>
        <p:nvSpPr>
          <p:cNvPr id="3995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title style</a:t>
            </a:r>
          </a:p>
        </p:txBody>
      </p:sp>
      <p:sp>
        <p:nvSpPr>
          <p:cNvPr id="3995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text styles</a:t>
            </a:r>
          </a:p>
          <a:p>
            <a:pPr lvl="1"/>
            <a:r>
              <a:rPr lang="tr-TR" altLang="tr-TR" smtClean="0"/>
              <a:t>Second level</a:t>
            </a:r>
          </a:p>
          <a:p>
            <a:pPr lvl="2"/>
            <a:r>
              <a:rPr lang="tr-TR" altLang="tr-TR" smtClean="0"/>
              <a:t>Third level</a:t>
            </a:r>
          </a:p>
          <a:p>
            <a:pPr lvl="3"/>
            <a:r>
              <a:rPr lang="tr-TR" altLang="tr-TR" smtClean="0"/>
              <a:t>Fourth level</a:t>
            </a:r>
          </a:p>
          <a:p>
            <a:pPr lvl="4"/>
            <a:r>
              <a:rPr lang="tr-TR" altLang="tr-TR" smtClean="0"/>
              <a:t>Fifth level</a:t>
            </a:r>
          </a:p>
        </p:txBody>
      </p:sp>
      <p:sp>
        <p:nvSpPr>
          <p:cNvPr id="399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369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2400" b="1"/>
              <a:t>REPRODUCTIVE BIOLOGY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1600201"/>
            <a:ext cx="8507413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r-TR" altLang="tr-TR" sz="1800"/>
              <a:t>Testes and ovaries are paired organs located in the body cavity.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800"/>
              <a:t>First sexual differentiation is observed a month later in post-hatching period  </a:t>
            </a:r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989" y="3068639"/>
            <a:ext cx="7102475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06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404814"/>
            <a:ext cx="8291513" cy="54625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tr-TR" altLang="tr-TR" sz="2000" b="1"/>
          </a:p>
          <a:p>
            <a:pPr>
              <a:buFont typeface="Wingdings" panose="05000000000000000000" pitchFamily="2" charset="2"/>
              <a:buNone/>
            </a:pPr>
            <a:r>
              <a:rPr lang="tr-TR" altLang="tr-TR" sz="2000" b="1"/>
              <a:t>SPERMATOGENESİS</a:t>
            </a:r>
          </a:p>
          <a:p>
            <a:r>
              <a:rPr lang="tr-TR" altLang="tr-TR" sz="2000"/>
              <a:t>The structure of rainbow trout testis is of lobular type</a:t>
            </a:r>
          </a:p>
          <a:p>
            <a:r>
              <a:rPr lang="tr-TR" altLang="tr-TR" sz="2000"/>
              <a:t>Testicular capsule, which surrounds testis, sends extensions of connective tissue into the testis</a:t>
            </a:r>
            <a:r>
              <a:rPr lang="tr-TR" altLang="tr-TR" sz="2800"/>
              <a:t> </a:t>
            </a:r>
          </a:p>
          <a:p>
            <a:endParaRPr lang="tr-TR" altLang="tr-TR" sz="2800"/>
          </a:p>
        </p:txBody>
      </p:sp>
      <p:pic>
        <p:nvPicPr>
          <p:cNvPr id="82951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6" y="2565400"/>
            <a:ext cx="2771775" cy="429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952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2565400"/>
            <a:ext cx="6372225" cy="429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1393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981201" y="620714"/>
            <a:ext cx="8507413" cy="6237287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800" b="1">
                <a:latin typeface="Times New Roman" panose="02020603050405020304" pitchFamily="18" charset="0"/>
              </a:rPr>
              <a:t>Oogenesis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80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>
                <a:latin typeface="Times New Roman" panose="02020603050405020304" pitchFamily="18" charset="0"/>
              </a:rPr>
              <a:t>As a female fish grows, there is proliferation of oogonial cells in the ovary that eventually develop into the oocytes that are commonly referred to as eggs. </a:t>
            </a:r>
          </a:p>
          <a:p>
            <a:pPr>
              <a:lnSpc>
                <a:spcPct val="80000"/>
              </a:lnSpc>
            </a:pPr>
            <a:endParaRPr lang="tr-TR" altLang="tr-TR" sz="1800"/>
          </a:p>
          <a:p>
            <a:pPr>
              <a:lnSpc>
                <a:spcPct val="80000"/>
              </a:lnSpc>
            </a:pPr>
            <a:r>
              <a:rPr lang="tr-TR" altLang="tr-TR" sz="1800"/>
              <a:t>Ovaries are organized into clusters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Dictyate oogonia and meiotic oocytes becomes progressively izolated by epitheloid cells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Oocyte is enclosed in follicles and may undergo its growth process</a:t>
            </a:r>
          </a:p>
          <a:p>
            <a:pPr>
              <a:lnSpc>
                <a:spcPct val="80000"/>
              </a:lnSpc>
            </a:pPr>
            <a:r>
              <a:rPr lang="tr-TR" altLang="tr-TR" sz="1800"/>
              <a:t>It takes at least 6 months for the ovarian process to be fully complete.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800" b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tr-TR" altLang="tr-TR" sz="1800" b="1">
                <a:latin typeface="Times New Roman" panose="02020603050405020304" pitchFamily="18" charset="0"/>
              </a:rPr>
              <a:t>Stage I of oocyte development</a:t>
            </a:r>
            <a:r>
              <a:rPr lang="tr-TR" altLang="tr-TR" sz="1800">
                <a:latin typeface="Times New Roman" panose="02020603050405020304" pitchFamily="18" charset="0"/>
              </a:rPr>
              <a:t> involves the development of basic cellular structures</a:t>
            </a:r>
            <a:endParaRPr lang="tr-TR" altLang="tr-TR" sz="1800" b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tr-TR" altLang="tr-TR" sz="1800" b="1">
                <a:latin typeface="Times New Roman" panose="02020603050405020304" pitchFamily="18" charset="0"/>
              </a:rPr>
              <a:t>Stage II is vitellogenesis</a:t>
            </a:r>
            <a:r>
              <a:rPr lang="tr-TR" altLang="tr-TR" sz="1800">
                <a:latin typeface="Times New Roman" panose="02020603050405020304" pitchFamily="18" charset="0"/>
              </a:rPr>
              <a:t>, which is the synthesis and uptake of egg yolk proteins which provide nutrients for the developing embryo. </a:t>
            </a:r>
            <a:endParaRPr lang="tr-TR" altLang="tr-TR" sz="1800" b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tr-TR" altLang="tr-TR" sz="1800" b="1">
                <a:latin typeface="Times New Roman" panose="02020603050405020304" pitchFamily="18" charset="0"/>
              </a:rPr>
              <a:t>Stage III of oocyte development is maturation</a:t>
            </a:r>
            <a:r>
              <a:rPr lang="tr-TR" altLang="tr-TR" sz="1800">
                <a:latin typeface="Times New Roman" panose="02020603050405020304" pitchFamily="18" charset="0"/>
              </a:rPr>
              <a:t> which is caused by the steroid hormone progesterone. It is the final stage of development and usually requires 24-72 hours. This step must be completed for viable eggs to be spawned. </a:t>
            </a:r>
            <a:endParaRPr lang="tr-TR" altLang="tr-TR" sz="1800" b="1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>
                <a:latin typeface="Times New Roman" panose="02020603050405020304" pitchFamily="18" charset="0"/>
              </a:rPr>
              <a:t>Spawning</a:t>
            </a:r>
            <a:endParaRPr lang="tr-TR" altLang="tr-TR" sz="180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tr-TR" altLang="tr-TR" sz="1800" b="1">
                <a:latin typeface="Times New Roman" panose="02020603050405020304" pitchFamily="18" charset="0"/>
              </a:rPr>
              <a:t>Stage IV is spawning</a:t>
            </a:r>
            <a:r>
              <a:rPr lang="tr-TR" altLang="tr-TR" sz="1800">
                <a:latin typeface="Times New Roman" panose="02020603050405020304" pitchFamily="18" charset="0"/>
              </a:rPr>
              <a:t> which should occur shortly after maturation or the eggs will become overripe. In an aquaculture setting, spawning requires the proper environment or ultimate factors to elicit spawning behaviors. </a:t>
            </a:r>
          </a:p>
        </p:txBody>
      </p:sp>
    </p:spTree>
    <p:extLst>
      <p:ext uri="{BB962C8B-B14F-4D97-AF65-F5344CB8AC3E}">
        <p14:creationId xmlns:p14="http://schemas.microsoft.com/office/powerpoint/2010/main" val="277143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908050"/>
            <a:ext cx="8229600" cy="5761038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b="1"/>
              <a:t>A. How does the reproduction cycle start in gonads?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/>
              <a:t>	</a:t>
            </a:r>
            <a:r>
              <a:rPr lang="tr-TR" altLang="tr-TR" sz="2000"/>
              <a:t>1. Females have ovaries, which produce eggs.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000"/>
              <a:t>	2. Males have testes, which produce sperm (milt).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000"/>
              <a:t>	3. Development of eggs and sperm directly affected by: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000"/>
              <a:t>		a. Water temperature.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000"/>
              <a:t>		b. Availability of food.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000"/>
              <a:t>		c. Amount of dissolved oxygen (DO).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000"/>
              <a:t>		d. Photoperiod or length of day.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b="1"/>
              <a:t>B. How do development and environmental conditions affect hormonal action?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/>
              <a:t>	</a:t>
            </a:r>
            <a:r>
              <a:rPr lang="tr-TR" altLang="tr-TR" sz="2000"/>
              <a:t>1. Final ripening of eggs dependent on release of gonadotropins.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000"/>
              <a:t>	These are activated by the pituitary gland and stimulate the gonads.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000"/>
              <a:t>	2. Dependent on following environmental conditions: light, temperature, presence of male, and vegetation</a:t>
            </a:r>
          </a:p>
        </p:txBody>
      </p:sp>
    </p:spTree>
    <p:extLst>
      <p:ext uri="{BB962C8B-B14F-4D97-AF65-F5344CB8AC3E}">
        <p14:creationId xmlns:p14="http://schemas.microsoft.com/office/powerpoint/2010/main" val="3482048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640014" y="457200"/>
            <a:ext cx="7570787" cy="1371600"/>
          </a:xfrm>
        </p:spPr>
        <p:txBody>
          <a:bodyPr/>
          <a:lstStyle/>
          <a:p>
            <a:r>
              <a:rPr lang="tr-TR" altLang="tr-TR" sz="2400" b="1"/>
              <a:t>SEXUAL MATURITY (PUBERTY)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1813" y="1773238"/>
            <a:ext cx="7067550" cy="3886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/>
              <a:t>depends on</a:t>
            </a:r>
          </a:p>
          <a:p>
            <a:pPr>
              <a:lnSpc>
                <a:spcPct val="90000"/>
              </a:lnSpc>
            </a:pPr>
            <a:r>
              <a:rPr lang="tr-TR" altLang="tr-TR" sz="2400"/>
              <a:t>Growth (body development)</a:t>
            </a:r>
          </a:p>
          <a:p>
            <a:pPr>
              <a:lnSpc>
                <a:spcPct val="90000"/>
              </a:lnSpc>
            </a:pPr>
            <a:r>
              <a:rPr lang="tr-TR" altLang="tr-TR" sz="2400"/>
              <a:t>Temperature (water and atmosphere)</a:t>
            </a:r>
          </a:p>
          <a:p>
            <a:pPr>
              <a:lnSpc>
                <a:spcPct val="90000"/>
              </a:lnSpc>
            </a:pPr>
            <a:r>
              <a:rPr lang="tr-TR" altLang="tr-TR" sz="2400"/>
              <a:t>Light</a:t>
            </a:r>
          </a:p>
          <a:p>
            <a:pPr>
              <a:lnSpc>
                <a:spcPct val="90000"/>
              </a:lnSpc>
            </a:pPr>
            <a:r>
              <a:rPr lang="tr-TR" altLang="tr-TR" sz="2400"/>
              <a:t>Hormonal regulation</a:t>
            </a:r>
          </a:p>
          <a:p>
            <a:pPr>
              <a:lnSpc>
                <a:spcPct val="90000"/>
              </a:lnSpc>
            </a:pPr>
            <a:endParaRPr lang="tr-TR" altLang="tr-TR" sz="2000"/>
          </a:p>
          <a:p>
            <a:pPr lvl="1">
              <a:lnSpc>
                <a:spcPct val="90000"/>
              </a:lnSpc>
            </a:pPr>
            <a:r>
              <a:rPr lang="tr-TR" altLang="tr-TR" sz="2000"/>
              <a:t>Species</a:t>
            </a:r>
          </a:p>
          <a:p>
            <a:pPr lvl="1">
              <a:lnSpc>
                <a:spcPct val="90000"/>
              </a:lnSpc>
            </a:pPr>
            <a:r>
              <a:rPr lang="tr-TR" altLang="tr-TR" sz="2000"/>
              <a:t>age</a:t>
            </a:r>
          </a:p>
          <a:p>
            <a:pPr lvl="1">
              <a:lnSpc>
                <a:spcPct val="90000"/>
              </a:lnSpc>
            </a:pPr>
            <a:r>
              <a:rPr lang="tr-TR" altLang="tr-TR" sz="2000"/>
              <a:t>Individual physiology</a:t>
            </a:r>
          </a:p>
          <a:p>
            <a:pPr lvl="1">
              <a:lnSpc>
                <a:spcPct val="90000"/>
              </a:lnSpc>
            </a:pPr>
            <a:endParaRPr lang="tr-TR" altLang="tr-TR" sz="2000"/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tr-TR" altLang="tr-TR" sz="1800"/>
              <a:t>Small fishes reach to puberta earlier than bigs. 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tr-TR" altLang="tr-TR" sz="1800"/>
              <a:t>The females usually take longer to mature than the males. </a:t>
            </a:r>
          </a:p>
          <a:p>
            <a:pPr>
              <a:lnSpc>
                <a:spcPct val="90000"/>
              </a:lnSpc>
            </a:pPr>
            <a:endParaRPr lang="tr-TR" altLang="tr-TR" sz="1800"/>
          </a:p>
        </p:txBody>
      </p:sp>
    </p:spTree>
    <p:extLst>
      <p:ext uri="{BB962C8B-B14F-4D97-AF65-F5344CB8AC3E}">
        <p14:creationId xmlns:p14="http://schemas.microsoft.com/office/powerpoint/2010/main" val="155635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408" name="Picture 8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917576"/>
            <a:ext cx="6096000" cy="526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577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78" name="Group 98"/>
          <p:cNvGraphicFramePr>
            <a:graphicFrameLocks noGrp="1"/>
          </p:cNvGraphicFramePr>
          <p:nvPr>
            <p:ph sz="half" idx="1"/>
          </p:nvPr>
        </p:nvGraphicFramePr>
        <p:xfrm>
          <a:off x="2566989" y="1412875"/>
          <a:ext cx="7273925" cy="1921256"/>
        </p:xfrm>
        <a:graphic>
          <a:graphicData uri="http://schemas.openxmlformats.org/drawingml/2006/table">
            <a:tbl>
              <a:tblPr/>
              <a:tblGrid>
                <a:gridCol w="1225550"/>
                <a:gridCol w="1150937"/>
                <a:gridCol w="1987550"/>
                <a:gridCol w="1565275"/>
                <a:gridCol w="1344613"/>
              </a:tblGrid>
              <a:tr h="622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tr-TR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PUBERTA  (YEAR)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SPAWNING SEASON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EGG NO. (BW/KG)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WATER TEMPERATURE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kumimoji="0" lang="tr-TR" altLang="tr-TR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</a:t>
                      </a: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TROUT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Winter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(November-February)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1600-2000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CARP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Summer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(May-July)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200.000-300.000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tr-TR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20-22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08" name="Rectangle 28"/>
          <p:cNvSpPr>
            <a:spLocks noGrp="1" noChangeArrowheads="1"/>
          </p:cNvSpPr>
          <p:nvPr>
            <p:ph type="body" sz="half" idx="2"/>
          </p:nvPr>
        </p:nvSpPr>
        <p:spPr>
          <a:xfrm>
            <a:off x="2063750" y="908051"/>
            <a:ext cx="8229600" cy="720725"/>
          </a:xfrm>
        </p:spPr>
        <p:txBody>
          <a:bodyPr/>
          <a:lstStyle/>
          <a:p>
            <a:r>
              <a:rPr lang="tr-TR" altLang="tr-TR" sz="2800" b="1"/>
              <a:t>Female</a:t>
            </a:r>
            <a:endParaRPr lang="tr-TR" altLang="tr-TR" sz="2800"/>
          </a:p>
          <a:p>
            <a:endParaRPr lang="tr-TR" altLang="tr-TR" sz="2800"/>
          </a:p>
          <a:p>
            <a:endParaRPr lang="tr-TR" altLang="tr-TR" sz="2800"/>
          </a:p>
          <a:p>
            <a:endParaRPr lang="tr-TR" altLang="tr-TR" sz="2800" b="1"/>
          </a:p>
          <a:p>
            <a:endParaRPr lang="tr-TR" altLang="tr-TR" sz="2800" b="1"/>
          </a:p>
          <a:p>
            <a:r>
              <a:rPr lang="tr-TR" altLang="tr-TR" sz="2800" b="1"/>
              <a:t>Male</a:t>
            </a:r>
          </a:p>
        </p:txBody>
      </p:sp>
      <p:graphicFrame>
        <p:nvGraphicFramePr>
          <p:cNvPr id="20604" name="Group 124"/>
          <p:cNvGraphicFramePr>
            <a:graphicFrameLocks noGrp="1"/>
          </p:cNvGraphicFramePr>
          <p:nvPr/>
        </p:nvGraphicFramePr>
        <p:xfrm>
          <a:off x="2600325" y="4005263"/>
          <a:ext cx="7672388" cy="2177288"/>
        </p:xfrm>
        <a:graphic>
          <a:graphicData uri="http://schemas.openxmlformats.org/drawingml/2006/table">
            <a:tbl>
              <a:tblPr/>
              <a:tblGrid>
                <a:gridCol w="1047750"/>
                <a:gridCol w="1008063"/>
                <a:gridCol w="1439862"/>
                <a:gridCol w="1223963"/>
                <a:gridCol w="1584325"/>
                <a:gridCol w="1368425"/>
              </a:tblGrid>
              <a:tr h="652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tr-TR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PUBERTA (YEAR)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SPAWNING SEASON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SEMEN(MILT) VOLUME (ml)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SPERMATOZOA CONCENTRATION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(x109 / ml)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WATER TEMPERATURE (</a:t>
                      </a:r>
                      <a:r>
                        <a:rPr kumimoji="0" lang="tr-TR" altLang="tr-TR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</a:t>
                      </a: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7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TROUT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Winter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(November-February)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4-6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CARP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Summer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(May-July)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tr-TR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10-20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20-22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753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</Words>
  <Application>Microsoft Office PowerPoint</Application>
  <PresentationFormat>Geniş ekran</PresentationFormat>
  <Paragraphs>90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Times New Roman</vt:lpstr>
      <vt:lpstr>Wingdings</vt:lpstr>
      <vt:lpstr>Pixel</vt:lpstr>
      <vt:lpstr>REPRODUCTIVE BIOLOGY</vt:lpstr>
      <vt:lpstr>PowerPoint Sunusu</vt:lpstr>
      <vt:lpstr>PowerPoint Sunusu</vt:lpstr>
      <vt:lpstr>PowerPoint Sunusu</vt:lpstr>
      <vt:lpstr>SEXUAL MATURITY (PUBERTY)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REPRODUCTIVE BIOLOGY</dc:title>
  <dc:creator>Akcay</dc:creator>
  <cp:lastModifiedBy>Akcay</cp:lastModifiedBy>
  <cp:revision>1</cp:revision>
  <dcterms:created xsi:type="dcterms:W3CDTF">2019-09-05T09:45:06Z</dcterms:created>
  <dcterms:modified xsi:type="dcterms:W3CDTF">2019-09-05T09:45:13Z</dcterms:modified>
</cp:coreProperties>
</file>