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8349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77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05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90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490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8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53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78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9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8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5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56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7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9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772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6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 b="1"/>
              <a:t>REPRODUCTIVE BIOLOGY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507413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1800"/>
              <a:t>Testes and ovaries are paired organs located in the body cavity.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800"/>
              <a:t>First sexual differentiation is observed a month later in post-hatching period  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3068639"/>
            <a:ext cx="7102475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6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404814"/>
            <a:ext cx="8291513" cy="546258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tr-TR" altLang="tr-TR" sz="2000" b="1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000" b="1"/>
              <a:t>SPERMATOGENESİS</a:t>
            </a:r>
          </a:p>
          <a:p>
            <a:r>
              <a:rPr lang="tr-TR" altLang="tr-TR" sz="2000"/>
              <a:t>The structure of rainbow trout testis is of lobular type</a:t>
            </a:r>
          </a:p>
          <a:p>
            <a:r>
              <a:rPr lang="tr-TR" altLang="tr-TR" sz="2000"/>
              <a:t>Testicular capsule, which surrounds testis, sends extensions of connective tissue into the testis</a:t>
            </a:r>
            <a:r>
              <a:rPr lang="tr-TR" altLang="tr-TR" sz="2800"/>
              <a:t> </a:t>
            </a:r>
          </a:p>
          <a:p>
            <a:endParaRPr lang="tr-TR" altLang="tr-TR" sz="2800"/>
          </a:p>
        </p:txBody>
      </p:sp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2565400"/>
            <a:ext cx="2771775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565400"/>
            <a:ext cx="6372225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39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1" y="620714"/>
            <a:ext cx="8507413" cy="623728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800" b="1">
                <a:latin typeface="Times New Roman" panose="02020603050405020304" pitchFamily="18" charset="0"/>
              </a:rPr>
              <a:t>Oogenesis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>
                <a:latin typeface="Times New Roman" panose="02020603050405020304" pitchFamily="18" charset="0"/>
              </a:rPr>
              <a:t>As a female fish grows, there is proliferation of oogonial cells in the ovary that eventually develop into the oocytes that are commonly referred to as eggs. </a:t>
            </a:r>
          </a:p>
          <a:p>
            <a:pPr>
              <a:lnSpc>
                <a:spcPct val="80000"/>
              </a:lnSpc>
            </a:pPr>
            <a:endParaRPr lang="tr-TR" altLang="tr-TR" sz="1800"/>
          </a:p>
          <a:p>
            <a:pPr>
              <a:lnSpc>
                <a:spcPct val="80000"/>
              </a:lnSpc>
            </a:pPr>
            <a:r>
              <a:rPr lang="tr-TR" altLang="tr-TR" sz="1800"/>
              <a:t>Ovaries are organized into clusters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Dictyate oogonia and meiotic oocytes becomes progressively izolated by epitheloid cells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Oocyte is enclosed in follicles and may undergo its growth process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It takes at least 6 months for the ovarian process to be fully complete.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>
                <a:latin typeface="Times New Roman" panose="02020603050405020304" pitchFamily="18" charset="0"/>
              </a:rPr>
              <a:t>Stage I of oocyte development</a:t>
            </a:r>
            <a:r>
              <a:rPr lang="tr-TR" altLang="tr-TR" sz="1800">
                <a:latin typeface="Times New Roman" panose="02020603050405020304" pitchFamily="18" charset="0"/>
              </a:rPr>
              <a:t> involves the development of basic cellular structures</a:t>
            </a:r>
            <a:endParaRPr lang="tr-TR" altLang="tr-TR" sz="18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>
                <a:latin typeface="Times New Roman" panose="02020603050405020304" pitchFamily="18" charset="0"/>
              </a:rPr>
              <a:t>Stage II is vitellogenesis</a:t>
            </a:r>
            <a:r>
              <a:rPr lang="tr-TR" altLang="tr-TR" sz="1800">
                <a:latin typeface="Times New Roman" panose="02020603050405020304" pitchFamily="18" charset="0"/>
              </a:rPr>
              <a:t>, which is the synthesis and uptake of egg yolk proteins which provide nutrients for the developing embryo. </a:t>
            </a:r>
            <a:endParaRPr lang="tr-TR" altLang="tr-TR" sz="18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>
                <a:latin typeface="Times New Roman" panose="02020603050405020304" pitchFamily="18" charset="0"/>
              </a:rPr>
              <a:t>Stage III of oocyte development is maturation</a:t>
            </a:r>
            <a:r>
              <a:rPr lang="tr-TR" altLang="tr-TR" sz="1800">
                <a:latin typeface="Times New Roman" panose="02020603050405020304" pitchFamily="18" charset="0"/>
              </a:rPr>
              <a:t> which is caused by the steroid hormone progesterone. It is the final stage of development and usually requires 24-72 hours. This step must be completed for viable eggs to be spawned. </a:t>
            </a:r>
            <a:endParaRPr lang="tr-TR" altLang="tr-TR" sz="18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>
                <a:latin typeface="Times New Roman" panose="02020603050405020304" pitchFamily="18" charset="0"/>
              </a:rPr>
              <a:t>Spawning</a:t>
            </a:r>
            <a:endParaRPr lang="tr-TR" altLang="tr-TR" sz="18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>
                <a:latin typeface="Times New Roman" panose="02020603050405020304" pitchFamily="18" charset="0"/>
              </a:rPr>
              <a:t>Stage IV is spawning</a:t>
            </a:r>
            <a:r>
              <a:rPr lang="tr-TR" altLang="tr-TR" sz="1800">
                <a:latin typeface="Times New Roman" panose="02020603050405020304" pitchFamily="18" charset="0"/>
              </a:rPr>
              <a:t> which should occur shortly after maturation or the eggs will become overripe. In an aquaculture setting, spawning requires the proper environment or ultimate factors to elicit spawning behaviors. </a:t>
            </a:r>
          </a:p>
        </p:txBody>
      </p:sp>
    </p:spTree>
    <p:extLst>
      <p:ext uri="{BB962C8B-B14F-4D97-AF65-F5344CB8AC3E}">
        <p14:creationId xmlns:p14="http://schemas.microsoft.com/office/powerpoint/2010/main" val="27714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908050"/>
            <a:ext cx="8229600" cy="576103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/>
              <a:t>A. How does the reproduction cycle start in gonads?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	</a:t>
            </a:r>
            <a:r>
              <a:rPr lang="tr-TR" altLang="tr-TR" sz="2000"/>
              <a:t>1. Females have ovaries, which produce eggs.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2. Males have testes, which produce sperm (milt).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3. Development of eggs and sperm directly affected by: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a. Water temperature.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b. Availability of food.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c. Amount of dissolved oxygen (DO).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d. Photoperiod or length of day.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/>
              <a:t>B. How do development and environmental conditions affect hormonal action?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	</a:t>
            </a:r>
            <a:r>
              <a:rPr lang="tr-TR" altLang="tr-TR" sz="2000"/>
              <a:t>1. Final ripening of eggs dependent on release of gonadotropins.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These are activated by the pituitary gland and stimulate the gonads.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2. Dependent on following environmental conditions: light, temperature, presence of male, and vegetation</a:t>
            </a:r>
          </a:p>
        </p:txBody>
      </p:sp>
    </p:spTree>
    <p:extLst>
      <p:ext uri="{BB962C8B-B14F-4D97-AF65-F5344CB8AC3E}">
        <p14:creationId xmlns:p14="http://schemas.microsoft.com/office/powerpoint/2010/main" val="3482048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640014" y="457200"/>
            <a:ext cx="7570787" cy="1371600"/>
          </a:xfrm>
        </p:spPr>
        <p:txBody>
          <a:bodyPr/>
          <a:lstStyle/>
          <a:p>
            <a:r>
              <a:rPr lang="tr-TR" altLang="tr-TR" sz="2400" b="1"/>
              <a:t>SEXUAL MATURITY (PUBERTY)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1813" y="1773238"/>
            <a:ext cx="7067550" cy="3886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depends on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Growth (body development)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Temperature (water and atmosphere)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Light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Hormonal regulation</a:t>
            </a:r>
          </a:p>
          <a:p>
            <a:pPr>
              <a:lnSpc>
                <a:spcPct val="90000"/>
              </a:lnSpc>
            </a:pPr>
            <a:endParaRPr lang="tr-TR" altLang="tr-TR" sz="2000"/>
          </a:p>
          <a:p>
            <a:pPr lvl="1">
              <a:lnSpc>
                <a:spcPct val="90000"/>
              </a:lnSpc>
            </a:pPr>
            <a:r>
              <a:rPr lang="tr-TR" altLang="tr-TR" sz="2000"/>
              <a:t>Species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age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Individual physiology</a:t>
            </a:r>
          </a:p>
          <a:p>
            <a:pPr lvl="1">
              <a:lnSpc>
                <a:spcPct val="90000"/>
              </a:lnSpc>
            </a:pPr>
            <a:endParaRPr lang="tr-TR" altLang="tr-TR" sz="2000"/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tr-TR" altLang="tr-TR" sz="1800"/>
              <a:t>Small fishes reach to puberta earlier than bigs. 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tr-TR" altLang="tr-TR" sz="1800"/>
              <a:t>The females usually take longer to mature than the males. </a:t>
            </a:r>
          </a:p>
          <a:p>
            <a:pPr>
              <a:lnSpc>
                <a:spcPct val="90000"/>
              </a:lnSpc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155635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08" name="Picture 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917576"/>
            <a:ext cx="6096000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77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78" name="Group 98"/>
          <p:cNvGraphicFramePr>
            <a:graphicFrameLocks noGrp="1"/>
          </p:cNvGraphicFramePr>
          <p:nvPr>
            <p:ph sz="half" idx="1"/>
          </p:nvPr>
        </p:nvGraphicFramePr>
        <p:xfrm>
          <a:off x="2566989" y="1412875"/>
          <a:ext cx="7273925" cy="1921256"/>
        </p:xfrm>
        <a:graphic>
          <a:graphicData uri="http://schemas.openxmlformats.org/drawingml/2006/table">
            <a:tbl>
              <a:tblPr/>
              <a:tblGrid>
                <a:gridCol w="1225550"/>
                <a:gridCol w="1150937"/>
                <a:gridCol w="1987550"/>
                <a:gridCol w="1565275"/>
                <a:gridCol w="1344613"/>
              </a:tblGrid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PUBERTA  (YEAR)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SPAWNING SEASON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EGG NO. (BW/KG)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WATER TEMPERATURE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TROUT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Winter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(November-February)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1600-2000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CARP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Summer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(May-July)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200.000-300.000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08" name="Rectangle 28"/>
          <p:cNvSpPr>
            <a:spLocks noGrp="1" noChangeArrowheads="1"/>
          </p:cNvSpPr>
          <p:nvPr>
            <p:ph type="body" sz="half" idx="2"/>
          </p:nvPr>
        </p:nvSpPr>
        <p:spPr>
          <a:xfrm>
            <a:off x="2063750" y="908051"/>
            <a:ext cx="8229600" cy="720725"/>
          </a:xfrm>
        </p:spPr>
        <p:txBody>
          <a:bodyPr/>
          <a:lstStyle/>
          <a:p>
            <a:r>
              <a:rPr lang="tr-TR" altLang="tr-TR" sz="2800" b="1"/>
              <a:t>Female</a:t>
            </a:r>
            <a:endParaRPr lang="tr-TR" altLang="tr-TR" sz="2800"/>
          </a:p>
          <a:p>
            <a:endParaRPr lang="tr-TR" altLang="tr-TR" sz="2800"/>
          </a:p>
          <a:p>
            <a:endParaRPr lang="tr-TR" altLang="tr-TR" sz="2800"/>
          </a:p>
          <a:p>
            <a:endParaRPr lang="tr-TR" altLang="tr-TR" sz="2800" b="1"/>
          </a:p>
          <a:p>
            <a:endParaRPr lang="tr-TR" altLang="tr-TR" sz="2800" b="1"/>
          </a:p>
          <a:p>
            <a:r>
              <a:rPr lang="tr-TR" altLang="tr-TR" sz="2800" b="1"/>
              <a:t>Male</a:t>
            </a:r>
          </a:p>
        </p:txBody>
      </p:sp>
      <p:graphicFrame>
        <p:nvGraphicFramePr>
          <p:cNvPr id="20604" name="Group 124"/>
          <p:cNvGraphicFramePr>
            <a:graphicFrameLocks noGrp="1"/>
          </p:cNvGraphicFramePr>
          <p:nvPr/>
        </p:nvGraphicFramePr>
        <p:xfrm>
          <a:off x="2600325" y="4005263"/>
          <a:ext cx="7672388" cy="2177288"/>
        </p:xfrm>
        <a:graphic>
          <a:graphicData uri="http://schemas.openxmlformats.org/drawingml/2006/table">
            <a:tbl>
              <a:tblPr/>
              <a:tblGrid>
                <a:gridCol w="1047750"/>
                <a:gridCol w="1008063"/>
                <a:gridCol w="1439862"/>
                <a:gridCol w="1223963"/>
                <a:gridCol w="1584325"/>
                <a:gridCol w="1368425"/>
              </a:tblGrid>
              <a:tr h="652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PUBERTA (YEAR)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SPAWNING SEASON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SEMEN(MILT) VOLUME (ml)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SPERMATOZOA CONCENTRATION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(x109 / ml)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WATER TEMPERATURE (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7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TROUT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Winter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(November-February)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4-6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CARP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Summer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(May-July)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753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Geniş ekran</PresentationFormat>
  <Paragraphs>90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Pixel</vt:lpstr>
      <vt:lpstr>REPRODUCTIVE BIOLOGY</vt:lpstr>
      <vt:lpstr>PowerPoint Sunusu</vt:lpstr>
      <vt:lpstr>PowerPoint Sunusu</vt:lpstr>
      <vt:lpstr>PowerPoint Sunusu</vt:lpstr>
      <vt:lpstr>SEXUAL MATURITY (PUBERTY)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REPRODUCTIVE BIOLOGY</dc:title>
  <dc:creator>Akcay</dc:creator>
  <cp:lastModifiedBy>Akcay</cp:lastModifiedBy>
  <cp:revision>1</cp:revision>
  <dcterms:created xsi:type="dcterms:W3CDTF">2019-09-05T09:45:06Z</dcterms:created>
  <dcterms:modified xsi:type="dcterms:W3CDTF">2019-09-05T09:45:13Z</dcterms:modified>
</cp:coreProperties>
</file>