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2" r:id="rId4"/>
    <p:sldId id="259" r:id="rId5"/>
    <p:sldId id="260" r:id="rId6"/>
    <p:sldId id="263" r:id="rId7"/>
    <p:sldId id="264" r:id="rId8"/>
    <p:sldId id="265" r:id="rId9"/>
    <p:sldId id="258"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2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180E2-A736-4561-9026-BF2F449E91FD}"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FDF63986-74DF-4ED7-A8CB-4D3E6CC2FB5D}">
      <dgm:prSet/>
      <dgm:spPr/>
      <dgm:t>
        <a:bodyPr/>
        <a:lstStyle/>
        <a:p>
          <a:r>
            <a:rPr lang="en-US"/>
            <a:t>Sergileme, var olan</a:t>
          </a:r>
          <a:r>
            <a:rPr lang="tr-TR"/>
            <a:t> </a:t>
          </a:r>
          <a:r>
            <a:rPr lang="en-US"/>
            <a:t>nesneleri çeşitli biçim ve yaklaşımlarla sunma eylemidir.</a:t>
          </a:r>
          <a:r>
            <a:rPr lang="tr-TR"/>
            <a:t> </a:t>
          </a:r>
          <a:r>
            <a:rPr lang="en-US"/>
            <a:t>Sergileme tasarımı ise, sunma eyleminin görsel iletişim</a:t>
          </a:r>
          <a:r>
            <a:rPr lang="tr-TR"/>
            <a:t> </a:t>
          </a:r>
          <a:r>
            <a:rPr lang="en-US"/>
            <a:t>tasarımıyla birleştirilmiş hali olarak tanımlanabilir. Avcı</a:t>
          </a:r>
          <a:r>
            <a:rPr lang="tr-TR"/>
            <a:t> </a:t>
          </a:r>
          <a:r>
            <a:rPr lang="en-US"/>
            <a:t>(2017, s. 100)’ya göre, sergi tasarımı sergi nesnelerinin</a:t>
          </a:r>
          <a:r>
            <a:rPr lang="tr-TR"/>
            <a:t> </a:t>
          </a:r>
          <a:r>
            <a:rPr lang="en-US"/>
            <a:t>altında yatan hikâyeleri mekânsal bir kurguya çevirir. </a:t>
          </a:r>
        </a:p>
      </dgm:t>
    </dgm:pt>
    <dgm:pt modelId="{3FC09FA6-19B1-4169-BF02-D9556EC7C4F1}" type="parTrans" cxnId="{E3C7700A-4F77-459F-AE89-830A32C32F84}">
      <dgm:prSet/>
      <dgm:spPr/>
      <dgm:t>
        <a:bodyPr/>
        <a:lstStyle/>
        <a:p>
          <a:endParaRPr lang="en-US"/>
        </a:p>
      </dgm:t>
    </dgm:pt>
    <dgm:pt modelId="{E8E5EAC5-5952-4CE0-9B83-D05C4B4253EE}" type="sibTrans" cxnId="{E3C7700A-4F77-459F-AE89-830A32C32F84}">
      <dgm:prSet/>
      <dgm:spPr/>
      <dgm:t>
        <a:bodyPr/>
        <a:lstStyle/>
        <a:p>
          <a:endParaRPr lang="en-US"/>
        </a:p>
      </dgm:t>
    </dgm:pt>
    <dgm:pt modelId="{0CA96014-EC49-4303-8265-75BDB8669B83}">
      <dgm:prSet/>
      <dgm:spPr/>
      <dgm:t>
        <a:bodyPr/>
        <a:lstStyle/>
        <a:p>
          <a:r>
            <a:rPr lang="en-US"/>
            <a:t>Sergilerin kurgu ve tasarımında müzeler çağdaş müzecilik yaklaşımlarından da hareketle geçici ve gezici sergileri de kapsayan tema odaklı, dinamik ve sade – anlaşılır</a:t>
          </a:r>
          <a:r>
            <a:rPr lang="tr-TR"/>
            <a:t> </a:t>
          </a:r>
          <a:r>
            <a:rPr lang="en-US"/>
            <a:t>uygulamaları hayata geçirmeye çalışmaktadır. Tema oluşturma, doğrudan ve kelimesi kelimesine mesaj iletmek ve</a:t>
          </a:r>
          <a:r>
            <a:rPr lang="tr-TR"/>
            <a:t> </a:t>
          </a:r>
          <a:r>
            <a:rPr lang="en-US"/>
            <a:t>izleyicilere boş zamanlarını değerlendirirken eğlenceli</a:t>
          </a:r>
          <a:r>
            <a:rPr lang="tr-TR"/>
            <a:t> </a:t>
          </a:r>
          <a:r>
            <a:rPr lang="en-US"/>
            <a:t>deneyimler yaratmak için kullanılabilir. </a:t>
          </a:r>
        </a:p>
      </dgm:t>
    </dgm:pt>
    <dgm:pt modelId="{BF92411E-2E7E-4E66-94B9-E240A1F8E1F1}" type="parTrans" cxnId="{584AFAE2-4555-4315-A4B2-4C9C5FCA9EDA}">
      <dgm:prSet/>
      <dgm:spPr/>
      <dgm:t>
        <a:bodyPr/>
        <a:lstStyle/>
        <a:p>
          <a:endParaRPr lang="en-US"/>
        </a:p>
      </dgm:t>
    </dgm:pt>
    <dgm:pt modelId="{27205C7B-52FB-40F6-98D6-29F7B7394625}" type="sibTrans" cxnId="{584AFAE2-4555-4315-A4B2-4C9C5FCA9EDA}">
      <dgm:prSet/>
      <dgm:spPr/>
      <dgm:t>
        <a:bodyPr/>
        <a:lstStyle/>
        <a:p>
          <a:endParaRPr lang="en-US"/>
        </a:p>
      </dgm:t>
    </dgm:pt>
    <dgm:pt modelId="{4CAD31F6-B5ED-4932-9A44-4101B719AB40}" type="pres">
      <dgm:prSet presAssocID="{8B4180E2-A736-4561-9026-BF2F449E91FD}" presName="Name0" presStyleCnt="0">
        <dgm:presLayoutVars>
          <dgm:dir/>
          <dgm:animLvl val="lvl"/>
          <dgm:resizeHandles val="exact"/>
        </dgm:presLayoutVars>
      </dgm:prSet>
      <dgm:spPr/>
    </dgm:pt>
    <dgm:pt modelId="{EEF9CD0E-0E86-4277-9FC0-8C3071D112D2}" type="pres">
      <dgm:prSet presAssocID="{0CA96014-EC49-4303-8265-75BDB8669B83}" presName="boxAndChildren" presStyleCnt="0"/>
      <dgm:spPr/>
    </dgm:pt>
    <dgm:pt modelId="{02BD7305-7323-420D-BAC3-4C1B93DF0253}" type="pres">
      <dgm:prSet presAssocID="{0CA96014-EC49-4303-8265-75BDB8669B83}" presName="parentTextBox" presStyleLbl="node1" presStyleIdx="0" presStyleCnt="2"/>
      <dgm:spPr/>
    </dgm:pt>
    <dgm:pt modelId="{7095F203-9B50-4FC9-87CA-856D6FC8DBAF}" type="pres">
      <dgm:prSet presAssocID="{E8E5EAC5-5952-4CE0-9B83-D05C4B4253EE}" presName="sp" presStyleCnt="0"/>
      <dgm:spPr/>
    </dgm:pt>
    <dgm:pt modelId="{EFB5C272-A7DA-49AF-AB55-6F7344DF3D7B}" type="pres">
      <dgm:prSet presAssocID="{FDF63986-74DF-4ED7-A8CB-4D3E6CC2FB5D}" presName="arrowAndChildren" presStyleCnt="0"/>
      <dgm:spPr/>
    </dgm:pt>
    <dgm:pt modelId="{232C16B0-1FD2-4BD5-86D3-DD5BB353E1B1}" type="pres">
      <dgm:prSet presAssocID="{FDF63986-74DF-4ED7-A8CB-4D3E6CC2FB5D}" presName="parentTextArrow" presStyleLbl="node1" presStyleIdx="1" presStyleCnt="2"/>
      <dgm:spPr/>
    </dgm:pt>
  </dgm:ptLst>
  <dgm:cxnLst>
    <dgm:cxn modelId="{34378C06-9572-4BEB-BFA5-4D5E9008B754}" type="presOf" srcId="{0CA96014-EC49-4303-8265-75BDB8669B83}" destId="{02BD7305-7323-420D-BAC3-4C1B93DF0253}" srcOrd="0" destOrd="0" presId="urn:microsoft.com/office/officeart/2005/8/layout/process4"/>
    <dgm:cxn modelId="{E3C7700A-4F77-459F-AE89-830A32C32F84}" srcId="{8B4180E2-A736-4561-9026-BF2F449E91FD}" destId="{FDF63986-74DF-4ED7-A8CB-4D3E6CC2FB5D}" srcOrd="0" destOrd="0" parTransId="{3FC09FA6-19B1-4169-BF02-D9556EC7C4F1}" sibTransId="{E8E5EAC5-5952-4CE0-9B83-D05C4B4253EE}"/>
    <dgm:cxn modelId="{526A65CC-DF67-4E47-B218-9C7A3DA162D9}" type="presOf" srcId="{8B4180E2-A736-4561-9026-BF2F449E91FD}" destId="{4CAD31F6-B5ED-4932-9A44-4101B719AB40}" srcOrd="0" destOrd="0" presId="urn:microsoft.com/office/officeart/2005/8/layout/process4"/>
    <dgm:cxn modelId="{3A9C52E2-1821-4E77-85D0-E84CEE5EB946}" type="presOf" srcId="{FDF63986-74DF-4ED7-A8CB-4D3E6CC2FB5D}" destId="{232C16B0-1FD2-4BD5-86D3-DD5BB353E1B1}" srcOrd="0" destOrd="0" presId="urn:microsoft.com/office/officeart/2005/8/layout/process4"/>
    <dgm:cxn modelId="{584AFAE2-4555-4315-A4B2-4C9C5FCA9EDA}" srcId="{8B4180E2-A736-4561-9026-BF2F449E91FD}" destId="{0CA96014-EC49-4303-8265-75BDB8669B83}" srcOrd="1" destOrd="0" parTransId="{BF92411E-2E7E-4E66-94B9-E240A1F8E1F1}" sibTransId="{27205C7B-52FB-40F6-98D6-29F7B7394625}"/>
    <dgm:cxn modelId="{413DE9E8-4FC4-4EB8-B450-FC64B5F35C7D}" type="presParOf" srcId="{4CAD31F6-B5ED-4932-9A44-4101B719AB40}" destId="{EEF9CD0E-0E86-4277-9FC0-8C3071D112D2}" srcOrd="0" destOrd="0" presId="urn:microsoft.com/office/officeart/2005/8/layout/process4"/>
    <dgm:cxn modelId="{B037D31D-ED12-4063-A1AF-C99B84353AFF}" type="presParOf" srcId="{EEF9CD0E-0E86-4277-9FC0-8C3071D112D2}" destId="{02BD7305-7323-420D-BAC3-4C1B93DF0253}" srcOrd="0" destOrd="0" presId="urn:microsoft.com/office/officeart/2005/8/layout/process4"/>
    <dgm:cxn modelId="{800C80EF-EED7-4646-8D97-9CD1A3C01ACB}" type="presParOf" srcId="{4CAD31F6-B5ED-4932-9A44-4101B719AB40}" destId="{7095F203-9B50-4FC9-87CA-856D6FC8DBAF}" srcOrd="1" destOrd="0" presId="urn:microsoft.com/office/officeart/2005/8/layout/process4"/>
    <dgm:cxn modelId="{DD6A32DA-57B5-41AE-885E-DBA718A262C0}" type="presParOf" srcId="{4CAD31F6-B5ED-4932-9A44-4101B719AB40}" destId="{EFB5C272-A7DA-49AF-AB55-6F7344DF3D7B}" srcOrd="2" destOrd="0" presId="urn:microsoft.com/office/officeart/2005/8/layout/process4"/>
    <dgm:cxn modelId="{56ED79DD-CEA7-4892-B8BE-4DFDDCD085C6}" type="presParOf" srcId="{EFB5C272-A7DA-49AF-AB55-6F7344DF3D7B}" destId="{232C16B0-1FD2-4BD5-86D3-DD5BB353E1B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7CFEE2-A873-4D58-A94E-26BC87D6BA4F}"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497CC438-3B29-457A-9DEA-16DF39294B83}">
      <dgm:prSet/>
      <dgm:spPr/>
      <dgm:t>
        <a:bodyPr/>
        <a:lstStyle/>
        <a:p>
          <a:r>
            <a:rPr lang="en-US" dirty="0" err="1"/>
            <a:t>Sergileme</a:t>
          </a:r>
          <a:r>
            <a:rPr lang="en-US" dirty="0"/>
            <a:t> </a:t>
          </a:r>
          <a:r>
            <a:rPr lang="en-US" dirty="0" err="1"/>
            <a:t>kavramı</a:t>
          </a:r>
          <a:r>
            <a:rPr lang="en-US" dirty="0"/>
            <a:t> </a:t>
          </a:r>
          <a:r>
            <a:rPr lang="en-US" dirty="0" err="1"/>
            <a:t>altında</a:t>
          </a:r>
          <a:r>
            <a:rPr lang="en-US" dirty="0"/>
            <a:t>, </a:t>
          </a:r>
          <a:r>
            <a:rPr lang="en-US" dirty="0" err="1"/>
            <a:t>ticari</a:t>
          </a:r>
          <a:r>
            <a:rPr lang="en-US" dirty="0"/>
            <a:t> </a:t>
          </a:r>
          <a:r>
            <a:rPr lang="en-US" dirty="0" err="1"/>
            <a:t>fuarlar</a:t>
          </a:r>
          <a:r>
            <a:rPr lang="en-US" dirty="0"/>
            <a:t>, </a:t>
          </a:r>
          <a:r>
            <a:rPr lang="en-US" dirty="0" err="1"/>
            <a:t>marka</a:t>
          </a:r>
          <a:r>
            <a:rPr lang="en-US" dirty="0"/>
            <a:t> </a:t>
          </a:r>
          <a:r>
            <a:rPr lang="en-US" dirty="0" err="1"/>
            <a:t>deneyimleri</a:t>
          </a:r>
          <a:r>
            <a:rPr lang="en-US" dirty="0"/>
            <a:t>, </a:t>
          </a:r>
          <a:r>
            <a:rPr lang="en-US" dirty="0" err="1"/>
            <a:t>temalı</a:t>
          </a:r>
          <a:r>
            <a:rPr lang="en-US" dirty="0"/>
            <a:t> </a:t>
          </a:r>
          <a:r>
            <a:rPr lang="en-US" dirty="0" err="1"/>
            <a:t>etkinlikler</a:t>
          </a:r>
          <a:r>
            <a:rPr lang="en-US" dirty="0"/>
            <a:t>, </a:t>
          </a:r>
          <a:r>
            <a:rPr lang="en-US" dirty="0" err="1"/>
            <a:t>uluslararası</a:t>
          </a:r>
          <a:r>
            <a:rPr lang="en-US" dirty="0"/>
            <a:t> </a:t>
          </a:r>
          <a:r>
            <a:rPr lang="en-US" dirty="0" err="1"/>
            <a:t>dünya</a:t>
          </a:r>
          <a:r>
            <a:rPr lang="en-US" dirty="0"/>
            <a:t> </a:t>
          </a:r>
          <a:r>
            <a:rPr lang="en-US" dirty="0" err="1"/>
            <a:t>sergileri</a:t>
          </a:r>
          <a:r>
            <a:rPr lang="en-US" dirty="0"/>
            <a:t> (expo), </a:t>
          </a:r>
          <a:r>
            <a:rPr lang="en-US" dirty="0" err="1"/>
            <a:t>müze</a:t>
          </a:r>
          <a:r>
            <a:rPr lang="en-US" dirty="0"/>
            <a:t> </a:t>
          </a:r>
          <a:r>
            <a:rPr lang="en-US" dirty="0" err="1"/>
            <a:t>galerileri</a:t>
          </a:r>
          <a:r>
            <a:rPr lang="en-US" dirty="0"/>
            <a:t>, </a:t>
          </a:r>
          <a:r>
            <a:rPr lang="en-US" dirty="0" err="1"/>
            <a:t>tarihi</a:t>
          </a:r>
          <a:r>
            <a:rPr lang="en-US" dirty="0"/>
            <a:t> </a:t>
          </a:r>
          <a:r>
            <a:rPr lang="en-US" dirty="0" err="1"/>
            <a:t>konutlar</a:t>
          </a:r>
          <a:r>
            <a:rPr lang="en-US" dirty="0"/>
            <a:t>, </a:t>
          </a:r>
          <a:r>
            <a:rPr lang="en-US" dirty="0" err="1"/>
            <a:t>peyzaj</a:t>
          </a:r>
          <a:r>
            <a:rPr lang="en-US" dirty="0"/>
            <a:t> </a:t>
          </a:r>
          <a:r>
            <a:rPr lang="en-US" dirty="0" err="1"/>
            <a:t>yorumlamaları</a:t>
          </a:r>
          <a:r>
            <a:rPr lang="en-US" dirty="0"/>
            <a:t> </a:t>
          </a:r>
          <a:r>
            <a:rPr lang="en-US" dirty="0" err="1"/>
            <a:t>ve</a:t>
          </a:r>
          <a:r>
            <a:rPr lang="en-US" dirty="0"/>
            <a:t> </a:t>
          </a:r>
          <a:r>
            <a:rPr lang="en-US" dirty="0" err="1"/>
            <a:t>sanat</a:t>
          </a:r>
          <a:r>
            <a:rPr lang="en-US" dirty="0"/>
            <a:t> </a:t>
          </a:r>
          <a:r>
            <a:rPr lang="en-US" dirty="0" err="1"/>
            <a:t>yerleştirmeleri</a:t>
          </a:r>
          <a:r>
            <a:rPr lang="en-US" dirty="0"/>
            <a:t> (</a:t>
          </a:r>
          <a:r>
            <a:rPr lang="en-US" dirty="0" err="1"/>
            <a:t>enstalasyonlar</a:t>
          </a:r>
          <a:r>
            <a:rPr lang="en-US" dirty="0"/>
            <a:t>)</a:t>
          </a:r>
          <a:r>
            <a:rPr lang="en-US" dirty="0" err="1"/>
            <a:t>sınıflandırılabilir</a:t>
          </a:r>
          <a:r>
            <a:rPr lang="en-US" dirty="0"/>
            <a:t>. </a:t>
          </a:r>
        </a:p>
      </dgm:t>
    </dgm:pt>
    <dgm:pt modelId="{A4EFD6E4-687E-4895-B9A7-57D95596AFE7}" type="parTrans" cxnId="{A50E1C99-6D9A-43B4-90AA-BEC4549B67AF}">
      <dgm:prSet/>
      <dgm:spPr/>
      <dgm:t>
        <a:bodyPr/>
        <a:lstStyle/>
        <a:p>
          <a:endParaRPr lang="en-US"/>
        </a:p>
      </dgm:t>
    </dgm:pt>
    <dgm:pt modelId="{723A05C4-858F-46CC-950C-BC0706CE0B0A}" type="sibTrans" cxnId="{A50E1C99-6D9A-43B4-90AA-BEC4549B67AF}">
      <dgm:prSet/>
      <dgm:spPr/>
      <dgm:t>
        <a:bodyPr/>
        <a:lstStyle/>
        <a:p>
          <a:endParaRPr lang="en-US"/>
        </a:p>
      </dgm:t>
    </dgm:pt>
    <dgm:pt modelId="{D134FAD7-6FBE-478C-B840-49723D155501}">
      <dgm:prSet/>
      <dgm:spPr/>
      <dgm:t>
        <a:bodyPr/>
        <a:lstStyle/>
        <a:p>
          <a:r>
            <a:rPr lang="en-US" dirty="0" err="1"/>
            <a:t>Sergiler</a:t>
          </a:r>
          <a:r>
            <a:rPr lang="en-US" dirty="0"/>
            <a:t> </a:t>
          </a:r>
          <a:r>
            <a:rPr lang="en-US" dirty="0" err="1"/>
            <a:t>geçici</a:t>
          </a:r>
          <a:r>
            <a:rPr lang="en-US" dirty="0"/>
            <a:t> </a:t>
          </a:r>
          <a:r>
            <a:rPr lang="en-US" dirty="0" err="1"/>
            <a:t>ve</a:t>
          </a:r>
          <a:r>
            <a:rPr lang="en-US" dirty="0"/>
            <a:t> </a:t>
          </a:r>
          <a:r>
            <a:rPr lang="en-US" dirty="0" err="1"/>
            <a:t>kalıcı</a:t>
          </a:r>
          <a:r>
            <a:rPr lang="en-US" dirty="0"/>
            <a:t> </a:t>
          </a:r>
          <a:r>
            <a:rPr lang="en-US" dirty="0" err="1"/>
            <a:t>olabilir</a:t>
          </a:r>
          <a:r>
            <a:rPr lang="en-US" dirty="0"/>
            <a:t>, </a:t>
          </a:r>
          <a:r>
            <a:rPr lang="en-US" dirty="0" err="1"/>
            <a:t>raf</a:t>
          </a:r>
          <a:r>
            <a:rPr lang="en-US" dirty="0"/>
            <a:t> </a:t>
          </a:r>
          <a:r>
            <a:rPr lang="en-US" dirty="0" err="1"/>
            <a:t>ömrü</a:t>
          </a:r>
          <a:r>
            <a:rPr lang="en-US" dirty="0"/>
            <a:t> 5 </a:t>
          </a:r>
          <a:r>
            <a:rPr lang="en-US" dirty="0" err="1"/>
            <a:t>gün</a:t>
          </a:r>
          <a:r>
            <a:rPr lang="en-US" dirty="0"/>
            <a:t> de </a:t>
          </a:r>
          <a:r>
            <a:rPr lang="en-US" dirty="0" err="1"/>
            <a:t>olabilir</a:t>
          </a:r>
          <a:r>
            <a:rPr lang="en-US" dirty="0"/>
            <a:t> 5 </a:t>
          </a:r>
          <a:r>
            <a:rPr lang="en-US" dirty="0" err="1"/>
            <a:t>yıl</a:t>
          </a:r>
          <a:r>
            <a:rPr lang="en-US" dirty="0"/>
            <a:t> da. </a:t>
          </a:r>
          <a:r>
            <a:rPr lang="en-US" dirty="0" err="1"/>
            <a:t>Sergi</a:t>
          </a:r>
          <a:r>
            <a:rPr lang="en-US" dirty="0"/>
            <a:t> </a:t>
          </a:r>
          <a:r>
            <a:rPr lang="en-US" dirty="0" err="1"/>
            <a:t>ölçekleri</a:t>
          </a:r>
          <a:r>
            <a:rPr lang="en-US" dirty="0"/>
            <a:t> </a:t>
          </a:r>
          <a:r>
            <a:rPr lang="en-US" dirty="0" err="1"/>
            <a:t>küçük</a:t>
          </a:r>
          <a:r>
            <a:rPr lang="en-US" dirty="0"/>
            <a:t> </a:t>
          </a:r>
          <a:r>
            <a:rPr lang="en-US" dirty="0" err="1"/>
            <a:t>bir</a:t>
          </a:r>
          <a:r>
            <a:rPr lang="en-US" dirty="0"/>
            <a:t> </a:t>
          </a:r>
          <a:r>
            <a:rPr lang="en-US" dirty="0" err="1"/>
            <a:t>masadan</a:t>
          </a:r>
          <a:r>
            <a:rPr lang="en-US" dirty="0"/>
            <a:t> </a:t>
          </a:r>
          <a:r>
            <a:rPr lang="en-US" dirty="0" err="1"/>
            <a:t>uluslar</a:t>
          </a:r>
          <a:r>
            <a:rPr lang="en-US" dirty="0"/>
            <a:t> </a:t>
          </a:r>
          <a:r>
            <a:rPr lang="en-US" dirty="0" err="1"/>
            <a:t>arası</a:t>
          </a:r>
          <a:r>
            <a:rPr lang="en-US" dirty="0"/>
            <a:t> </a:t>
          </a:r>
          <a:r>
            <a:rPr lang="en-US" dirty="0" err="1"/>
            <a:t>dünya</a:t>
          </a:r>
          <a:r>
            <a:rPr lang="en-US" dirty="0"/>
            <a:t> </a:t>
          </a:r>
          <a:r>
            <a:rPr lang="en-US" dirty="0" err="1"/>
            <a:t>sergilerinde</a:t>
          </a:r>
          <a:r>
            <a:rPr lang="en-US" dirty="0"/>
            <a:t> </a:t>
          </a:r>
          <a:r>
            <a:rPr lang="en-US" dirty="0" err="1"/>
            <a:t>küçük</a:t>
          </a:r>
          <a:r>
            <a:rPr lang="en-US" dirty="0"/>
            <a:t> </a:t>
          </a:r>
          <a:r>
            <a:rPr lang="en-US" dirty="0" err="1"/>
            <a:t>bir</a:t>
          </a:r>
          <a:r>
            <a:rPr lang="en-US" dirty="0"/>
            <a:t> </a:t>
          </a:r>
          <a:r>
            <a:rPr lang="en-US" dirty="0" err="1"/>
            <a:t>şehir</a:t>
          </a:r>
          <a:r>
            <a:rPr lang="en-US" dirty="0"/>
            <a:t> </a:t>
          </a:r>
          <a:r>
            <a:rPr lang="en-US" dirty="0" err="1"/>
            <a:t>boyutuna</a:t>
          </a:r>
          <a:r>
            <a:rPr lang="en-US" dirty="0"/>
            <a:t> </a:t>
          </a:r>
          <a:r>
            <a:rPr lang="en-US" dirty="0" err="1"/>
            <a:t>kadar</a:t>
          </a:r>
          <a:r>
            <a:rPr lang="en-US" dirty="0"/>
            <a:t> </a:t>
          </a:r>
          <a:r>
            <a:rPr lang="en-US" dirty="0" err="1"/>
            <a:t>çeşitlenebilir</a:t>
          </a:r>
          <a:r>
            <a:rPr lang="en-US" dirty="0"/>
            <a:t>. </a:t>
          </a:r>
          <a:r>
            <a:rPr lang="en-US" dirty="0" err="1"/>
            <a:t>Stant</a:t>
          </a:r>
          <a:r>
            <a:rPr lang="en-US" dirty="0"/>
            <a:t> </a:t>
          </a:r>
          <a:r>
            <a:rPr lang="en-US" dirty="0" err="1"/>
            <a:t>tasarımı</a:t>
          </a:r>
          <a:r>
            <a:rPr lang="en-US" dirty="0"/>
            <a:t> </a:t>
          </a:r>
          <a:r>
            <a:rPr lang="en-US" dirty="0" err="1"/>
            <a:t>ve</a:t>
          </a:r>
          <a:r>
            <a:rPr lang="en-US" dirty="0"/>
            <a:t> </a:t>
          </a:r>
          <a:r>
            <a:rPr lang="en-US" dirty="0" err="1"/>
            <a:t>sergileme</a:t>
          </a:r>
          <a:r>
            <a:rPr lang="en-US" dirty="0"/>
            <a:t>, </a:t>
          </a:r>
          <a:r>
            <a:rPr lang="en-US" dirty="0" err="1"/>
            <a:t>sembiyotik</a:t>
          </a:r>
          <a:r>
            <a:rPr lang="en-US" dirty="0"/>
            <a:t> </a:t>
          </a:r>
          <a:r>
            <a:rPr lang="en-US" dirty="0" err="1"/>
            <a:t>ve</a:t>
          </a:r>
          <a:r>
            <a:rPr lang="en-US" dirty="0"/>
            <a:t> </a:t>
          </a:r>
          <a:r>
            <a:rPr lang="en-US" dirty="0" err="1"/>
            <a:t>deneyimsel</a:t>
          </a:r>
          <a:r>
            <a:rPr lang="en-US" dirty="0"/>
            <a:t> </a:t>
          </a:r>
          <a:r>
            <a:rPr lang="en-US" dirty="0" err="1"/>
            <a:t>doğası</a:t>
          </a:r>
          <a:r>
            <a:rPr lang="en-US" dirty="0"/>
            <a:t> </a:t>
          </a:r>
          <a:r>
            <a:rPr lang="en-US" dirty="0" err="1"/>
            <a:t>gereği</a:t>
          </a:r>
          <a:r>
            <a:rPr lang="en-US" dirty="0"/>
            <a:t>, </a:t>
          </a:r>
          <a:r>
            <a:rPr lang="en-US" dirty="0" err="1"/>
            <a:t>tasarım</a:t>
          </a:r>
          <a:r>
            <a:rPr lang="en-US" dirty="0"/>
            <a:t> </a:t>
          </a:r>
          <a:r>
            <a:rPr lang="en-US" dirty="0" err="1"/>
            <a:t>alanındaki</a:t>
          </a:r>
          <a:r>
            <a:rPr lang="en-US" dirty="0"/>
            <a:t> </a:t>
          </a:r>
          <a:r>
            <a:rPr lang="en-US" dirty="0" err="1"/>
            <a:t>birçok</a:t>
          </a:r>
          <a:r>
            <a:rPr lang="en-US" dirty="0"/>
            <a:t> </a:t>
          </a:r>
          <a:r>
            <a:rPr lang="en-US" dirty="0" err="1"/>
            <a:t>konuyla</a:t>
          </a:r>
          <a:r>
            <a:rPr lang="en-US" dirty="0"/>
            <a:t> hem </a:t>
          </a:r>
          <a:r>
            <a:rPr lang="en-US" dirty="0" err="1"/>
            <a:t>örtüşür</a:t>
          </a:r>
          <a:r>
            <a:rPr lang="en-US" dirty="0"/>
            <a:t> hem de </a:t>
          </a:r>
          <a:r>
            <a:rPr lang="en-US" dirty="0" err="1"/>
            <a:t>açık</a:t>
          </a:r>
          <a:r>
            <a:rPr lang="en-US" dirty="0"/>
            <a:t> </a:t>
          </a:r>
          <a:r>
            <a:rPr lang="en-US" dirty="0" err="1"/>
            <a:t>bir</a:t>
          </a:r>
          <a:r>
            <a:rPr lang="en-US" dirty="0"/>
            <a:t> </a:t>
          </a:r>
          <a:r>
            <a:rPr lang="en-US" dirty="0" err="1"/>
            <a:t>iletişim</a:t>
          </a:r>
          <a:r>
            <a:rPr lang="en-US" dirty="0"/>
            <a:t> </a:t>
          </a:r>
          <a:r>
            <a:rPr lang="en-US" dirty="0" err="1"/>
            <a:t>halindedir</a:t>
          </a:r>
          <a:r>
            <a:rPr lang="en-US" dirty="0"/>
            <a:t>. </a:t>
          </a:r>
          <a:r>
            <a:rPr lang="en-US" dirty="0" err="1"/>
            <a:t>Stant</a:t>
          </a:r>
          <a:r>
            <a:rPr lang="en-US" dirty="0"/>
            <a:t> </a:t>
          </a:r>
          <a:r>
            <a:rPr lang="en-US" dirty="0" err="1"/>
            <a:t>tasarımı</a:t>
          </a:r>
          <a:r>
            <a:rPr lang="en-US" dirty="0"/>
            <a:t> </a:t>
          </a:r>
          <a:r>
            <a:rPr lang="en-US" dirty="0" err="1"/>
            <a:t>ve</a:t>
          </a:r>
          <a:r>
            <a:rPr lang="en-US" dirty="0"/>
            <a:t> </a:t>
          </a:r>
          <a:r>
            <a:rPr lang="en-US" dirty="0" err="1"/>
            <a:t>sergileme</a:t>
          </a:r>
          <a:r>
            <a:rPr lang="en-US" dirty="0"/>
            <a:t>, </a:t>
          </a:r>
          <a:r>
            <a:rPr lang="en-US" dirty="0" err="1"/>
            <a:t>iç</a:t>
          </a:r>
          <a:r>
            <a:rPr lang="en-US" dirty="0"/>
            <a:t> </a:t>
          </a:r>
          <a:r>
            <a:rPr lang="en-US" dirty="0" err="1"/>
            <a:t>mekan</a:t>
          </a:r>
          <a:r>
            <a:rPr lang="en-US" dirty="0"/>
            <a:t> </a:t>
          </a:r>
          <a:r>
            <a:rPr lang="en-US" dirty="0" err="1"/>
            <a:t>tasarımına</a:t>
          </a:r>
          <a:r>
            <a:rPr lang="en-US" dirty="0"/>
            <a:t> </a:t>
          </a:r>
          <a:r>
            <a:rPr lang="en-US" dirty="0" err="1"/>
            <a:t>benzemeyen</a:t>
          </a:r>
          <a:r>
            <a:rPr lang="en-US" dirty="0"/>
            <a:t> </a:t>
          </a:r>
          <a:r>
            <a:rPr lang="en-US" dirty="0" err="1"/>
            <a:t>bir</a:t>
          </a:r>
          <a:r>
            <a:rPr lang="en-US" dirty="0"/>
            <a:t> </a:t>
          </a:r>
          <a:r>
            <a:rPr lang="en-US" dirty="0" err="1"/>
            <a:t>şekilde</a:t>
          </a:r>
          <a:r>
            <a:rPr lang="en-US" dirty="0"/>
            <a:t>, </a:t>
          </a:r>
          <a:r>
            <a:rPr lang="en-US" dirty="0" err="1"/>
            <a:t>gerektiğinde</a:t>
          </a:r>
          <a:r>
            <a:rPr lang="en-US" dirty="0"/>
            <a:t> </a:t>
          </a:r>
          <a:r>
            <a:rPr lang="en-US" dirty="0" err="1"/>
            <a:t>mimarlıktan</a:t>
          </a:r>
          <a:r>
            <a:rPr lang="en-US" dirty="0"/>
            <a:t> </a:t>
          </a:r>
          <a:r>
            <a:rPr lang="en-US" dirty="0" err="1"/>
            <a:t>bağımsızdır</a:t>
          </a:r>
          <a:r>
            <a:rPr lang="en-US" dirty="0"/>
            <a:t> </a:t>
          </a:r>
          <a:r>
            <a:rPr lang="en-US" dirty="0" err="1"/>
            <a:t>ve</a:t>
          </a:r>
          <a:r>
            <a:rPr lang="en-US" dirty="0"/>
            <a:t> </a:t>
          </a:r>
          <a:r>
            <a:rPr lang="en-US" dirty="0" err="1"/>
            <a:t>uzlamsal</a:t>
          </a:r>
          <a:r>
            <a:rPr lang="en-US" dirty="0"/>
            <a:t> </a:t>
          </a:r>
          <a:r>
            <a:rPr lang="en-US" dirty="0" err="1"/>
            <a:t>ilişkide</a:t>
          </a:r>
          <a:r>
            <a:rPr lang="en-US" dirty="0"/>
            <a:t> </a:t>
          </a:r>
          <a:r>
            <a:rPr lang="en-US" dirty="0" err="1"/>
            <a:t>olduğu</a:t>
          </a:r>
          <a:r>
            <a:rPr lang="en-US" dirty="0"/>
            <a:t> </a:t>
          </a:r>
          <a:r>
            <a:rPr lang="en-US" dirty="0" err="1"/>
            <a:t>sergilemeyle</a:t>
          </a:r>
          <a:r>
            <a:rPr lang="en-US" dirty="0"/>
            <a:t> </a:t>
          </a:r>
          <a:r>
            <a:rPr lang="en-US" dirty="0" err="1"/>
            <a:t>iletişimden</a:t>
          </a:r>
          <a:r>
            <a:rPr lang="en-US" dirty="0"/>
            <a:t> de </a:t>
          </a:r>
          <a:r>
            <a:rPr lang="en-US" dirty="0" err="1"/>
            <a:t>fayda</a:t>
          </a:r>
          <a:r>
            <a:rPr lang="en-US" dirty="0"/>
            <a:t> </a:t>
          </a:r>
          <a:r>
            <a:rPr lang="en-US" dirty="0" err="1"/>
            <a:t>sağlar</a:t>
          </a:r>
          <a:r>
            <a:rPr lang="en-US" dirty="0"/>
            <a:t> (Locker, 2013).</a:t>
          </a:r>
        </a:p>
      </dgm:t>
    </dgm:pt>
    <dgm:pt modelId="{C5F7F6BC-EBF4-44AC-A0C1-AA59A489966B}" type="parTrans" cxnId="{22692E90-82AA-400F-B9E7-591F06D758E5}">
      <dgm:prSet/>
      <dgm:spPr/>
      <dgm:t>
        <a:bodyPr/>
        <a:lstStyle/>
        <a:p>
          <a:endParaRPr lang="en-US"/>
        </a:p>
      </dgm:t>
    </dgm:pt>
    <dgm:pt modelId="{6A7E8498-EAFD-43CF-B920-8C23A3924EE7}" type="sibTrans" cxnId="{22692E90-82AA-400F-B9E7-591F06D758E5}">
      <dgm:prSet/>
      <dgm:spPr/>
      <dgm:t>
        <a:bodyPr/>
        <a:lstStyle/>
        <a:p>
          <a:endParaRPr lang="en-US"/>
        </a:p>
      </dgm:t>
    </dgm:pt>
    <dgm:pt modelId="{47C1B124-D151-489F-801E-6BC9EB57FCDB}" type="pres">
      <dgm:prSet presAssocID="{6D7CFEE2-A873-4D58-A94E-26BC87D6BA4F}" presName="vert0" presStyleCnt="0">
        <dgm:presLayoutVars>
          <dgm:dir/>
          <dgm:animOne val="branch"/>
          <dgm:animLvl val="lvl"/>
        </dgm:presLayoutVars>
      </dgm:prSet>
      <dgm:spPr/>
    </dgm:pt>
    <dgm:pt modelId="{7B6A631C-ECAD-4E2E-B176-818F680C3C99}" type="pres">
      <dgm:prSet presAssocID="{497CC438-3B29-457A-9DEA-16DF39294B83}" presName="thickLine" presStyleLbl="alignNode1" presStyleIdx="0" presStyleCnt="2"/>
      <dgm:spPr/>
    </dgm:pt>
    <dgm:pt modelId="{63D5E921-A7F5-4CE7-AD71-57052B72776F}" type="pres">
      <dgm:prSet presAssocID="{497CC438-3B29-457A-9DEA-16DF39294B83}" presName="horz1" presStyleCnt="0"/>
      <dgm:spPr/>
    </dgm:pt>
    <dgm:pt modelId="{B9572B12-4632-4430-A9A9-EB33425DE311}" type="pres">
      <dgm:prSet presAssocID="{497CC438-3B29-457A-9DEA-16DF39294B83}" presName="tx1" presStyleLbl="revTx" presStyleIdx="0" presStyleCnt="2"/>
      <dgm:spPr/>
    </dgm:pt>
    <dgm:pt modelId="{BC1875DE-026F-4EEE-B489-1F6F9CB57ECB}" type="pres">
      <dgm:prSet presAssocID="{497CC438-3B29-457A-9DEA-16DF39294B83}" presName="vert1" presStyleCnt="0"/>
      <dgm:spPr/>
    </dgm:pt>
    <dgm:pt modelId="{CF85180D-EF86-4C17-AA59-9CFAB8FD15AA}" type="pres">
      <dgm:prSet presAssocID="{D134FAD7-6FBE-478C-B840-49723D155501}" presName="thickLine" presStyleLbl="alignNode1" presStyleIdx="1" presStyleCnt="2"/>
      <dgm:spPr/>
    </dgm:pt>
    <dgm:pt modelId="{2EDF78D5-2A80-43E6-8F48-6E628F819A58}" type="pres">
      <dgm:prSet presAssocID="{D134FAD7-6FBE-478C-B840-49723D155501}" presName="horz1" presStyleCnt="0"/>
      <dgm:spPr/>
    </dgm:pt>
    <dgm:pt modelId="{E9AC3629-8307-41B5-98B4-90DD058A1154}" type="pres">
      <dgm:prSet presAssocID="{D134FAD7-6FBE-478C-B840-49723D155501}" presName="tx1" presStyleLbl="revTx" presStyleIdx="1" presStyleCnt="2"/>
      <dgm:spPr/>
    </dgm:pt>
    <dgm:pt modelId="{50B9783B-BF1C-42B3-9778-F1A03ECE1764}" type="pres">
      <dgm:prSet presAssocID="{D134FAD7-6FBE-478C-B840-49723D155501}" presName="vert1" presStyleCnt="0"/>
      <dgm:spPr/>
    </dgm:pt>
  </dgm:ptLst>
  <dgm:cxnLst>
    <dgm:cxn modelId="{CDA1FC63-2ACA-46A4-AD79-E583E0D14542}" type="presOf" srcId="{6D7CFEE2-A873-4D58-A94E-26BC87D6BA4F}" destId="{47C1B124-D151-489F-801E-6BC9EB57FCDB}" srcOrd="0" destOrd="0" presId="urn:microsoft.com/office/officeart/2008/layout/LinedList"/>
    <dgm:cxn modelId="{22692E90-82AA-400F-B9E7-591F06D758E5}" srcId="{6D7CFEE2-A873-4D58-A94E-26BC87D6BA4F}" destId="{D134FAD7-6FBE-478C-B840-49723D155501}" srcOrd="1" destOrd="0" parTransId="{C5F7F6BC-EBF4-44AC-A0C1-AA59A489966B}" sibTransId="{6A7E8498-EAFD-43CF-B920-8C23A3924EE7}"/>
    <dgm:cxn modelId="{A50E1C99-6D9A-43B4-90AA-BEC4549B67AF}" srcId="{6D7CFEE2-A873-4D58-A94E-26BC87D6BA4F}" destId="{497CC438-3B29-457A-9DEA-16DF39294B83}" srcOrd="0" destOrd="0" parTransId="{A4EFD6E4-687E-4895-B9A7-57D95596AFE7}" sibTransId="{723A05C4-858F-46CC-950C-BC0706CE0B0A}"/>
    <dgm:cxn modelId="{1064079B-810B-4460-A65C-1FFD21CC8A35}" type="presOf" srcId="{D134FAD7-6FBE-478C-B840-49723D155501}" destId="{E9AC3629-8307-41B5-98B4-90DD058A1154}" srcOrd="0" destOrd="0" presId="urn:microsoft.com/office/officeart/2008/layout/LinedList"/>
    <dgm:cxn modelId="{20759BBA-57A8-4536-AF92-CFAB9605A5A4}" type="presOf" srcId="{497CC438-3B29-457A-9DEA-16DF39294B83}" destId="{B9572B12-4632-4430-A9A9-EB33425DE311}" srcOrd="0" destOrd="0" presId="urn:microsoft.com/office/officeart/2008/layout/LinedList"/>
    <dgm:cxn modelId="{39767349-8831-418F-A2BE-F2475F05619A}" type="presParOf" srcId="{47C1B124-D151-489F-801E-6BC9EB57FCDB}" destId="{7B6A631C-ECAD-4E2E-B176-818F680C3C99}" srcOrd="0" destOrd="0" presId="urn:microsoft.com/office/officeart/2008/layout/LinedList"/>
    <dgm:cxn modelId="{598FDCBF-DA79-4250-93F1-A181FF2B56EF}" type="presParOf" srcId="{47C1B124-D151-489F-801E-6BC9EB57FCDB}" destId="{63D5E921-A7F5-4CE7-AD71-57052B72776F}" srcOrd="1" destOrd="0" presId="urn:microsoft.com/office/officeart/2008/layout/LinedList"/>
    <dgm:cxn modelId="{FF080562-7912-4B13-B3B6-2864F14A2C2B}" type="presParOf" srcId="{63D5E921-A7F5-4CE7-AD71-57052B72776F}" destId="{B9572B12-4632-4430-A9A9-EB33425DE311}" srcOrd="0" destOrd="0" presId="urn:microsoft.com/office/officeart/2008/layout/LinedList"/>
    <dgm:cxn modelId="{A14AC490-CED2-410A-ADEB-97943DC257C7}" type="presParOf" srcId="{63D5E921-A7F5-4CE7-AD71-57052B72776F}" destId="{BC1875DE-026F-4EEE-B489-1F6F9CB57ECB}" srcOrd="1" destOrd="0" presId="urn:microsoft.com/office/officeart/2008/layout/LinedList"/>
    <dgm:cxn modelId="{C6DE57E4-11DE-46A6-BF99-7EB967D0E047}" type="presParOf" srcId="{47C1B124-D151-489F-801E-6BC9EB57FCDB}" destId="{CF85180D-EF86-4C17-AA59-9CFAB8FD15AA}" srcOrd="2" destOrd="0" presId="urn:microsoft.com/office/officeart/2008/layout/LinedList"/>
    <dgm:cxn modelId="{C132B951-CFA3-44DC-B2AA-8E431CEB1179}" type="presParOf" srcId="{47C1B124-D151-489F-801E-6BC9EB57FCDB}" destId="{2EDF78D5-2A80-43E6-8F48-6E628F819A58}" srcOrd="3" destOrd="0" presId="urn:microsoft.com/office/officeart/2008/layout/LinedList"/>
    <dgm:cxn modelId="{58FD928D-E290-43F6-A92A-A218614EDAD9}" type="presParOf" srcId="{2EDF78D5-2A80-43E6-8F48-6E628F819A58}" destId="{E9AC3629-8307-41B5-98B4-90DD058A1154}" srcOrd="0" destOrd="0" presId="urn:microsoft.com/office/officeart/2008/layout/LinedList"/>
    <dgm:cxn modelId="{3357B866-AB49-4BBE-A638-6BA1095BFB0D}" type="presParOf" srcId="{2EDF78D5-2A80-43E6-8F48-6E628F819A58}" destId="{50B9783B-BF1C-42B3-9778-F1A03ECE176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F1AA97-3BB7-49AA-B4A8-DB6EDBD175D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CAE5537-36C7-4D9C-AC13-F7103B1B7569}">
      <dgm:prSet/>
      <dgm:spPr/>
      <dgm:t>
        <a:bodyPr/>
        <a:lstStyle/>
        <a:p>
          <a:r>
            <a:rPr lang="en-US"/>
            <a:t>Sergi stantlarında malzeme seçiminde dikkat edilmesi gereken üstelik sergileme alanı bir müze ise koruma kuralları oldukça önemlidir. Hassas koleksiyonları korumak için malzeme ve yapıştırıcıların laboratuar testin geçmesi ve standartlara uygun olması gerekmektedir. </a:t>
          </a:r>
        </a:p>
      </dgm:t>
    </dgm:pt>
    <dgm:pt modelId="{5E89183A-22C6-43EE-8A8B-88A92635DAF7}" type="parTrans" cxnId="{03B459B5-743D-4185-B6F4-6E0331E55889}">
      <dgm:prSet/>
      <dgm:spPr/>
      <dgm:t>
        <a:bodyPr/>
        <a:lstStyle/>
        <a:p>
          <a:endParaRPr lang="en-US"/>
        </a:p>
      </dgm:t>
    </dgm:pt>
    <dgm:pt modelId="{6D1ADDF2-4726-4433-9457-9A2A7802034E}" type="sibTrans" cxnId="{03B459B5-743D-4185-B6F4-6E0331E55889}">
      <dgm:prSet/>
      <dgm:spPr/>
      <dgm:t>
        <a:bodyPr/>
        <a:lstStyle/>
        <a:p>
          <a:endParaRPr lang="en-US"/>
        </a:p>
      </dgm:t>
    </dgm:pt>
    <dgm:pt modelId="{6BA7472A-ADD9-4F73-8658-E4769BA70D79}">
      <dgm:prSet/>
      <dgm:spPr/>
      <dgm:t>
        <a:bodyPr/>
        <a:lstStyle/>
        <a:p>
          <a:r>
            <a:rPr lang="en-US"/>
            <a:t>Sergileme standları, fonksiyonel olarak doğru çözümlenmeli, günümüzün görsel, toplumsal ve teknik ihtiyaçları karşılamalı, doğru ve ekonomik bütçelerde yapılmalı, detaylara önem vermeli, hızlı ve özenli yapılmalıdır </a:t>
          </a:r>
        </a:p>
      </dgm:t>
    </dgm:pt>
    <dgm:pt modelId="{0E8E5C35-02F5-48C9-8585-3DCC8015E844}" type="parTrans" cxnId="{1E5AA779-76E8-4E5E-B62A-F376AE2B8FFC}">
      <dgm:prSet/>
      <dgm:spPr/>
      <dgm:t>
        <a:bodyPr/>
        <a:lstStyle/>
        <a:p>
          <a:endParaRPr lang="en-US"/>
        </a:p>
      </dgm:t>
    </dgm:pt>
    <dgm:pt modelId="{E9CE406E-B1E7-47AF-A57A-686627473D0B}" type="sibTrans" cxnId="{1E5AA779-76E8-4E5E-B62A-F376AE2B8FFC}">
      <dgm:prSet/>
      <dgm:spPr/>
      <dgm:t>
        <a:bodyPr/>
        <a:lstStyle/>
        <a:p>
          <a:endParaRPr lang="en-US"/>
        </a:p>
      </dgm:t>
    </dgm:pt>
    <dgm:pt modelId="{653C2B5B-0150-4197-A0F3-1AD8B4F57031}" type="pres">
      <dgm:prSet presAssocID="{31F1AA97-3BB7-49AA-B4A8-DB6EDBD175DC}" presName="hierChild1" presStyleCnt="0">
        <dgm:presLayoutVars>
          <dgm:chPref val="1"/>
          <dgm:dir/>
          <dgm:animOne val="branch"/>
          <dgm:animLvl val="lvl"/>
          <dgm:resizeHandles/>
        </dgm:presLayoutVars>
      </dgm:prSet>
      <dgm:spPr/>
    </dgm:pt>
    <dgm:pt modelId="{72783F12-8AB4-4DB1-8681-7E617EFBD319}" type="pres">
      <dgm:prSet presAssocID="{9CAE5537-36C7-4D9C-AC13-F7103B1B7569}" presName="hierRoot1" presStyleCnt="0"/>
      <dgm:spPr/>
    </dgm:pt>
    <dgm:pt modelId="{78E9A900-E5D9-4FD0-9A61-AE0E6D81B4D8}" type="pres">
      <dgm:prSet presAssocID="{9CAE5537-36C7-4D9C-AC13-F7103B1B7569}" presName="composite" presStyleCnt="0"/>
      <dgm:spPr/>
    </dgm:pt>
    <dgm:pt modelId="{8C05A860-9A88-4271-8A9F-66FA8EF812F3}" type="pres">
      <dgm:prSet presAssocID="{9CAE5537-36C7-4D9C-AC13-F7103B1B7569}" presName="background" presStyleLbl="node0" presStyleIdx="0" presStyleCnt="2"/>
      <dgm:spPr/>
    </dgm:pt>
    <dgm:pt modelId="{FD0DC377-18E7-45E8-94D1-72BD71409E1D}" type="pres">
      <dgm:prSet presAssocID="{9CAE5537-36C7-4D9C-AC13-F7103B1B7569}" presName="text" presStyleLbl="fgAcc0" presStyleIdx="0" presStyleCnt="2">
        <dgm:presLayoutVars>
          <dgm:chPref val="3"/>
        </dgm:presLayoutVars>
      </dgm:prSet>
      <dgm:spPr/>
    </dgm:pt>
    <dgm:pt modelId="{FBA7D3E6-EBEC-4CE0-BB42-B7BF7FE34CC4}" type="pres">
      <dgm:prSet presAssocID="{9CAE5537-36C7-4D9C-AC13-F7103B1B7569}" presName="hierChild2" presStyleCnt="0"/>
      <dgm:spPr/>
    </dgm:pt>
    <dgm:pt modelId="{BDF24CD5-0E2E-4DE2-9F97-0E112084E362}" type="pres">
      <dgm:prSet presAssocID="{6BA7472A-ADD9-4F73-8658-E4769BA70D79}" presName="hierRoot1" presStyleCnt="0"/>
      <dgm:spPr/>
    </dgm:pt>
    <dgm:pt modelId="{516184BA-4AFB-4FA1-B4FA-84A53CC3E9DF}" type="pres">
      <dgm:prSet presAssocID="{6BA7472A-ADD9-4F73-8658-E4769BA70D79}" presName="composite" presStyleCnt="0"/>
      <dgm:spPr/>
    </dgm:pt>
    <dgm:pt modelId="{DD339030-B2DD-4A47-90A9-4191E5C1B11A}" type="pres">
      <dgm:prSet presAssocID="{6BA7472A-ADD9-4F73-8658-E4769BA70D79}" presName="background" presStyleLbl="node0" presStyleIdx="1" presStyleCnt="2"/>
      <dgm:spPr/>
    </dgm:pt>
    <dgm:pt modelId="{3B242032-672E-46B3-A1D9-2046835A57ED}" type="pres">
      <dgm:prSet presAssocID="{6BA7472A-ADD9-4F73-8658-E4769BA70D79}" presName="text" presStyleLbl="fgAcc0" presStyleIdx="1" presStyleCnt="2">
        <dgm:presLayoutVars>
          <dgm:chPref val="3"/>
        </dgm:presLayoutVars>
      </dgm:prSet>
      <dgm:spPr/>
    </dgm:pt>
    <dgm:pt modelId="{CF166875-8F99-4568-8A63-F5C9093EFFA9}" type="pres">
      <dgm:prSet presAssocID="{6BA7472A-ADD9-4F73-8658-E4769BA70D79}" presName="hierChild2" presStyleCnt="0"/>
      <dgm:spPr/>
    </dgm:pt>
  </dgm:ptLst>
  <dgm:cxnLst>
    <dgm:cxn modelId="{1E5AA779-76E8-4E5E-B62A-F376AE2B8FFC}" srcId="{31F1AA97-3BB7-49AA-B4A8-DB6EDBD175DC}" destId="{6BA7472A-ADD9-4F73-8658-E4769BA70D79}" srcOrd="1" destOrd="0" parTransId="{0E8E5C35-02F5-48C9-8585-3DCC8015E844}" sibTransId="{E9CE406E-B1E7-47AF-A57A-686627473D0B}"/>
    <dgm:cxn modelId="{0E722486-0F59-47E0-A743-2291D4304612}" type="presOf" srcId="{6BA7472A-ADD9-4F73-8658-E4769BA70D79}" destId="{3B242032-672E-46B3-A1D9-2046835A57ED}" srcOrd="0" destOrd="0" presId="urn:microsoft.com/office/officeart/2005/8/layout/hierarchy1"/>
    <dgm:cxn modelId="{03B459B5-743D-4185-B6F4-6E0331E55889}" srcId="{31F1AA97-3BB7-49AA-B4A8-DB6EDBD175DC}" destId="{9CAE5537-36C7-4D9C-AC13-F7103B1B7569}" srcOrd="0" destOrd="0" parTransId="{5E89183A-22C6-43EE-8A8B-88A92635DAF7}" sibTransId="{6D1ADDF2-4726-4433-9457-9A2A7802034E}"/>
    <dgm:cxn modelId="{6BBA8ECF-0F41-4061-9C46-7DC0D6559626}" type="presOf" srcId="{31F1AA97-3BB7-49AA-B4A8-DB6EDBD175DC}" destId="{653C2B5B-0150-4197-A0F3-1AD8B4F57031}" srcOrd="0" destOrd="0" presId="urn:microsoft.com/office/officeart/2005/8/layout/hierarchy1"/>
    <dgm:cxn modelId="{12A2EDE6-D6BF-434D-A92E-87C555ED058A}" type="presOf" srcId="{9CAE5537-36C7-4D9C-AC13-F7103B1B7569}" destId="{FD0DC377-18E7-45E8-94D1-72BD71409E1D}" srcOrd="0" destOrd="0" presId="urn:microsoft.com/office/officeart/2005/8/layout/hierarchy1"/>
    <dgm:cxn modelId="{E8ED8B7E-3EA9-4049-BD68-8535DD3F124D}" type="presParOf" srcId="{653C2B5B-0150-4197-A0F3-1AD8B4F57031}" destId="{72783F12-8AB4-4DB1-8681-7E617EFBD319}" srcOrd="0" destOrd="0" presId="urn:microsoft.com/office/officeart/2005/8/layout/hierarchy1"/>
    <dgm:cxn modelId="{16BAA8D7-2F75-48CC-AD90-B3274D58F272}" type="presParOf" srcId="{72783F12-8AB4-4DB1-8681-7E617EFBD319}" destId="{78E9A900-E5D9-4FD0-9A61-AE0E6D81B4D8}" srcOrd="0" destOrd="0" presId="urn:microsoft.com/office/officeart/2005/8/layout/hierarchy1"/>
    <dgm:cxn modelId="{B71F0C66-985C-4BFE-B710-22BD3FB5FD32}" type="presParOf" srcId="{78E9A900-E5D9-4FD0-9A61-AE0E6D81B4D8}" destId="{8C05A860-9A88-4271-8A9F-66FA8EF812F3}" srcOrd="0" destOrd="0" presId="urn:microsoft.com/office/officeart/2005/8/layout/hierarchy1"/>
    <dgm:cxn modelId="{0F7C141F-0743-46DC-9056-C31816076CA1}" type="presParOf" srcId="{78E9A900-E5D9-4FD0-9A61-AE0E6D81B4D8}" destId="{FD0DC377-18E7-45E8-94D1-72BD71409E1D}" srcOrd="1" destOrd="0" presId="urn:microsoft.com/office/officeart/2005/8/layout/hierarchy1"/>
    <dgm:cxn modelId="{48C1CE51-B3A9-47E9-A7B3-2E39CF67A883}" type="presParOf" srcId="{72783F12-8AB4-4DB1-8681-7E617EFBD319}" destId="{FBA7D3E6-EBEC-4CE0-BB42-B7BF7FE34CC4}" srcOrd="1" destOrd="0" presId="urn:microsoft.com/office/officeart/2005/8/layout/hierarchy1"/>
    <dgm:cxn modelId="{E51CF386-A45C-4CDB-B1C4-EB73CF263035}" type="presParOf" srcId="{653C2B5B-0150-4197-A0F3-1AD8B4F57031}" destId="{BDF24CD5-0E2E-4DE2-9F97-0E112084E362}" srcOrd="1" destOrd="0" presId="urn:microsoft.com/office/officeart/2005/8/layout/hierarchy1"/>
    <dgm:cxn modelId="{67FBF73E-BCA0-4496-8BB0-E92370A6DC34}" type="presParOf" srcId="{BDF24CD5-0E2E-4DE2-9F97-0E112084E362}" destId="{516184BA-4AFB-4FA1-B4FA-84A53CC3E9DF}" srcOrd="0" destOrd="0" presId="urn:microsoft.com/office/officeart/2005/8/layout/hierarchy1"/>
    <dgm:cxn modelId="{FF84F90D-E395-4F54-9918-0AB9FF48EE38}" type="presParOf" srcId="{516184BA-4AFB-4FA1-B4FA-84A53CC3E9DF}" destId="{DD339030-B2DD-4A47-90A9-4191E5C1B11A}" srcOrd="0" destOrd="0" presId="urn:microsoft.com/office/officeart/2005/8/layout/hierarchy1"/>
    <dgm:cxn modelId="{477C9D83-DDB4-4DB2-9AF1-932C1443F6B9}" type="presParOf" srcId="{516184BA-4AFB-4FA1-B4FA-84A53CC3E9DF}" destId="{3B242032-672E-46B3-A1D9-2046835A57ED}" srcOrd="1" destOrd="0" presId="urn:microsoft.com/office/officeart/2005/8/layout/hierarchy1"/>
    <dgm:cxn modelId="{315C3072-D15F-4353-B004-E79E7F265F62}" type="presParOf" srcId="{BDF24CD5-0E2E-4DE2-9F97-0E112084E362}" destId="{CF166875-8F99-4568-8A63-F5C9093EFFA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D7305-7323-420D-BAC3-4C1B93DF0253}">
      <dsp:nvSpPr>
        <dsp:cNvPr id="0" name=""/>
        <dsp:cNvSpPr/>
      </dsp:nvSpPr>
      <dsp:spPr>
        <a:xfrm>
          <a:off x="0" y="2427927"/>
          <a:ext cx="9720262" cy="159298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Sergilerin kurgu ve tasarımında müzeler çağdaş müzecilik yaklaşımlarından da hareketle geçici ve gezici sergileri de kapsayan tema odaklı, dinamik ve sade – anlaşılır</a:t>
          </a:r>
          <a:r>
            <a:rPr lang="tr-TR" sz="1900" kern="1200"/>
            <a:t> </a:t>
          </a:r>
          <a:r>
            <a:rPr lang="en-US" sz="1900" kern="1200"/>
            <a:t>uygulamaları hayata geçirmeye çalışmaktadır. Tema oluşturma, doğrudan ve kelimesi kelimesine mesaj iletmek ve</a:t>
          </a:r>
          <a:r>
            <a:rPr lang="tr-TR" sz="1900" kern="1200"/>
            <a:t> </a:t>
          </a:r>
          <a:r>
            <a:rPr lang="en-US" sz="1900" kern="1200"/>
            <a:t>izleyicilere boş zamanlarını değerlendirirken eğlenceli</a:t>
          </a:r>
          <a:r>
            <a:rPr lang="tr-TR" sz="1900" kern="1200"/>
            <a:t> </a:t>
          </a:r>
          <a:r>
            <a:rPr lang="en-US" sz="1900" kern="1200"/>
            <a:t>deneyimler yaratmak için kullanılabilir. </a:t>
          </a:r>
        </a:p>
      </dsp:txBody>
      <dsp:txXfrm>
        <a:off x="0" y="2427927"/>
        <a:ext cx="9720262" cy="1592983"/>
      </dsp:txXfrm>
    </dsp:sp>
    <dsp:sp modelId="{232C16B0-1FD2-4BD5-86D3-DD5BB353E1B1}">
      <dsp:nvSpPr>
        <dsp:cNvPr id="0" name=""/>
        <dsp:cNvSpPr/>
      </dsp:nvSpPr>
      <dsp:spPr>
        <a:xfrm rot="10800000">
          <a:off x="0" y="1813"/>
          <a:ext cx="9720262" cy="2450008"/>
        </a:xfrm>
        <a:prstGeom prst="upArrowCallou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Sergileme, var olan</a:t>
          </a:r>
          <a:r>
            <a:rPr lang="tr-TR" sz="1900" kern="1200"/>
            <a:t> </a:t>
          </a:r>
          <a:r>
            <a:rPr lang="en-US" sz="1900" kern="1200"/>
            <a:t>nesneleri çeşitli biçim ve yaklaşımlarla sunma eylemidir.</a:t>
          </a:r>
          <a:r>
            <a:rPr lang="tr-TR" sz="1900" kern="1200"/>
            <a:t> </a:t>
          </a:r>
          <a:r>
            <a:rPr lang="en-US" sz="1900" kern="1200"/>
            <a:t>Sergileme tasarımı ise, sunma eyleminin görsel iletişim</a:t>
          </a:r>
          <a:r>
            <a:rPr lang="tr-TR" sz="1900" kern="1200"/>
            <a:t> </a:t>
          </a:r>
          <a:r>
            <a:rPr lang="en-US" sz="1900" kern="1200"/>
            <a:t>tasarımıyla birleştirilmiş hali olarak tanımlanabilir. Avcı</a:t>
          </a:r>
          <a:r>
            <a:rPr lang="tr-TR" sz="1900" kern="1200"/>
            <a:t> </a:t>
          </a:r>
          <a:r>
            <a:rPr lang="en-US" sz="1900" kern="1200"/>
            <a:t>(2017, s. 100)’ya göre, sergi tasarımı sergi nesnelerinin</a:t>
          </a:r>
          <a:r>
            <a:rPr lang="tr-TR" sz="1900" kern="1200"/>
            <a:t> </a:t>
          </a:r>
          <a:r>
            <a:rPr lang="en-US" sz="1900" kern="1200"/>
            <a:t>altında yatan hikâyeleri mekânsal bir kurguya çevirir. </a:t>
          </a:r>
        </a:p>
      </dsp:txBody>
      <dsp:txXfrm rot="10800000">
        <a:off x="0" y="1813"/>
        <a:ext cx="9720262" cy="1591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A631C-ECAD-4E2E-B176-818F680C3C99}">
      <dsp:nvSpPr>
        <dsp:cNvPr id="0" name=""/>
        <dsp:cNvSpPr/>
      </dsp:nvSpPr>
      <dsp:spPr>
        <a:xfrm>
          <a:off x="0" y="0"/>
          <a:ext cx="486679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9572B12-4632-4430-A9A9-EB33425DE311}">
      <dsp:nvSpPr>
        <dsp:cNvPr id="0" name=""/>
        <dsp:cNvSpPr/>
      </dsp:nvSpPr>
      <dsp:spPr>
        <a:xfrm>
          <a:off x="0" y="0"/>
          <a:ext cx="4866794"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err="1"/>
            <a:t>Sergileme</a:t>
          </a:r>
          <a:r>
            <a:rPr lang="en-US" sz="1500" kern="1200" dirty="0"/>
            <a:t> </a:t>
          </a:r>
          <a:r>
            <a:rPr lang="en-US" sz="1500" kern="1200" dirty="0" err="1"/>
            <a:t>kavramı</a:t>
          </a:r>
          <a:r>
            <a:rPr lang="en-US" sz="1500" kern="1200" dirty="0"/>
            <a:t> </a:t>
          </a:r>
          <a:r>
            <a:rPr lang="en-US" sz="1500" kern="1200" dirty="0" err="1"/>
            <a:t>altında</a:t>
          </a:r>
          <a:r>
            <a:rPr lang="en-US" sz="1500" kern="1200" dirty="0"/>
            <a:t>, </a:t>
          </a:r>
          <a:r>
            <a:rPr lang="en-US" sz="1500" kern="1200" dirty="0" err="1"/>
            <a:t>ticari</a:t>
          </a:r>
          <a:r>
            <a:rPr lang="en-US" sz="1500" kern="1200" dirty="0"/>
            <a:t> </a:t>
          </a:r>
          <a:r>
            <a:rPr lang="en-US" sz="1500" kern="1200" dirty="0" err="1"/>
            <a:t>fuarlar</a:t>
          </a:r>
          <a:r>
            <a:rPr lang="en-US" sz="1500" kern="1200" dirty="0"/>
            <a:t>, </a:t>
          </a:r>
          <a:r>
            <a:rPr lang="en-US" sz="1500" kern="1200" dirty="0" err="1"/>
            <a:t>marka</a:t>
          </a:r>
          <a:r>
            <a:rPr lang="en-US" sz="1500" kern="1200" dirty="0"/>
            <a:t> </a:t>
          </a:r>
          <a:r>
            <a:rPr lang="en-US" sz="1500" kern="1200" dirty="0" err="1"/>
            <a:t>deneyimleri</a:t>
          </a:r>
          <a:r>
            <a:rPr lang="en-US" sz="1500" kern="1200" dirty="0"/>
            <a:t>, </a:t>
          </a:r>
          <a:r>
            <a:rPr lang="en-US" sz="1500" kern="1200" dirty="0" err="1"/>
            <a:t>temalı</a:t>
          </a:r>
          <a:r>
            <a:rPr lang="en-US" sz="1500" kern="1200" dirty="0"/>
            <a:t> </a:t>
          </a:r>
          <a:r>
            <a:rPr lang="en-US" sz="1500" kern="1200" dirty="0" err="1"/>
            <a:t>etkinlikler</a:t>
          </a:r>
          <a:r>
            <a:rPr lang="en-US" sz="1500" kern="1200" dirty="0"/>
            <a:t>, </a:t>
          </a:r>
          <a:r>
            <a:rPr lang="en-US" sz="1500" kern="1200" dirty="0" err="1"/>
            <a:t>uluslararası</a:t>
          </a:r>
          <a:r>
            <a:rPr lang="en-US" sz="1500" kern="1200" dirty="0"/>
            <a:t> </a:t>
          </a:r>
          <a:r>
            <a:rPr lang="en-US" sz="1500" kern="1200" dirty="0" err="1"/>
            <a:t>dünya</a:t>
          </a:r>
          <a:r>
            <a:rPr lang="en-US" sz="1500" kern="1200" dirty="0"/>
            <a:t> </a:t>
          </a:r>
          <a:r>
            <a:rPr lang="en-US" sz="1500" kern="1200" dirty="0" err="1"/>
            <a:t>sergileri</a:t>
          </a:r>
          <a:r>
            <a:rPr lang="en-US" sz="1500" kern="1200" dirty="0"/>
            <a:t> (expo), </a:t>
          </a:r>
          <a:r>
            <a:rPr lang="en-US" sz="1500" kern="1200" dirty="0" err="1"/>
            <a:t>müze</a:t>
          </a:r>
          <a:r>
            <a:rPr lang="en-US" sz="1500" kern="1200" dirty="0"/>
            <a:t> </a:t>
          </a:r>
          <a:r>
            <a:rPr lang="en-US" sz="1500" kern="1200" dirty="0" err="1"/>
            <a:t>galerileri</a:t>
          </a:r>
          <a:r>
            <a:rPr lang="en-US" sz="1500" kern="1200" dirty="0"/>
            <a:t>, </a:t>
          </a:r>
          <a:r>
            <a:rPr lang="en-US" sz="1500" kern="1200" dirty="0" err="1"/>
            <a:t>tarihi</a:t>
          </a:r>
          <a:r>
            <a:rPr lang="en-US" sz="1500" kern="1200" dirty="0"/>
            <a:t> </a:t>
          </a:r>
          <a:r>
            <a:rPr lang="en-US" sz="1500" kern="1200" dirty="0" err="1"/>
            <a:t>konutlar</a:t>
          </a:r>
          <a:r>
            <a:rPr lang="en-US" sz="1500" kern="1200" dirty="0"/>
            <a:t>, </a:t>
          </a:r>
          <a:r>
            <a:rPr lang="en-US" sz="1500" kern="1200" dirty="0" err="1"/>
            <a:t>peyzaj</a:t>
          </a:r>
          <a:r>
            <a:rPr lang="en-US" sz="1500" kern="1200" dirty="0"/>
            <a:t> </a:t>
          </a:r>
          <a:r>
            <a:rPr lang="en-US" sz="1500" kern="1200" dirty="0" err="1"/>
            <a:t>yorumlamaları</a:t>
          </a:r>
          <a:r>
            <a:rPr lang="en-US" sz="1500" kern="1200" dirty="0"/>
            <a:t> </a:t>
          </a:r>
          <a:r>
            <a:rPr lang="en-US" sz="1500" kern="1200" dirty="0" err="1"/>
            <a:t>ve</a:t>
          </a:r>
          <a:r>
            <a:rPr lang="en-US" sz="1500" kern="1200" dirty="0"/>
            <a:t> </a:t>
          </a:r>
          <a:r>
            <a:rPr lang="en-US" sz="1500" kern="1200" dirty="0" err="1"/>
            <a:t>sanat</a:t>
          </a:r>
          <a:r>
            <a:rPr lang="en-US" sz="1500" kern="1200" dirty="0"/>
            <a:t> </a:t>
          </a:r>
          <a:r>
            <a:rPr lang="en-US" sz="1500" kern="1200" dirty="0" err="1"/>
            <a:t>yerleştirmeleri</a:t>
          </a:r>
          <a:r>
            <a:rPr lang="en-US" sz="1500" kern="1200" dirty="0"/>
            <a:t> (</a:t>
          </a:r>
          <a:r>
            <a:rPr lang="en-US" sz="1500" kern="1200" dirty="0" err="1"/>
            <a:t>enstalasyonlar</a:t>
          </a:r>
          <a:r>
            <a:rPr lang="en-US" sz="1500" kern="1200" dirty="0"/>
            <a:t>)</a:t>
          </a:r>
          <a:r>
            <a:rPr lang="en-US" sz="1500" kern="1200" dirty="0" err="1"/>
            <a:t>sınıflandırılabilir</a:t>
          </a:r>
          <a:r>
            <a:rPr lang="en-US" sz="1500" kern="1200" dirty="0"/>
            <a:t>. </a:t>
          </a:r>
        </a:p>
      </dsp:txBody>
      <dsp:txXfrm>
        <a:off x="0" y="0"/>
        <a:ext cx="4866794" cy="2011680"/>
      </dsp:txXfrm>
    </dsp:sp>
    <dsp:sp modelId="{CF85180D-EF86-4C17-AA59-9CFAB8FD15AA}">
      <dsp:nvSpPr>
        <dsp:cNvPr id="0" name=""/>
        <dsp:cNvSpPr/>
      </dsp:nvSpPr>
      <dsp:spPr>
        <a:xfrm>
          <a:off x="0" y="2011680"/>
          <a:ext cx="486679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9AC3629-8307-41B5-98B4-90DD058A1154}">
      <dsp:nvSpPr>
        <dsp:cNvPr id="0" name=""/>
        <dsp:cNvSpPr/>
      </dsp:nvSpPr>
      <dsp:spPr>
        <a:xfrm>
          <a:off x="0" y="2011680"/>
          <a:ext cx="4866794"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err="1"/>
            <a:t>Sergiler</a:t>
          </a:r>
          <a:r>
            <a:rPr lang="en-US" sz="1500" kern="1200" dirty="0"/>
            <a:t> </a:t>
          </a:r>
          <a:r>
            <a:rPr lang="en-US" sz="1500" kern="1200" dirty="0" err="1"/>
            <a:t>geçici</a:t>
          </a:r>
          <a:r>
            <a:rPr lang="en-US" sz="1500" kern="1200" dirty="0"/>
            <a:t> </a:t>
          </a:r>
          <a:r>
            <a:rPr lang="en-US" sz="1500" kern="1200" dirty="0" err="1"/>
            <a:t>ve</a:t>
          </a:r>
          <a:r>
            <a:rPr lang="en-US" sz="1500" kern="1200" dirty="0"/>
            <a:t> </a:t>
          </a:r>
          <a:r>
            <a:rPr lang="en-US" sz="1500" kern="1200" dirty="0" err="1"/>
            <a:t>kalıcı</a:t>
          </a:r>
          <a:r>
            <a:rPr lang="en-US" sz="1500" kern="1200" dirty="0"/>
            <a:t> </a:t>
          </a:r>
          <a:r>
            <a:rPr lang="en-US" sz="1500" kern="1200" dirty="0" err="1"/>
            <a:t>olabilir</a:t>
          </a:r>
          <a:r>
            <a:rPr lang="en-US" sz="1500" kern="1200" dirty="0"/>
            <a:t>, </a:t>
          </a:r>
          <a:r>
            <a:rPr lang="en-US" sz="1500" kern="1200" dirty="0" err="1"/>
            <a:t>raf</a:t>
          </a:r>
          <a:r>
            <a:rPr lang="en-US" sz="1500" kern="1200" dirty="0"/>
            <a:t> </a:t>
          </a:r>
          <a:r>
            <a:rPr lang="en-US" sz="1500" kern="1200" dirty="0" err="1"/>
            <a:t>ömrü</a:t>
          </a:r>
          <a:r>
            <a:rPr lang="en-US" sz="1500" kern="1200" dirty="0"/>
            <a:t> 5 </a:t>
          </a:r>
          <a:r>
            <a:rPr lang="en-US" sz="1500" kern="1200" dirty="0" err="1"/>
            <a:t>gün</a:t>
          </a:r>
          <a:r>
            <a:rPr lang="en-US" sz="1500" kern="1200" dirty="0"/>
            <a:t> de </a:t>
          </a:r>
          <a:r>
            <a:rPr lang="en-US" sz="1500" kern="1200" dirty="0" err="1"/>
            <a:t>olabilir</a:t>
          </a:r>
          <a:r>
            <a:rPr lang="en-US" sz="1500" kern="1200" dirty="0"/>
            <a:t> 5 </a:t>
          </a:r>
          <a:r>
            <a:rPr lang="en-US" sz="1500" kern="1200" dirty="0" err="1"/>
            <a:t>yıl</a:t>
          </a:r>
          <a:r>
            <a:rPr lang="en-US" sz="1500" kern="1200" dirty="0"/>
            <a:t> da. </a:t>
          </a:r>
          <a:r>
            <a:rPr lang="en-US" sz="1500" kern="1200" dirty="0" err="1"/>
            <a:t>Sergi</a:t>
          </a:r>
          <a:r>
            <a:rPr lang="en-US" sz="1500" kern="1200" dirty="0"/>
            <a:t> </a:t>
          </a:r>
          <a:r>
            <a:rPr lang="en-US" sz="1500" kern="1200" dirty="0" err="1"/>
            <a:t>ölçekleri</a:t>
          </a:r>
          <a:r>
            <a:rPr lang="en-US" sz="1500" kern="1200" dirty="0"/>
            <a:t> </a:t>
          </a:r>
          <a:r>
            <a:rPr lang="en-US" sz="1500" kern="1200" dirty="0" err="1"/>
            <a:t>küçük</a:t>
          </a:r>
          <a:r>
            <a:rPr lang="en-US" sz="1500" kern="1200" dirty="0"/>
            <a:t> </a:t>
          </a:r>
          <a:r>
            <a:rPr lang="en-US" sz="1500" kern="1200" dirty="0" err="1"/>
            <a:t>bir</a:t>
          </a:r>
          <a:r>
            <a:rPr lang="en-US" sz="1500" kern="1200" dirty="0"/>
            <a:t> </a:t>
          </a:r>
          <a:r>
            <a:rPr lang="en-US" sz="1500" kern="1200" dirty="0" err="1"/>
            <a:t>masadan</a:t>
          </a:r>
          <a:r>
            <a:rPr lang="en-US" sz="1500" kern="1200" dirty="0"/>
            <a:t> </a:t>
          </a:r>
          <a:r>
            <a:rPr lang="en-US" sz="1500" kern="1200" dirty="0" err="1"/>
            <a:t>uluslar</a:t>
          </a:r>
          <a:r>
            <a:rPr lang="en-US" sz="1500" kern="1200" dirty="0"/>
            <a:t> </a:t>
          </a:r>
          <a:r>
            <a:rPr lang="en-US" sz="1500" kern="1200" dirty="0" err="1"/>
            <a:t>arası</a:t>
          </a:r>
          <a:r>
            <a:rPr lang="en-US" sz="1500" kern="1200" dirty="0"/>
            <a:t> </a:t>
          </a:r>
          <a:r>
            <a:rPr lang="en-US" sz="1500" kern="1200" dirty="0" err="1"/>
            <a:t>dünya</a:t>
          </a:r>
          <a:r>
            <a:rPr lang="en-US" sz="1500" kern="1200" dirty="0"/>
            <a:t> </a:t>
          </a:r>
          <a:r>
            <a:rPr lang="en-US" sz="1500" kern="1200" dirty="0" err="1"/>
            <a:t>sergilerinde</a:t>
          </a:r>
          <a:r>
            <a:rPr lang="en-US" sz="1500" kern="1200" dirty="0"/>
            <a:t> </a:t>
          </a:r>
          <a:r>
            <a:rPr lang="en-US" sz="1500" kern="1200" dirty="0" err="1"/>
            <a:t>küçük</a:t>
          </a:r>
          <a:r>
            <a:rPr lang="en-US" sz="1500" kern="1200" dirty="0"/>
            <a:t> </a:t>
          </a:r>
          <a:r>
            <a:rPr lang="en-US" sz="1500" kern="1200" dirty="0" err="1"/>
            <a:t>bir</a:t>
          </a:r>
          <a:r>
            <a:rPr lang="en-US" sz="1500" kern="1200" dirty="0"/>
            <a:t> </a:t>
          </a:r>
          <a:r>
            <a:rPr lang="en-US" sz="1500" kern="1200" dirty="0" err="1"/>
            <a:t>şehir</a:t>
          </a:r>
          <a:r>
            <a:rPr lang="en-US" sz="1500" kern="1200" dirty="0"/>
            <a:t> </a:t>
          </a:r>
          <a:r>
            <a:rPr lang="en-US" sz="1500" kern="1200" dirty="0" err="1"/>
            <a:t>boyutuna</a:t>
          </a:r>
          <a:r>
            <a:rPr lang="en-US" sz="1500" kern="1200" dirty="0"/>
            <a:t> </a:t>
          </a:r>
          <a:r>
            <a:rPr lang="en-US" sz="1500" kern="1200" dirty="0" err="1"/>
            <a:t>kadar</a:t>
          </a:r>
          <a:r>
            <a:rPr lang="en-US" sz="1500" kern="1200" dirty="0"/>
            <a:t> </a:t>
          </a:r>
          <a:r>
            <a:rPr lang="en-US" sz="1500" kern="1200" dirty="0" err="1"/>
            <a:t>çeşitlenebilir</a:t>
          </a:r>
          <a:r>
            <a:rPr lang="en-US" sz="1500" kern="1200" dirty="0"/>
            <a:t>. </a:t>
          </a:r>
          <a:r>
            <a:rPr lang="en-US" sz="1500" kern="1200" dirty="0" err="1"/>
            <a:t>Stant</a:t>
          </a:r>
          <a:r>
            <a:rPr lang="en-US" sz="1500" kern="1200" dirty="0"/>
            <a:t> </a:t>
          </a:r>
          <a:r>
            <a:rPr lang="en-US" sz="1500" kern="1200" dirty="0" err="1"/>
            <a:t>tasarımı</a:t>
          </a:r>
          <a:r>
            <a:rPr lang="en-US" sz="1500" kern="1200" dirty="0"/>
            <a:t> </a:t>
          </a:r>
          <a:r>
            <a:rPr lang="en-US" sz="1500" kern="1200" dirty="0" err="1"/>
            <a:t>ve</a:t>
          </a:r>
          <a:r>
            <a:rPr lang="en-US" sz="1500" kern="1200" dirty="0"/>
            <a:t> </a:t>
          </a:r>
          <a:r>
            <a:rPr lang="en-US" sz="1500" kern="1200" dirty="0" err="1"/>
            <a:t>sergileme</a:t>
          </a:r>
          <a:r>
            <a:rPr lang="en-US" sz="1500" kern="1200" dirty="0"/>
            <a:t>, </a:t>
          </a:r>
          <a:r>
            <a:rPr lang="en-US" sz="1500" kern="1200" dirty="0" err="1"/>
            <a:t>sembiyotik</a:t>
          </a:r>
          <a:r>
            <a:rPr lang="en-US" sz="1500" kern="1200" dirty="0"/>
            <a:t> </a:t>
          </a:r>
          <a:r>
            <a:rPr lang="en-US" sz="1500" kern="1200" dirty="0" err="1"/>
            <a:t>ve</a:t>
          </a:r>
          <a:r>
            <a:rPr lang="en-US" sz="1500" kern="1200" dirty="0"/>
            <a:t> </a:t>
          </a:r>
          <a:r>
            <a:rPr lang="en-US" sz="1500" kern="1200" dirty="0" err="1"/>
            <a:t>deneyimsel</a:t>
          </a:r>
          <a:r>
            <a:rPr lang="en-US" sz="1500" kern="1200" dirty="0"/>
            <a:t> </a:t>
          </a:r>
          <a:r>
            <a:rPr lang="en-US" sz="1500" kern="1200" dirty="0" err="1"/>
            <a:t>doğası</a:t>
          </a:r>
          <a:r>
            <a:rPr lang="en-US" sz="1500" kern="1200" dirty="0"/>
            <a:t> </a:t>
          </a:r>
          <a:r>
            <a:rPr lang="en-US" sz="1500" kern="1200" dirty="0" err="1"/>
            <a:t>gereği</a:t>
          </a:r>
          <a:r>
            <a:rPr lang="en-US" sz="1500" kern="1200" dirty="0"/>
            <a:t>, </a:t>
          </a:r>
          <a:r>
            <a:rPr lang="en-US" sz="1500" kern="1200" dirty="0" err="1"/>
            <a:t>tasarım</a:t>
          </a:r>
          <a:r>
            <a:rPr lang="en-US" sz="1500" kern="1200" dirty="0"/>
            <a:t> </a:t>
          </a:r>
          <a:r>
            <a:rPr lang="en-US" sz="1500" kern="1200" dirty="0" err="1"/>
            <a:t>alanındaki</a:t>
          </a:r>
          <a:r>
            <a:rPr lang="en-US" sz="1500" kern="1200" dirty="0"/>
            <a:t> </a:t>
          </a:r>
          <a:r>
            <a:rPr lang="en-US" sz="1500" kern="1200" dirty="0" err="1"/>
            <a:t>birçok</a:t>
          </a:r>
          <a:r>
            <a:rPr lang="en-US" sz="1500" kern="1200" dirty="0"/>
            <a:t> </a:t>
          </a:r>
          <a:r>
            <a:rPr lang="en-US" sz="1500" kern="1200" dirty="0" err="1"/>
            <a:t>konuyla</a:t>
          </a:r>
          <a:r>
            <a:rPr lang="en-US" sz="1500" kern="1200" dirty="0"/>
            <a:t> hem </a:t>
          </a:r>
          <a:r>
            <a:rPr lang="en-US" sz="1500" kern="1200" dirty="0" err="1"/>
            <a:t>örtüşür</a:t>
          </a:r>
          <a:r>
            <a:rPr lang="en-US" sz="1500" kern="1200" dirty="0"/>
            <a:t> hem de </a:t>
          </a:r>
          <a:r>
            <a:rPr lang="en-US" sz="1500" kern="1200" dirty="0" err="1"/>
            <a:t>açık</a:t>
          </a:r>
          <a:r>
            <a:rPr lang="en-US" sz="1500" kern="1200" dirty="0"/>
            <a:t> </a:t>
          </a:r>
          <a:r>
            <a:rPr lang="en-US" sz="1500" kern="1200" dirty="0" err="1"/>
            <a:t>bir</a:t>
          </a:r>
          <a:r>
            <a:rPr lang="en-US" sz="1500" kern="1200" dirty="0"/>
            <a:t> </a:t>
          </a:r>
          <a:r>
            <a:rPr lang="en-US" sz="1500" kern="1200" dirty="0" err="1"/>
            <a:t>iletişim</a:t>
          </a:r>
          <a:r>
            <a:rPr lang="en-US" sz="1500" kern="1200" dirty="0"/>
            <a:t> </a:t>
          </a:r>
          <a:r>
            <a:rPr lang="en-US" sz="1500" kern="1200" dirty="0" err="1"/>
            <a:t>halindedir</a:t>
          </a:r>
          <a:r>
            <a:rPr lang="en-US" sz="1500" kern="1200" dirty="0"/>
            <a:t>. </a:t>
          </a:r>
          <a:r>
            <a:rPr lang="en-US" sz="1500" kern="1200" dirty="0" err="1"/>
            <a:t>Stant</a:t>
          </a:r>
          <a:r>
            <a:rPr lang="en-US" sz="1500" kern="1200" dirty="0"/>
            <a:t> </a:t>
          </a:r>
          <a:r>
            <a:rPr lang="en-US" sz="1500" kern="1200" dirty="0" err="1"/>
            <a:t>tasarımı</a:t>
          </a:r>
          <a:r>
            <a:rPr lang="en-US" sz="1500" kern="1200" dirty="0"/>
            <a:t> </a:t>
          </a:r>
          <a:r>
            <a:rPr lang="en-US" sz="1500" kern="1200" dirty="0" err="1"/>
            <a:t>ve</a:t>
          </a:r>
          <a:r>
            <a:rPr lang="en-US" sz="1500" kern="1200" dirty="0"/>
            <a:t> </a:t>
          </a:r>
          <a:r>
            <a:rPr lang="en-US" sz="1500" kern="1200" dirty="0" err="1"/>
            <a:t>sergileme</a:t>
          </a:r>
          <a:r>
            <a:rPr lang="en-US" sz="1500" kern="1200" dirty="0"/>
            <a:t>, </a:t>
          </a:r>
          <a:r>
            <a:rPr lang="en-US" sz="1500" kern="1200" dirty="0" err="1"/>
            <a:t>iç</a:t>
          </a:r>
          <a:r>
            <a:rPr lang="en-US" sz="1500" kern="1200" dirty="0"/>
            <a:t> </a:t>
          </a:r>
          <a:r>
            <a:rPr lang="en-US" sz="1500" kern="1200" dirty="0" err="1"/>
            <a:t>mekan</a:t>
          </a:r>
          <a:r>
            <a:rPr lang="en-US" sz="1500" kern="1200" dirty="0"/>
            <a:t> </a:t>
          </a:r>
          <a:r>
            <a:rPr lang="en-US" sz="1500" kern="1200" dirty="0" err="1"/>
            <a:t>tasarımına</a:t>
          </a:r>
          <a:r>
            <a:rPr lang="en-US" sz="1500" kern="1200" dirty="0"/>
            <a:t> </a:t>
          </a:r>
          <a:r>
            <a:rPr lang="en-US" sz="1500" kern="1200" dirty="0" err="1"/>
            <a:t>benzemeyen</a:t>
          </a:r>
          <a:r>
            <a:rPr lang="en-US" sz="1500" kern="1200" dirty="0"/>
            <a:t> </a:t>
          </a:r>
          <a:r>
            <a:rPr lang="en-US" sz="1500" kern="1200" dirty="0" err="1"/>
            <a:t>bir</a:t>
          </a:r>
          <a:r>
            <a:rPr lang="en-US" sz="1500" kern="1200" dirty="0"/>
            <a:t> </a:t>
          </a:r>
          <a:r>
            <a:rPr lang="en-US" sz="1500" kern="1200" dirty="0" err="1"/>
            <a:t>şekilde</a:t>
          </a:r>
          <a:r>
            <a:rPr lang="en-US" sz="1500" kern="1200" dirty="0"/>
            <a:t>, </a:t>
          </a:r>
          <a:r>
            <a:rPr lang="en-US" sz="1500" kern="1200" dirty="0" err="1"/>
            <a:t>gerektiğinde</a:t>
          </a:r>
          <a:r>
            <a:rPr lang="en-US" sz="1500" kern="1200" dirty="0"/>
            <a:t> </a:t>
          </a:r>
          <a:r>
            <a:rPr lang="en-US" sz="1500" kern="1200" dirty="0" err="1"/>
            <a:t>mimarlıktan</a:t>
          </a:r>
          <a:r>
            <a:rPr lang="en-US" sz="1500" kern="1200" dirty="0"/>
            <a:t> </a:t>
          </a:r>
          <a:r>
            <a:rPr lang="en-US" sz="1500" kern="1200" dirty="0" err="1"/>
            <a:t>bağımsızdır</a:t>
          </a:r>
          <a:r>
            <a:rPr lang="en-US" sz="1500" kern="1200" dirty="0"/>
            <a:t> </a:t>
          </a:r>
          <a:r>
            <a:rPr lang="en-US" sz="1500" kern="1200" dirty="0" err="1"/>
            <a:t>ve</a:t>
          </a:r>
          <a:r>
            <a:rPr lang="en-US" sz="1500" kern="1200" dirty="0"/>
            <a:t> </a:t>
          </a:r>
          <a:r>
            <a:rPr lang="en-US" sz="1500" kern="1200" dirty="0" err="1"/>
            <a:t>uzlamsal</a:t>
          </a:r>
          <a:r>
            <a:rPr lang="en-US" sz="1500" kern="1200" dirty="0"/>
            <a:t> </a:t>
          </a:r>
          <a:r>
            <a:rPr lang="en-US" sz="1500" kern="1200" dirty="0" err="1"/>
            <a:t>ilişkide</a:t>
          </a:r>
          <a:r>
            <a:rPr lang="en-US" sz="1500" kern="1200" dirty="0"/>
            <a:t> </a:t>
          </a:r>
          <a:r>
            <a:rPr lang="en-US" sz="1500" kern="1200" dirty="0" err="1"/>
            <a:t>olduğu</a:t>
          </a:r>
          <a:r>
            <a:rPr lang="en-US" sz="1500" kern="1200" dirty="0"/>
            <a:t> </a:t>
          </a:r>
          <a:r>
            <a:rPr lang="en-US" sz="1500" kern="1200" dirty="0" err="1"/>
            <a:t>sergilemeyle</a:t>
          </a:r>
          <a:r>
            <a:rPr lang="en-US" sz="1500" kern="1200" dirty="0"/>
            <a:t> </a:t>
          </a:r>
          <a:r>
            <a:rPr lang="en-US" sz="1500" kern="1200" dirty="0" err="1"/>
            <a:t>iletişimden</a:t>
          </a:r>
          <a:r>
            <a:rPr lang="en-US" sz="1500" kern="1200" dirty="0"/>
            <a:t> de </a:t>
          </a:r>
          <a:r>
            <a:rPr lang="en-US" sz="1500" kern="1200" dirty="0" err="1"/>
            <a:t>fayda</a:t>
          </a:r>
          <a:r>
            <a:rPr lang="en-US" sz="1500" kern="1200" dirty="0"/>
            <a:t> </a:t>
          </a:r>
          <a:r>
            <a:rPr lang="en-US" sz="1500" kern="1200" dirty="0" err="1"/>
            <a:t>sağlar</a:t>
          </a:r>
          <a:r>
            <a:rPr lang="en-US" sz="1500" kern="1200" dirty="0"/>
            <a:t> (Locker, 2013).</a:t>
          </a:r>
        </a:p>
      </dsp:txBody>
      <dsp:txXfrm>
        <a:off x="0" y="2011680"/>
        <a:ext cx="4866794" cy="201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5A860-9A88-4271-8A9F-66FA8EF812F3}">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DC377-18E7-45E8-94D1-72BD71409E1D}">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Sergi stantlarında malzeme seçiminde dikkat edilmesi gereken üstelik sergileme alanı bir müze ise koruma kuralları oldukça önemlidir. Hassas koleksiyonları korumak için malzeme ve yapıştırıcıların laboratuar testin geçmesi ve standartlara uygun olması gerekmektedir. </a:t>
          </a:r>
        </a:p>
      </dsp:txBody>
      <dsp:txXfrm>
        <a:off x="541402" y="986303"/>
        <a:ext cx="4009891" cy="2489736"/>
      </dsp:txXfrm>
    </dsp:sp>
    <dsp:sp modelId="{DD339030-B2DD-4A47-90A9-4191E5C1B11A}">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242032-672E-46B3-A1D9-2046835A57ED}">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Sergileme standları, fonksiyonel olarak doğru çözümlenmeli, günümüzün görsel, toplumsal ve teknik ihtiyaçları karşılamalı, doğru ve ekonomik bütçelerde yapılmalı, detaylara önem vermeli, hızlı ve özenli yapılmalıdır </a:t>
          </a:r>
        </a:p>
      </dsp:txBody>
      <dsp:txXfrm>
        <a:off x="5631724" y="986303"/>
        <a:ext cx="4009891" cy="24897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A8C4927-17AB-4569-A3E7-E40038A1FCC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7C1E5-D390-4C29-9B3F-3C9DEC55E0F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42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8C4927-17AB-4569-A3E7-E40038A1FCC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236948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8C4927-17AB-4569-A3E7-E40038A1FCC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7C1E5-D390-4C29-9B3F-3C9DEC55E0F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56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8C4927-17AB-4569-A3E7-E40038A1FCC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1993761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8C4927-17AB-4569-A3E7-E40038A1FCCA}"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7C1E5-D390-4C29-9B3F-3C9DEC55E0F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60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8C4927-17AB-4569-A3E7-E40038A1FCCA}"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186301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8C4927-17AB-4569-A3E7-E40038A1FCCA}"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81234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8C4927-17AB-4569-A3E7-E40038A1FCCA}"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373587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C4927-17AB-4569-A3E7-E40038A1FCCA}"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938641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C4927-17AB-4569-A3E7-E40038A1FCCA}"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7C1E5-D390-4C29-9B3F-3C9DEC55E0FB}" type="slidenum">
              <a:rPr lang="en-US" smtClean="0"/>
              <a:t>‹#›</a:t>
            </a:fld>
            <a:endParaRPr lang="en-US"/>
          </a:p>
        </p:txBody>
      </p:sp>
    </p:spTree>
    <p:extLst>
      <p:ext uri="{BB962C8B-B14F-4D97-AF65-F5344CB8AC3E}">
        <p14:creationId xmlns:p14="http://schemas.microsoft.com/office/powerpoint/2010/main" val="320490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8C4927-17AB-4569-A3E7-E40038A1FCCA}"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7C1E5-D390-4C29-9B3F-3C9DEC55E0F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64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A8C4927-17AB-4569-A3E7-E40038A1FCCA}" type="datetimeFigureOut">
              <a:rPr lang="en-US" smtClean="0"/>
              <a:t>5/6/2020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837C1E5-D390-4C29-9B3F-3C9DEC55E0FB}"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61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89841-DE10-4CC9-A331-3C859DBC9438}"/>
              </a:ext>
            </a:extLst>
          </p:cNvPr>
          <p:cNvSpPr>
            <a:spLocks noGrp="1"/>
          </p:cNvSpPr>
          <p:nvPr>
            <p:ph type="ctrTitle"/>
          </p:nvPr>
        </p:nvSpPr>
        <p:spPr>
          <a:xfrm>
            <a:off x="4713224" y="1105351"/>
            <a:ext cx="6353967" cy="3023981"/>
          </a:xfrm>
        </p:spPr>
        <p:txBody>
          <a:bodyPr anchor="b">
            <a:normAutofit/>
          </a:bodyPr>
          <a:lstStyle/>
          <a:p>
            <a:pPr algn="l"/>
            <a:r>
              <a:rPr lang="tr-TR" sz="4800" dirty="0">
                <a:solidFill>
                  <a:srgbClr val="FFFFFF"/>
                </a:solidFill>
              </a:rPr>
              <a:t>Sergileme </a:t>
            </a:r>
            <a:endParaRPr lang="en-US" sz="4800" dirty="0">
              <a:solidFill>
                <a:srgbClr val="FFFFFF"/>
              </a:solidFill>
            </a:endParaRPr>
          </a:p>
        </p:txBody>
      </p:sp>
      <p:sp>
        <p:nvSpPr>
          <p:cNvPr id="3" name="Subtitle 2">
            <a:extLst>
              <a:ext uri="{FF2B5EF4-FFF2-40B4-BE49-F238E27FC236}">
                <a16:creationId xmlns:a16="http://schemas.microsoft.com/office/drawing/2014/main" id="{AE95E311-849A-40C3-BB28-0B13C578B33C}"/>
              </a:ext>
            </a:extLst>
          </p:cNvPr>
          <p:cNvSpPr>
            <a:spLocks noGrp="1"/>
          </p:cNvSpPr>
          <p:nvPr>
            <p:ph type="subTitle" idx="1"/>
          </p:nvPr>
        </p:nvSpPr>
        <p:spPr>
          <a:xfrm>
            <a:off x="4713224" y="4297556"/>
            <a:ext cx="6353968" cy="1433391"/>
          </a:xfrm>
        </p:spPr>
        <p:txBody>
          <a:bodyPr anchor="t">
            <a:normAutofit/>
          </a:bodyPr>
          <a:lstStyle/>
          <a:p>
            <a:r>
              <a:rPr lang="tr-TR">
                <a:solidFill>
                  <a:srgbClr val="FFFFFF"/>
                </a:solidFill>
              </a:rPr>
              <a:t>Dr. Öğr. Üyesi Ayşem YANAR</a:t>
            </a:r>
            <a:endParaRPr lang="en-US">
              <a:solidFill>
                <a:srgbClr val="FFFFFF"/>
              </a:solidFill>
            </a:endParaRP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003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9A9CD-025C-485C-9AF9-80273DEB703E}"/>
              </a:ext>
            </a:extLst>
          </p:cNvPr>
          <p:cNvSpPr>
            <a:spLocks noGrp="1"/>
          </p:cNvSpPr>
          <p:nvPr>
            <p:ph type="title"/>
          </p:nvPr>
        </p:nvSpPr>
        <p:spPr>
          <a:xfrm>
            <a:off x="964788" y="804333"/>
            <a:ext cx="3391900" cy="5249334"/>
          </a:xfrm>
        </p:spPr>
        <p:txBody>
          <a:bodyPr>
            <a:normAutofit/>
          </a:bodyPr>
          <a:lstStyle/>
          <a:p>
            <a:pPr algn="r"/>
            <a:endParaRPr lang="en-US" dirty="0"/>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E6948D-8DC7-436D-B0A8-FC58F063301C}"/>
              </a:ext>
            </a:extLst>
          </p:cNvPr>
          <p:cNvSpPr>
            <a:spLocks noGrp="1"/>
          </p:cNvSpPr>
          <p:nvPr>
            <p:ph idx="1"/>
          </p:nvPr>
        </p:nvSpPr>
        <p:spPr>
          <a:xfrm>
            <a:off x="4999330" y="804333"/>
            <a:ext cx="6257721" cy="5249334"/>
          </a:xfrm>
        </p:spPr>
        <p:txBody>
          <a:bodyPr anchor="ctr">
            <a:normAutofit/>
          </a:bodyPr>
          <a:lstStyle/>
          <a:p>
            <a:r>
              <a:rPr lang="en-US" sz="2000"/>
              <a:t>Ziyaretçi gezdiği sergide kendine ait bir ipucu arayışındadır. Geçmişten bir yaşantı, yaşantıyla benzerlik ziyaret sonrası oluşturulacak ve kalıcı olacak hafızayı güçlendirmektedir. Bu yüzden sergileme yöntemleri içerisinde görme, koku, tat gibi duyu organlarının kullanımının sürece dahil edilmesi ve hafızayı güçlendirici itkilerin kullanılması hatta ortamda dijital platformun kullanılması izleyici doğrudan etkilemektedir. </a:t>
            </a:r>
          </a:p>
          <a:p>
            <a:r>
              <a:rPr lang="en-US" sz="2000"/>
              <a:t>Sergide anlatılmak istenilen hedef kitlenin hikayenin ne olduğunu algılaması değil nasıl olduğunu algılamasıdır. Anlatılmak istenilen nesne de ara bağlantıların kurulması ziyaretçinin daha fazla algılamasına yardımcı olur. Nesne ile ilgili ara öge köprülerin kurulmasını sağlamaktadır. Hikayeyi ya da temayı ele almak derinlemesine araştırma yapılmasını gerektirir. Bu süreç gelişi güzel değil yazılı ve görsel uyarıcıların kullanılması ve ek bilginin verilme süreci olarak da düşünülmesi gerekmektedir (Locker, 2013).</a:t>
            </a:r>
          </a:p>
          <a:p>
            <a:endParaRPr lang="en-US" sz="2000"/>
          </a:p>
        </p:txBody>
      </p:sp>
      <p:pic>
        <p:nvPicPr>
          <p:cNvPr id="5" name="Picture 4">
            <a:extLst>
              <a:ext uri="{FF2B5EF4-FFF2-40B4-BE49-F238E27FC236}">
                <a16:creationId xmlns:a16="http://schemas.microsoft.com/office/drawing/2014/main" id="{9FDC5164-871A-4539-B57F-95AEBA0A64DF}"/>
              </a:ext>
            </a:extLst>
          </p:cNvPr>
          <p:cNvPicPr>
            <a:picLocks noChangeAspect="1"/>
          </p:cNvPicPr>
          <p:nvPr/>
        </p:nvPicPr>
        <p:blipFill>
          <a:blip r:embed="rId2"/>
          <a:stretch>
            <a:fillRect/>
          </a:stretch>
        </p:blipFill>
        <p:spPr>
          <a:xfrm>
            <a:off x="1" y="0"/>
            <a:ext cx="4677592" cy="3381375"/>
          </a:xfrm>
          <a:prstGeom prst="rect">
            <a:avLst/>
          </a:prstGeom>
        </p:spPr>
      </p:pic>
      <p:pic>
        <p:nvPicPr>
          <p:cNvPr id="6" name="Picture 5">
            <a:extLst>
              <a:ext uri="{FF2B5EF4-FFF2-40B4-BE49-F238E27FC236}">
                <a16:creationId xmlns:a16="http://schemas.microsoft.com/office/drawing/2014/main" id="{FB0A4A66-A47C-46C0-9DA1-8CAA7C67C8AB}"/>
              </a:ext>
            </a:extLst>
          </p:cNvPr>
          <p:cNvPicPr>
            <a:picLocks noChangeAspect="1"/>
          </p:cNvPicPr>
          <p:nvPr/>
        </p:nvPicPr>
        <p:blipFill>
          <a:blip r:embed="rId3"/>
          <a:stretch>
            <a:fillRect/>
          </a:stretch>
        </p:blipFill>
        <p:spPr>
          <a:xfrm>
            <a:off x="0" y="3290886"/>
            <a:ext cx="4677593" cy="3567113"/>
          </a:xfrm>
          <a:prstGeom prst="rect">
            <a:avLst/>
          </a:prstGeom>
        </p:spPr>
      </p:pic>
    </p:spTree>
    <p:extLst>
      <p:ext uri="{BB962C8B-B14F-4D97-AF65-F5344CB8AC3E}">
        <p14:creationId xmlns:p14="http://schemas.microsoft.com/office/powerpoint/2010/main" val="411911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26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BDB3E-0D7D-444D-BB7C-85DCBD05F8A8}"/>
              </a:ext>
            </a:extLst>
          </p:cNvPr>
          <p:cNvSpPr>
            <a:spLocks noGrp="1"/>
          </p:cNvSpPr>
          <p:nvPr>
            <p:ph type="title"/>
          </p:nvPr>
        </p:nvSpPr>
        <p:spPr>
          <a:xfrm>
            <a:off x="524256" y="4767072"/>
            <a:ext cx="6594189" cy="1625210"/>
          </a:xfrm>
        </p:spPr>
        <p:txBody>
          <a:bodyPr>
            <a:normAutofit/>
          </a:bodyPr>
          <a:lstStyle/>
          <a:p>
            <a:pPr algn="r"/>
            <a:endParaRPr lang="en-US">
              <a:solidFill>
                <a:srgbClr val="FFFFFF"/>
              </a:solidFill>
            </a:endParaRPr>
          </a:p>
        </p:txBody>
      </p:sp>
      <p:pic>
        <p:nvPicPr>
          <p:cNvPr id="4" name="Picture 3">
            <a:extLst>
              <a:ext uri="{FF2B5EF4-FFF2-40B4-BE49-F238E27FC236}">
                <a16:creationId xmlns:a16="http://schemas.microsoft.com/office/drawing/2014/main" id="{D46BF132-FA7A-4ADE-87CE-61172BC274C1}"/>
              </a:ext>
            </a:extLst>
          </p:cNvPr>
          <p:cNvPicPr>
            <a:picLocks noChangeAspect="1"/>
          </p:cNvPicPr>
          <p:nvPr/>
        </p:nvPicPr>
        <p:blipFill rotWithShape="1">
          <a:blip r:embed="rId2"/>
          <a:srcRect t="10376" r="1" b="1455"/>
          <a:stretch/>
        </p:blipFill>
        <p:spPr>
          <a:xfrm>
            <a:off x="142875" y="321732"/>
            <a:ext cx="7391780" cy="6070549"/>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63BD6E-10F6-4ADA-B241-51EBAF329919}"/>
              </a:ext>
            </a:extLst>
          </p:cNvPr>
          <p:cNvSpPr>
            <a:spLocks noGrp="1"/>
          </p:cNvSpPr>
          <p:nvPr>
            <p:ph idx="1"/>
          </p:nvPr>
        </p:nvSpPr>
        <p:spPr>
          <a:xfrm>
            <a:off x="8029319" y="917725"/>
            <a:ext cx="3424739" cy="4852362"/>
          </a:xfrm>
        </p:spPr>
        <p:txBody>
          <a:bodyPr anchor="ctr">
            <a:normAutofit/>
          </a:bodyPr>
          <a:lstStyle/>
          <a:p>
            <a:r>
              <a:rPr lang="en-US" sz="1500">
                <a:solidFill>
                  <a:srgbClr val="FFFFFF"/>
                </a:solidFill>
              </a:rPr>
              <a:t>Sergilemede önemli kriterlerden birisi de izleyicilerin ölçümüdür. Antropometrik çalışmalar, insan bedenini ölçüleri ve ortalamanın ne anlama geldiği ile ilgili bilgi vermektedir. Bu sergide kullanılacak stand, grafik ve görsel ögelerde doğrudan ilişkilidir. Ergonomi ise insanın mekanla etkileşiminin nasıl kurulabileceği üzerine çalışan bir alandır. Antropometri ve ergonomi iyi kullanıldığı zaman tasarımcı, ziyaretçi ile uyumlu, rahat ortamlar yaratabilmektedir. </a:t>
            </a:r>
          </a:p>
          <a:p>
            <a:r>
              <a:rPr lang="en-US" sz="1500">
                <a:solidFill>
                  <a:srgbClr val="FFFFFF"/>
                </a:solidFill>
              </a:rPr>
              <a:t>Sergi tasarımı, küratör, tasarımcı, eğitimci dışında mimar, iç mimar, stand, sahne ve grafik tasarımcı gibi farklı disiplinlerden bir araya gelen uzmanların beyin fırtınası sonucu ortaya koydukları disiplinler arası çalışmalarının ürünüdür. </a:t>
            </a:r>
          </a:p>
          <a:p>
            <a:endParaRPr lang="en-US" sz="1500">
              <a:solidFill>
                <a:srgbClr val="FFFFFF"/>
              </a:solidFill>
            </a:endParaRPr>
          </a:p>
        </p:txBody>
      </p:sp>
    </p:spTree>
    <p:extLst>
      <p:ext uri="{BB962C8B-B14F-4D97-AF65-F5344CB8AC3E}">
        <p14:creationId xmlns:p14="http://schemas.microsoft.com/office/powerpoint/2010/main" val="117860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F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B5E35-0746-480C-A652-94F0F248F2CF}"/>
              </a:ext>
            </a:extLst>
          </p:cNvPr>
          <p:cNvSpPr>
            <a:spLocks noGrp="1"/>
          </p:cNvSpPr>
          <p:nvPr>
            <p:ph type="title"/>
          </p:nvPr>
        </p:nvSpPr>
        <p:spPr>
          <a:xfrm>
            <a:off x="524256" y="4767072"/>
            <a:ext cx="6594189" cy="1625210"/>
          </a:xfrm>
        </p:spPr>
        <p:txBody>
          <a:bodyPr>
            <a:normAutofit/>
          </a:bodyPr>
          <a:lstStyle/>
          <a:p>
            <a:pPr algn="r"/>
            <a:endParaRPr lang="en-US">
              <a:solidFill>
                <a:srgbClr val="FFFFFF"/>
              </a:solidFill>
            </a:endParaRPr>
          </a:p>
        </p:txBody>
      </p:sp>
      <p:pic>
        <p:nvPicPr>
          <p:cNvPr id="4" name="Picture 3">
            <a:extLst>
              <a:ext uri="{FF2B5EF4-FFF2-40B4-BE49-F238E27FC236}">
                <a16:creationId xmlns:a16="http://schemas.microsoft.com/office/drawing/2014/main" id="{5E14B7E5-F491-4EFA-8DE8-B300E40C07DE}"/>
              </a:ext>
            </a:extLst>
          </p:cNvPr>
          <p:cNvPicPr>
            <a:picLocks noChangeAspect="1"/>
          </p:cNvPicPr>
          <p:nvPr/>
        </p:nvPicPr>
        <p:blipFill rotWithShape="1">
          <a:blip r:embed="rId2"/>
          <a:srcRect t="11337" r="1" b="5828"/>
          <a:stretch/>
        </p:blipFill>
        <p:spPr>
          <a:xfrm>
            <a:off x="-1" y="149174"/>
            <a:ext cx="7385853" cy="6214533"/>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AF920B-330F-4299-9F98-5B4160E38DB4}"/>
              </a:ext>
            </a:extLst>
          </p:cNvPr>
          <p:cNvSpPr>
            <a:spLocks noGrp="1"/>
          </p:cNvSpPr>
          <p:nvPr>
            <p:ph idx="1"/>
          </p:nvPr>
        </p:nvSpPr>
        <p:spPr>
          <a:xfrm>
            <a:off x="8029319" y="917725"/>
            <a:ext cx="3424739" cy="4852362"/>
          </a:xfrm>
        </p:spPr>
        <p:txBody>
          <a:bodyPr anchor="ctr">
            <a:normAutofit/>
          </a:bodyPr>
          <a:lstStyle/>
          <a:p>
            <a:r>
              <a:rPr lang="en-US" sz="1500">
                <a:solidFill>
                  <a:srgbClr val="FFFFFF"/>
                </a:solidFill>
              </a:rPr>
              <a:t>Grafik tasarımı, mesajı iletmek için tipografiyi ve imgeyi bir araya getirmesi ve bu anlamda serginin metnini oluşturması açısından önemli rol oynamaktadır. Bir sergideki grafik tasarım ve üç boyutlu bileşenler ayrılmaz bir şekilde birbirine bağlıdır. Baskı teknolojilerindeki gelişme, grafiklerin büyük ölçekte çeşitli yüzeylere basılma olanağı sunmaktadır. Bu aynı zamanda çok amaçlı teşhirler için de birçok olanak sunmaktadır. Grafiklere ayrılan alanlar; nesneler için teşhir stantları, etkileşimli sergiler veya plazma ekranlar, grafik yüzey üzerinde sergilenen nesneler ve panel üzerine işlenmiş aydınlatmalar olabilir. Grafik bilgi, sergini ayrılmaz bir parçası olup hikayeye mantık ve netlik geliştirmeye yardımcı olur </a:t>
            </a:r>
          </a:p>
        </p:txBody>
      </p:sp>
    </p:spTree>
    <p:extLst>
      <p:ext uri="{BB962C8B-B14F-4D97-AF65-F5344CB8AC3E}">
        <p14:creationId xmlns:p14="http://schemas.microsoft.com/office/powerpoint/2010/main" val="246269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ABFB3-2085-4D6C-B314-CCD3A2E1064C}"/>
              </a:ext>
            </a:extLst>
          </p:cNvPr>
          <p:cNvSpPr>
            <a:spLocks noGrp="1"/>
          </p:cNvSpPr>
          <p:nvPr>
            <p:ph type="title"/>
          </p:nvPr>
        </p:nvSpPr>
        <p:spPr>
          <a:xfrm>
            <a:off x="573024" y="4608575"/>
            <a:ext cx="5242560" cy="1765715"/>
          </a:xfrm>
        </p:spPr>
        <p:txBody>
          <a:bodyPr>
            <a:normAutofit/>
          </a:bodyPr>
          <a:lstStyle/>
          <a:p>
            <a:pPr algn="r"/>
            <a:endParaRPr lang="en-US" sz="4400">
              <a:solidFill>
                <a:srgbClr val="FFFFFF"/>
              </a:solidFill>
            </a:endParaRPr>
          </a:p>
        </p:txBody>
      </p:sp>
      <p:pic>
        <p:nvPicPr>
          <p:cNvPr id="4" name="Picture 3">
            <a:extLst>
              <a:ext uri="{FF2B5EF4-FFF2-40B4-BE49-F238E27FC236}">
                <a16:creationId xmlns:a16="http://schemas.microsoft.com/office/drawing/2014/main" id="{D740A9DB-A22D-457C-B6E4-1A3FE831A1CA}"/>
              </a:ext>
            </a:extLst>
          </p:cNvPr>
          <p:cNvPicPr>
            <a:picLocks noChangeAspect="1"/>
          </p:cNvPicPr>
          <p:nvPr/>
        </p:nvPicPr>
        <p:blipFill rotWithShape="1">
          <a:blip r:embed="rId2"/>
          <a:srcRect t="5434" b="9747"/>
          <a:stretch/>
        </p:blipFill>
        <p:spPr>
          <a:xfrm>
            <a:off x="152400" y="180976"/>
            <a:ext cx="5943600" cy="6048374"/>
          </a:xfrm>
          <a:prstGeom prst="rect">
            <a:avLst/>
          </a:prstGeom>
        </p:spPr>
      </p:pic>
      <p:sp>
        <p:nvSpPr>
          <p:cNvPr id="11" name="Rectangle 10">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6E6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1D33A5-28D6-437F-B29A-275D3A11CBD2}"/>
              </a:ext>
            </a:extLst>
          </p:cNvPr>
          <p:cNvSpPr>
            <a:spLocks noGrp="1"/>
          </p:cNvSpPr>
          <p:nvPr>
            <p:ph idx="1"/>
          </p:nvPr>
        </p:nvSpPr>
        <p:spPr>
          <a:xfrm>
            <a:off x="6661065" y="974875"/>
            <a:ext cx="4724573" cy="4852362"/>
          </a:xfrm>
        </p:spPr>
        <p:txBody>
          <a:bodyPr anchor="ctr">
            <a:normAutofit/>
          </a:bodyPr>
          <a:lstStyle/>
          <a:p>
            <a:r>
              <a:rPr lang="en-US" sz="1700">
                <a:solidFill>
                  <a:srgbClr val="FFFFFF"/>
                </a:solidFill>
              </a:rPr>
              <a:t>Sergi tasarım sürecinde yer alan stantlar, sürdürülebilirlik açısından katılımcılar için sorumluluk ve küresel bir kaygı ögesidir. Müzeler çevresel stratejileri olarak veya tasarımcıların kişisel zihniyetleri ve uygulamaları olarak çevresel konulara dikkat çekilmesi gerekmektedir. Bu fikirler, ünlü ‘azaltma, yeniden kullanma ve geri dönüşüm! nakaratıdır. Sadece erişim konuların yasal ve etik gerekliliğe dönüşmesi gibi sürdürülebilirlikte iletişimden ve yorumlamadan sosyal sorumluluğa ve kültürel etkiye, sergilerin etkisine kadar çalışma yaşamının tüm alanlarında işlenir. Sergilerin yeni malzemeler ve inşa yöntemleri deneme geleneği vardır. Birçok endüstrinin yeşil gündemle ilgili olması sürdürülebilir malzeme seçimini artırmaktadır. Malzemeler uygulamaya yönelik ve estetik potansiyellere göre seçilmektedir. Tasarımcının yeteneklerinden biri de alternatif malzeme ve ürün kullanabilme yetisidir </a:t>
            </a:r>
          </a:p>
        </p:txBody>
      </p:sp>
    </p:spTree>
    <p:extLst>
      <p:ext uri="{BB962C8B-B14F-4D97-AF65-F5344CB8AC3E}">
        <p14:creationId xmlns:p14="http://schemas.microsoft.com/office/powerpoint/2010/main" val="300354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A4FB-B04A-47B1-916C-BEBC1E76779D}"/>
              </a:ext>
            </a:extLst>
          </p:cNvPr>
          <p:cNvSpPr>
            <a:spLocks noGrp="1"/>
          </p:cNvSpPr>
          <p:nvPr>
            <p:ph type="title"/>
          </p:nvPr>
        </p:nvSpPr>
        <p:spPr>
          <a:xfrm>
            <a:off x="1024128" y="585216"/>
            <a:ext cx="9720072" cy="1499616"/>
          </a:xfrm>
        </p:spPr>
        <p:txBody>
          <a:bodyPr>
            <a:normAutofit/>
          </a:bodyPr>
          <a:lstStyle/>
          <a:p>
            <a:endParaRPr lang="en-US"/>
          </a:p>
        </p:txBody>
      </p:sp>
      <p:graphicFrame>
        <p:nvGraphicFramePr>
          <p:cNvPr id="5" name="Content Placeholder 2">
            <a:extLst>
              <a:ext uri="{FF2B5EF4-FFF2-40B4-BE49-F238E27FC236}">
                <a16:creationId xmlns:a16="http://schemas.microsoft.com/office/drawing/2014/main" id="{57AE5771-61D1-4847-BCE9-5A5918C2C532}"/>
              </a:ext>
            </a:extLst>
          </p:cNvPr>
          <p:cNvGraphicFramePr>
            <a:graphicFrameLocks noGrp="1"/>
          </p:cNvGraphicFramePr>
          <p:nvPr>
            <p:ph idx="1"/>
            <p:extLst>
              <p:ext uri="{D42A27DB-BD31-4B8C-83A1-F6EECF244321}">
                <p14:modId xmlns:p14="http://schemas.microsoft.com/office/powerpoint/2010/main" val="356808950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371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4DC7-8F82-476A-852B-FB9523C5A2A1}"/>
              </a:ext>
            </a:extLst>
          </p:cNvPr>
          <p:cNvSpPr>
            <a:spLocks noGrp="1"/>
          </p:cNvSpPr>
          <p:nvPr>
            <p:ph type="title"/>
          </p:nvPr>
        </p:nvSpPr>
        <p:spPr>
          <a:xfrm>
            <a:off x="1024128" y="585216"/>
            <a:ext cx="5867061" cy="1499616"/>
          </a:xfrm>
        </p:spPr>
        <p:txBody>
          <a:bodyPr>
            <a:normAutofit/>
          </a:bodyPr>
          <a:lstStyle/>
          <a:p>
            <a:endParaRPr lang="en-US"/>
          </a:p>
        </p:txBody>
      </p:sp>
      <p:pic>
        <p:nvPicPr>
          <p:cNvPr id="4" name="Content Placeholder 3">
            <a:extLst>
              <a:ext uri="{FF2B5EF4-FFF2-40B4-BE49-F238E27FC236}">
                <a16:creationId xmlns:a16="http://schemas.microsoft.com/office/drawing/2014/main" id="{5038C6CC-4846-4D10-8118-BF7F289047BD}"/>
              </a:ext>
            </a:extLst>
          </p:cNvPr>
          <p:cNvPicPr>
            <a:picLocks noChangeAspect="1"/>
          </p:cNvPicPr>
          <p:nvPr/>
        </p:nvPicPr>
        <p:blipFill>
          <a:blip r:embed="rId2"/>
          <a:stretch>
            <a:fillRect/>
          </a:stretch>
        </p:blipFill>
        <p:spPr>
          <a:xfrm>
            <a:off x="0" y="702182"/>
            <a:ext cx="7119323" cy="5353051"/>
          </a:xfrm>
          <a:prstGeom prst="rect">
            <a:avLst/>
          </a:prstGeom>
        </p:spPr>
      </p:pic>
      <p:sp>
        <p:nvSpPr>
          <p:cNvPr id="11" name="Rectangle 10">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CACBB5D-9149-4573-B65C-2079FA1506C5}"/>
              </a:ext>
            </a:extLst>
          </p:cNvPr>
          <p:cNvSpPr>
            <a:spLocks noGrp="1"/>
          </p:cNvSpPr>
          <p:nvPr>
            <p:ph idx="1"/>
          </p:nvPr>
        </p:nvSpPr>
        <p:spPr>
          <a:xfrm>
            <a:off x="8021490" y="585216"/>
            <a:ext cx="3527043" cy="5586984"/>
          </a:xfrm>
        </p:spPr>
        <p:txBody>
          <a:bodyPr anchor="ctr">
            <a:normAutofit/>
          </a:bodyPr>
          <a:lstStyle/>
          <a:p>
            <a:endParaRPr lang="en-US" sz="2000" dirty="0">
              <a:solidFill>
                <a:srgbClr val="FFFFFF"/>
              </a:solidFill>
            </a:endParaRPr>
          </a:p>
        </p:txBody>
      </p:sp>
    </p:spTree>
    <p:extLst>
      <p:ext uri="{BB962C8B-B14F-4D97-AF65-F5344CB8AC3E}">
        <p14:creationId xmlns:p14="http://schemas.microsoft.com/office/powerpoint/2010/main" val="1374998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FE05-18A1-412B-A0D0-BB5EDE83E0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6D428A-372D-42B3-B128-BBDC76303362}"/>
              </a:ext>
            </a:extLst>
          </p:cNvPr>
          <p:cNvSpPr>
            <a:spLocks noGrp="1"/>
          </p:cNvSpPr>
          <p:nvPr>
            <p:ph idx="1"/>
          </p:nvPr>
        </p:nvSpPr>
        <p:spPr>
          <a:xfrm>
            <a:off x="2385060" y="5460111"/>
            <a:ext cx="6823710" cy="384810"/>
          </a:xfrm>
        </p:spPr>
        <p:txBody>
          <a:bodyPr>
            <a:normAutofit lnSpcReduction="10000"/>
          </a:bodyPr>
          <a:lstStyle/>
          <a:p>
            <a:r>
              <a:rPr lang="en-US" dirty="0"/>
              <a:t>Calico Museum of Textiles</a:t>
            </a:r>
            <a:r>
              <a:rPr lang="tr-TR" dirty="0"/>
              <a:t>, </a:t>
            </a:r>
            <a:r>
              <a:rPr lang="tr-TR" dirty="0" err="1"/>
              <a:t>India</a:t>
            </a:r>
            <a:endParaRPr lang="en-US" dirty="0"/>
          </a:p>
        </p:txBody>
      </p:sp>
      <p:pic>
        <p:nvPicPr>
          <p:cNvPr id="4" name="Picture 3">
            <a:extLst>
              <a:ext uri="{FF2B5EF4-FFF2-40B4-BE49-F238E27FC236}">
                <a16:creationId xmlns:a16="http://schemas.microsoft.com/office/drawing/2014/main" id="{4D0114FC-41D1-4FED-92C2-49B3866C6D19}"/>
              </a:ext>
            </a:extLst>
          </p:cNvPr>
          <p:cNvPicPr>
            <a:picLocks noChangeAspect="1"/>
          </p:cNvPicPr>
          <p:nvPr/>
        </p:nvPicPr>
        <p:blipFill>
          <a:blip r:embed="rId2"/>
          <a:stretch>
            <a:fillRect/>
          </a:stretch>
        </p:blipFill>
        <p:spPr>
          <a:xfrm>
            <a:off x="1873704" y="831124"/>
            <a:ext cx="6489686" cy="4315641"/>
          </a:xfrm>
          <a:prstGeom prst="rect">
            <a:avLst/>
          </a:prstGeom>
        </p:spPr>
      </p:pic>
    </p:spTree>
    <p:extLst>
      <p:ext uri="{BB962C8B-B14F-4D97-AF65-F5344CB8AC3E}">
        <p14:creationId xmlns:p14="http://schemas.microsoft.com/office/powerpoint/2010/main" val="2103208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B2F0-A069-4FFA-BB2D-4146AB9B524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5177C3E-AF85-4658-B684-DDEE92398106}"/>
              </a:ext>
            </a:extLst>
          </p:cNvPr>
          <p:cNvPicPr>
            <a:picLocks noGrp="1" noChangeAspect="1"/>
          </p:cNvPicPr>
          <p:nvPr>
            <p:ph idx="1"/>
          </p:nvPr>
        </p:nvPicPr>
        <p:blipFill>
          <a:blip r:embed="rId2"/>
          <a:stretch>
            <a:fillRect/>
          </a:stretch>
        </p:blipFill>
        <p:spPr>
          <a:xfrm>
            <a:off x="3485368" y="710293"/>
            <a:ext cx="4358878" cy="5811839"/>
          </a:xfrm>
          <a:prstGeom prst="rect">
            <a:avLst/>
          </a:prstGeom>
        </p:spPr>
      </p:pic>
    </p:spTree>
    <p:extLst>
      <p:ext uri="{BB962C8B-B14F-4D97-AF65-F5344CB8AC3E}">
        <p14:creationId xmlns:p14="http://schemas.microsoft.com/office/powerpoint/2010/main" val="805357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094E-539E-4EBA-8082-6C52CADB00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3F6FDB9-A99F-407C-B838-B19F44FAB6A2}"/>
              </a:ext>
            </a:extLst>
          </p:cNvPr>
          <p:cNvPicPr>
            <a:picLocks noGrp="1" noChangeAspect="1"/>
          </p:cNvPicPr>
          <p:nvPr>
            <p:ph idx="1"/>
          </p:nvPr>
        </p:nvPicPr>
        <p:blipFill>
          <a:blip r:embed="rId2"/>
          <a:stretch>
            <a:fillRect/>
          </a:stretch>
        </p:blipFill>
        <p:spPr>
          <a:xfrm>
            <a:off x="5988031" y="0"/>
            <a:ext cx="6203969" cy="4133850"/>
          </a:xfrm>
          <a:prstGeom prst="rect">
            <a:avLst/>
          </a:prstGeom>
        </p:spPr>
      </p:pic>
      <p:pic>
        <p:nvPicPr>
          <p:cNvPr id="4" name="Picture 3">
            <a:extLst>
              <a:ext uri="{FF2B5EF4-FFF2-40B4-BE49-F238E27FC236}">
                <a16:creationId xmlns:a16="http://schemas.microsoft.com/office/drawing/2014/main" id="{34433235-B480-4DB8-B850-4C2B75FF1B54}"/>
              </a:ext>
            </a:extLst>
          </p:cNvPr>
          <p:cNvPicPr>
            <a:picLocks noChangeAspect="1"/>
          </p:cNvPicPr>
          <p:nvPr/>
        </p:nvPicPr>
        <p:blipFill rotWithShape="1">
          <a:blip r:embed="rId3"/>
          <a:srcRect t="-2000" r="15489" b="-1"/>
          <a:stretch/>
        </p:blipFill>
        <p:spPr>
          <a:xfrm>
            <a:off x="0" y="2670048"/>
            <a:ext cx="5988031" cy="3400425"/>
          </a:xfrm>
          <a:prstGeom prst="rect">
            <a:avLst/>
          </a:prstGeom>
        </p:spPr>
      </p:pic>
      <p:sp>
        <p:nvSpPr>
          <p:cNvPr id="7" name="TextBox 6">
            <a:extLst>
              <a:ext uri="{FF2B5EF4-FFF2-40B4-BE49-F238E27FC236}">
                <a16:creationId xmlns:a16="http://schemas.microsoft.com/office/drawing/2014/main" id="{3E5B1BA7-4ADC-483B-A4A5-E5FCA3C99B5D}"/>
              </a:ext>
            </a:extLst>
          </p:cNvPr>
          <p:cNvSpPr txBox="1"/>
          <p:nvPr/>
        </p:nvSpPr>
        <p:spPr>
          <a:xfrm>
            <a:off x="8550872" y="5022949"/>
            <a:ext cx="1914050" cy="646331"/>
          </a:xfrm>
          <a:prstGeom prst="rect">
            <a:avLst/>
          </a:prstGeom>
          <a:noFill/>
        </p:spPr>
        <p:txBody>
          <a:bodyPr wrap="none" rtlCol="0">
            <a:spAutoFit/>
          </a:bodyPr>
          <a:lstStyle/>
          <a:p>
            <a:r>
              <a:rPr lang="tr-TR" dirty="0"/>
              <a:t>Azerbaycan , Bakü</a:t>
            </a:r>
          </a:p>
          <a:p>
            <a:r>
              <a:rPr lang="tr-TR" dirty="0"/>
              <a:t>Halı Müzesi</a:t>
            </a:r>
            <a:endParaRPr lang="en-US" dirty="0"/>
          </a:p>
        </p:txBody>
      </p:sp>
    </p:spTree>
    <p:extLst>
      <p:ext uri="{BB962C8B-B14F-4D97-AF65-F5344CB8AC3E}">
        <p14:creationId xmlns:p14="http://schemas.microsoft.com/office/powerpoint/2010/main" val="212094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0D4C-EA74-4700-B628-2F989494A9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A00690F-B71D-4C51-BA7F-48C69D695EFE}"/>
              </a:ext>
            </a:extLst>
          </p:cNvPr>
          <p:cNvPicPr>
            <a:picLocks noGrp="1" noChangeAspect="1"/>
          </p:cNvPicPr>
          <p:nvPr>
            <p:ph idx="1"/>
          </p:nvPr>
        </p:nvPicPr>
        <p:blipFill>
          <a:blip r:embed="rId2"/>
          <a:stretch>
            <a:fillRect/>
          </a:stretch>
        </p:blipFill>
        <p:spPr>
          <a:xfrm>
            <a:off x="5884164" y="585216"/>
            <a:ext cx="5238750" cy="3933825"/>
          </a:xfrm>
          <a:prstGeom prst="rect">
            <a:avLst/>
          </a:prstGeom>
        </p:spPr>
      </p:pic>
      <p:pic>
        <p:nvPicPr>
          <p:cNvPr id="4" name="Picture 3">
            <a:extLst>
              <a:ext uri="{FF2B5EF4-FFF2-40B4-BE49-F238E27FC236}">
                <a16:creationId xmlns:a16="http://schemas.microsoft.com/office/drawing/2014/main" id="{0DB86349-4075-4350-B2B6-FD8477179ABB}"/>
              </a:ext>
            </a:extLst>
          </p:cNvPr>
          <p:cNvPicPr>
            <a:picLocks noChangeAspect="1"/>
          </p:cNvPicPr>
          <p:nvPr/>
        </p:nvPicPr>
        <p:blipFill>
          <a:blip r:embed="rId3"/>
          <a:stretch>
            <a:fillRect/>
          </a:stretch>
        </p:blipFill>
        <p:spPr>
          <a:xfrm>
            <a:off x="645658" y="525398"/>
            <a:ext cx="5072762" cy="2903601"/>
          </a:xfrm>
          <a:prstGeom prst="rect">
            <a:avLst/>
          </a:prstGeom>
        </p:spPr>
      </p:pic>
      <p:pic>
        <p:nvPicPr>
          <p:cNvPr id="6" name="Picture 5">
            <a:extLst>
              <a:ext uri="{FF2B5EF4-FFF2-40B4-BE49-F238E27FC236}">
                <a16:creationId xmlns:a16="http://schemas.microsoft.com/office/drawing/2014/main" id="{8C115CCC-FF68-42D1-A46B-5EDA84D1C461}"/>
              </a:ext>
            </a:extLst>
          </p:cNvPr>
          <p:cNvPicPr>
            <a:picLocks noChangeAspect="1"/>
          </p:cNvPicPr>
          <p:nvPr/>
        </p:nvPicPr>
        <p:blipFill>
          <a:blip r:embed="rId4"/>
          <a:stretch>
            <a:fillRect/>
          </a:stretch>
        </p:blipFill>
        <p:spPr>
          <a:xfrm>
            <a:off x="1154140" y="3125756"/>
            <a:ext cx="4647152" cy="3732244"/>
          </a:xfrm>
          <a:prstGeom prst="rect">
            <a:avLst/>
          </a:prstGeom>
        </p:spPr>
      </p:pic>
      <p:sp>
        <p:nvSpPr>
          <p:cNvPr id="7" name="TextBox 6">
            <a:extLst>
              <a:ext uri="{FF2B5EF4-FFF2-40B4-BE49-F238E27FC236}">
                <a16:creationId xmlns:a16="http://schemas.microsoft.com/office/drawing/2014/main" id="{2A85A704-A7E3-4354-B340-4C368E220F48}"/>
              </a:ext>
            </a:extLst>
          </p:cNvPr>
          <p:cNvSpPr txBox="1"/>
          <p:nvPr/>
        </p:nvSpPr>
        <p:spPr>
          <a:xfrm>
            <a:off x="7791450" y="5086350"/>
            <a:ext cx="2008883" cy="369332"/>
          </a:xfrm>
          <a:prstGeom prst="rect">
            <a:avLst/>
          </a:prstGeom>
          <a:noFill/>
        </p:spPr>
        <p:txBody>
          <a:bodyPr wrap="none" rtlCol="0">
            <a:spAutoFit/>
          </a:bodyPr>
          <a:lstStyle/>
          <a:p>
            <a:r>
              <a:rPr lang="tr-TR" dirty="0"/>
              <a:t>İstanbul Halı Müzesi</a:t>
            </a:r>
            <a:endParaRPr lang="en-US" dirty="0"/>
          </a:p>
        </p:txBody>
      </p:sp>
    </p:spTree>
    <p:extLst>
      <p:ext uri="{BB962C8B-B14F-4D97-AF65-F5344CB8AC3E}">
        <p14:creationId xmlns:p14="http://schemas.microsoft.com/office/powerpoint/2010/main" val="330043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1F3C2-A446-4BE8-ADC7-F6786BFCAFA9}"/>
              </a:ext>
            </a:extLst>
          </p:cNvPr>
          <p:cNvSpPr>
            <a:spLocks noGrp="1"/>
          </p:cNvSpPr>
          <p:nvPr>
            <p:ph type="title"/>
          </p:nvPr>
        </p:nvSpPr>
        <p:spPr>
          <a:xfrm>
            <a:off x="1024129" y="585216"/>
            <a:ext cx="3779085" cy="1499616"/>
          </a:xfrm>
        </p:spPr>
        <p:txBody>
          <a:bodyPr>
            <a:normAutofit/>
          </a:bodyPr>
          <a:lstStyle/>
          <a:p>
            <a:r>
              <a:rPr lang="tr-TR">
                <a:solidFill>
                  <a:srgbClr val="FFFFFF"/>
                </a:solidFill>
              </a:rPr>
              <a:t>sergi</a:t>
            </a:r>
            <a:endParaRPr lang="en-US">
              <a:solidFill>
                <a:srgbClr val="FFFFFF"/>
              </a:solidFill>
            </a:endParaRPr>
          </a:p>
        </p:txBody>
      </p:sp>
      <p:cxnSp>
        <p:nvCxnSpPr>
          <p:cNvPr id="12" name="Straight Connector 11">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84E937-5F44-4F13-8576-74FE7A2715FE}"/>
              </a:ext>
            </a:extLst>
          </p:cNvPr>
          <p:cNvSpPr>
            <a:spLocks noGrp="1"/>
          </p:cNvSpPr>
          <p:nvPr>
            <p:ph idx="1"/>
          </p:nvPr>
        </p:nvSpPr>
        <p:spPr>
          <a:xfrm>
            <a:off x="228601" y="1952625"/>
            <a:ext cx="4587240" cy="4265295"/>
          </a:xfrm>
        </p:spPr>
        <p:txBody>
          <a:bodyPr>
            <a:noAutofit/>
          </a:bodyPr>
          <a:lstStyle/>
          <a:p>
            <a:r>
              <a:rPr lang="en-US" sz="2000" dirty="0" err="1">
                <a:solidFill>
                  <a:srgbClr val="FFFFFF"/>
                </a:solidFill>
              </a:rPr>
              <a:t>Sergi</a:t>
            </a:r>
            <a:r>
              <a:rPr lang="en-US" sz="2000" dirty="0">
                <a:solidFill>
                  <a:srgbClr val="FFFFFF"/>
                </a:solidFill>
              </a:rPr>
              <a:t>, </a:t>
            </a:r>
            <a:r>
              <a:rPr lang="en-US" sz="2000" dirty="0" err="1">
                <a:solidFill>
                  <a:srgbClr val="FFFFFF"/>
                </a:solidFill>
              </a:rPr>
              <a:t>alıcının</a:t>
            </a:r>
            <a:r>
              <a:rPr lang="en-US" sz="2000" dirty="0">
                <a:solidFill>
                  <a:srgbClr val="FFFFFF"/>
                </a:solidFill>
              </a:rPr>
              <a:t> </a:t>
            </a:r>
            <a:r>
              <a:rPr lang="en-US" sz="2000" dirty="0" err="1">
                <a:solidFill>
                  <a:srgbClr val="FFFFFF"/>
                </a:solidFill>
              </a:rPr>
              <a:t>görmesi</a:t>
            </a:r>
            <a:r>
              <a:rPr lang="en-US" sz="2000" dirty="0">
                <a:solidFill>
                  <a:srgbClr val="FFFFFF"/>
                </a:solidFill>
              </a:rPr>
              <a:t>, </a:t>
            </a:r>
            <a:r>
              <a:rPr lang="en-US" sz="2000" dirty="0" err="1">
                <a:solidFill>
                  <a:srgbClr val="FFFFFF"/>
                </a:solidFill>
              </a:rPr>
              <a:t>seçmesi</a:t>
            </a:r>
            <a:r>
              <a:rPr lang="en-US" sz="2000" dirty="0">
                <a:solidFill>
                  <a:srgbClr val="FFFFFF"/>
                </a:solidFill>
              </a:rPr>
              <a:t> </a:t>
            </a:r>
            <a:r>
              <a:rPr lang="en-US" sz="2000" dirty="0" err="1">
                <a:solidFill>
                  <a:srgbClr val="FFFFFF"/>
                </a:solidFill>
              </a:rPr>
              <a:t>için</a:t>
            </a:r>
            <a:r>
              <a:rPr lang="en-US" sz="2000" dirty="0">
                <a:solidFill>
                  <a:srgbClr val="FFFFFF"/>
                </a:solidFill>
              </a:rPr>
              <a:t> </a:t>
            </a:r>
            <a:r>
              <a:rPr lang="en-US" sz="2000" dirty="0" err="1">
                <a:solidFill>
                  <a:srgbClr val="FFFFFF"/>
                </a:solidFill>
              </a:rPr>
              <a:t>dizilmiş</a:t>
            </a:r>
            <a:r>
              <a:rPr lang="en-US" sz="2000" dirty="0">
                <a:solidFill>
                  <a:srgbClr val="FFFFFF"/>
                </a:solidFill>
              </a:rPr>
              <a:t> </a:t>
            </a:r>
            <a:r>
              <a:rPr lang="en-US" sz="2000" dirty="0" err="1">
                <a:solidFill>
                  <a:srgbClr val="FFFFFF"/>
                </a:solidFill>
              </a:rPr>
              <a:t>şeylerin</a:t>
            </a:r>
            <a:r>
              <a:rPr lang="en-US" sz="2000" dirty="0">
                <a:solidFill>
                  <a:srgbClr val="FFFFFF"/>
                </a:solidFill>
              </a:rPr>
              <a:t> </a:t>
            </a:r>
            <a:r>
              <a:rPr lang="en-US" sz="2000" dirty="0" err="1">
                <a:solidFill>
                  <a:srgbClr val="FFFFFF"/>
                </a:solidFill>
              </a:rPr>
              <a:t>tümü</a:t>
            </a:r>
            <a:r>
              <a:rPr lang="en-US" sz="2000" dirty="0">
                <a:solidFill>
                  <a:srgbClr val="FFFFFF"/>
                </a:solidFill>
              </a:rPr>
              <a:t> </a:t>
            </a:r>
            <a:r>
              <a:rPr lang="en-US" sz="2000" dirty="0" err="1">
                <a:solidFill>
                  <a:srgbClr val="FFFFFF"/>
                </a:solidFill>
              </a:rPr>
              <a:t>ve</a:t>
            </a:r>
            <a:r>
              <a:rPr lang="en-US" sz="2000" dirty="0">
                <a:solidFill>
                  <a:srgbClr val="FFFFFF"/>
                </a:solidFill>
              </a:rPr>
              <a:t> </a:t>
            </a:r>
            <a:r>
              <a:rPr lang="en-US" sz="2000" dirty="0" err="1">
                <a:solidFill>
                  <a:srgbClr val="FFFFFF"/>
                </a:solidFill>
              </a:rPr>
              <a:t>bu</a:t>
            </a:r>
            <a:r>
              <a:rPr lang="en-US" sz="2000" dirty="0">
                <a:solidFill>
                  <a:srgbClr val="FFFFFF"/>
                </a:solidFill>
              </a:rPr>
              <a:t> </a:t>
            </a:r>
            <a:r>
              <a:rPr lang="en-US" sz="2000" dirty="0" err="1">
                <a:solidFill>
                  <a:srgbClr val="FFFFFF"/>
                </a:solidFill>
              </a:rPr>
              <a:t>nesnelerin</a:t>
            </a:r>
            <a:r>
              <a:rPr lang="en-US" sz="2000" dirty="0">
                <a:solidFill>
                  <a:srgbClr val="FFFFFF"/>
                </a:solidFill>
              </a:rPr>
              <a:t> </a:t>
            </a:r>
            <a:r>
              <a:rPr lang="en-US" sz="2000" dirty="0" err="1">
                <a:solidFill>
                  <a:srgbClr val="FFFFFF"/>
                </a:solidFill>
              </a:rPr>
              <a:t>serildiği</a:t>
            </a:r>
            <a:r>
              <a:rPr lang="en-US" sz="2000" dirty="0">
                <a:solidFill>
                  <a:srgbClr val="FFFFFF"/>
                </a:solidFill>
              </a:rPr>
              <a:t> </a:t>
            </a:r>
            <a:r>
              <a:rPr lang="en-US" sz="2000" dirty="0" err="1">
                <a:solidFill>
                  <a:srgbClr val="FFFFFF"/>
                </a:solidFill>
              </a:rPr>
              <a:t>yer</a:t>
            </a:r>
            <a:r>
              <a:rPr lang="en-US" sz="2000" dirty="0">
                <a:solidFill>
                  <a:srgbClr val="FFFFFF"/>
                </a:solidFill>
              </a:rPr>
              <a:t>, </a:t>
            </a:r>
            <a:r>
              <a:rPr lang="en-US" sz="2000" dirty="0" err="1">
                <a:solidFill>
                  <a:srgbClr val="FFFFFF"/>
                </a:solidFill>
              </a:rPr>
              <a:t>halkın</a:t>
            </a:r>
            <a:r>
              <a:rPr lang="en-US" sz="2000" dirty="0">
                <a:solidFill>
                  <a:srgbClr val="FFFFFF"/>
                </a:solidFill>
              </a:rPr>
              <a:t> </a:t>
            </a:r>
            <a:r>
              <a:rPr lang="en-US" sz="2000" dirty="0" err="1">
                <a:solidFill>
                  <a:srgbClr val="FFFFFF"/>
                </a:solidFill>
              </a:rPr>
              <a:t>gezip</a:t>
            </a:r>
            <a:r>
              <a:rPr lang="en-US" sz="2000" dirty="0">
                <a:solidFill>
                  <a:srgbClr val="FFFFFF"/>
                </a:solidFill>
              </a:rPr>
              <a:t> </a:t>
            </a:r>
            <a:r>
              <a:rPr lang="en-US" sz="2000" dirty="0" err="1">
                <a:solidFill>
                  <a:srgbClr val="FFFFFF"/>
                </a:solidFill>
              </a:rPr>
              <a:t>görmesi</a:t>
            </a:r>
            <a:r>
              <a:rPr lang="en-US" sz="2000" dirty="0">
                <a:solidFill>
                  <a:srgbClr val="FFFFFF"/>
                </a:solidFill>
              </a:rPr>
              <a:t>, </a:t>
            </a:r>
            <a:r>
              <a:rPr lang="en-US" sz="2000" dirty="0" err="1">
                <a:solidFill>
                  <a:srgbClr val="FFFFFF"/>
                </a:solidFill>
              </a:rPr>
              <a:t>tanıması</a:t>
            </a:r>
            <a:r>
              <a:rPr lang="en-US" sz="2000" dirty="0">
                <a:solidFill>
                  <a:srgbClr val="FFFFFF"/>
                </a:solidFill>
              </a:rPr>
              <a:t> </a:t>
            </a:r>
            <a:r>
              <a:rPr lang="en-US" sz="2000" dirty="0" err="1">
                <a:solidFill>
                  <a:srgbClr val="FFFFFF"/>
                </a:solidFill>
              </a:rPr>
              <a:t>için</a:t>
            </a:r>
            <a:r>
              <a:rPr lang="en-US" sz="2000" dirty="0">
                <a:solidFill>
                  <a:srgbClr val="FFFFFF"/>
                </a:solidFill>
              </a:rPr>
              <a:t> </a:t>
            </a:r>
            <a:r>
              <a:rPr lang="en-US" sz="2000" dirty="0" err="1">
                <a:solidFill>
                  <a:srgbClr val="FFFFFF"/>
                </a:solidFill>
              </a:rPr>
              <a:t>uygun</a:t>
            </a:r>
            <a:r>
              <a:rPr lang="en-US" sz="2000" dirty="0">
                <a:solidFill>
                  <a:srgbClr val="FFFFFF"/>
                </a:solidFill>
              </a:rPr>
              <a:t> </a:t>
            </a:r>
            <a:r>
              <a:rPr lang="en-US" sz="2000" dirty="0" err="1">
                <a:solidFill>
                  <a:srgbClr val="FFFFFF"/>
                </a:solidFill>
              </a:rPr>
              <a:t>biçimde</a:t>
            </a:r>
            <a:r>
              <a:rPr lang="en-US" sz="2000" dirty="0">
                <a:solidFill>
                  <a:srgbClr val="FFFFFF"/>
                </a:solidFill>
              </a:rPr>
              <a:t> </a:t>
            </a:r>
            <a:r>
              <a:rPr lang="en-US" sz="2000" dirty="0" err="1">
                <a:solidFill>
                  <a:srgbClr val="FFFFFF"/>
                </a:solidFill>
              </a:rPr>
              <a:t>yerleştirilmiş</a:t>
            </a:r>
            <a:r>
              <a:rPr lang="en-US" sz="2000" dirty="0">
                <a:solidFill>
                  <a:srgbClr val="FFFFFF"/>
                </a:solidFill>
              </a:rPr>
              <a:t> </a:t>
            </a:r>
            <a:r>
              <a:rPr lang="en-US" sz="2000" dirty="0" err="1">
                <a:solidFill>
                  <a:srgbClr val="FFFFFF"/>
                </a:solidFill>
              </a:rPr>
              <a:t>ürünlerin</a:t>
            </a:r>
            <a:r>
              <a:rPr lang="en-US" sz="2000" dirty="0">
                <a:solidFill>
                  <a:srgbClr val="FFFFFF"/>
                </a:solidFill>
              </a:rPr>
              <a:t>, </a:t>
            </a:r>
            <a:r>
              <a:rPr lang="en-US" sz="2000" dirty="0" err="1">
                <a:solidFill>
                  <a:srgbClr val="FFFFFF"/>
                </a:solidFill>
              </a:rPr>
              <a:t>sanat</a:t>
            </a:r>
            <a:r>
              <a:rPr lang="en-US" sz="2000" dirty="0">
                <a:solidFill>
                  <a:srgbClr val="FFFFFF"/>
                </a:solidFill>
              </a:rPr>
              <a:t> </a:t>
            </a:r>
            <a:r>
              <a:rPr lang="en-US" sz="2000" dirty="0" err="1">
                <a:solidFill>
                  <a:srgbClr val="FFFFFF"/>
                </a:solidFill>
              </a:rPr>
              <a:t>eserlerinin</a:t>
            </a:r>
            <a:r>
              <a:rPr lang="en-US" sz="2000" dirty="0">
                <a:solidFill>
                  <a:srgbClr val="FFFFFF"/>
                </a:solidFill>
              </a:rPr>
              <a:t> </a:t>
            </a:r>
            <a:r>
              <a:rPr lang="en-US" sz="2000" dirty="0" err="1">
                <a:solidFill>
                  <a:srgbClr val="FFFFFF"/>
                </a:solidFill>
              </a:rPr>
              <a:t>tümü</a:t>
            </a:r>
            <a:r>
              <a:rPr lang="en-US" sz="2000" dirty="0">
                <a:solidFill>
                  <a:srgbClr val="FFFFFF"/>
                </a:solidFill>
              </a:rPr>
              <a:t>, </a:t>
            </a:r>
            <a:r>
              <a:rPr lang="en-US" sz="2000" dirty="0" err="1">
                <a:solidFill>
                  <a:srgbClr val="FFFFFF"/>
                </a:solidFill>
              </a:rPr>
              <a:t>hatta</a:t>
            </a:r>
            <a:r>
              <a:rPr lang="en-US" sz="2000" dirty="0">
                <a:solidFill>
                  <a:srgbClr val="FFFFFF"/>
                </a:solidFill>
              </a:rPr>
              <a:t> </a:t>
            </a:r>
            <a:r>
              <a:rPr lang="en-US" sz="2000" dirty="0" err="1">
                <a:solidFill>
                  <a:srgbClr val="FFFFFF"/>
                </a:solidFill>
              </a:rPr>
              <a:t>bir</a:t>
            </a:r>
            <a:r>
              <a:rPr lang="en-US" sz="2000" dirty="0">
                <a:solidFill>
                  <a:srgbClr val="FFFFFF"/>
                </a:solidFill>
              </a:rPr>
              <a:t> </a:t>
            </a:r>
            <a:r>
              <a:rPr lang="en-US" sz="2000" dirty="0" err="1">
                <a:solidFill>
                  <a:srgbClr val="FFFFFF"/>
                </a:solidFill>
              </a:rPr>
              <a:t>yerin</a:t>
            </a:r>
            <a:r>
              <a:rPr lang="en-US" sz="2000" dirty="0">
                <a:solidFill>
                  <a:srgbClr val="FFFFFF"/>
                </a:solidFill>
              </a:rPr>
              <a:t>, </a:t>
            </a:r>
            <a:r>
              <a:rPr lang="en-US" sz="2000" dirty="0" err="1">
                <a:solidFill>
                  <a:srgbClr val="FFFFFF"/>
                </a:solidFill>
              </a:rPr>
              <a:t>bir</a:t>
            </a:r>
            <a:r>
              <a:rPr lang="en-US" sz="2000" dirty="0">
                <a:solidFill>
                  <a:srgbClr val="FFFFFF"/>
                </a:solidFill>
              </a:rPr>
              <a:t> </a:t>
            </a:r>
            <a:r>
              <a:rPr lang="en-US" sz="2000" dirty="0" err="1">
                <a:solidFill>
                  <a:srgbClr val="FFFFFF"/>
                </a:solidFill>
              </a:rPr>
              <a:t>ülkenin</a:t>
            </a:r>
            <a:r>
              <a:rPr lang="en-US" sz="2000" dirty="0">
                <a:solidFill>
                  <a:srgbClr val="FFFFFF"/>
                </a:solidFill>
              </a:rPr>
              <a:t> </a:t>
            </a:r>
            <a:r>
              <a:rPr lang="en-US" sz="2000" dirty="0" err="1">
                <a:solidFill>
                  <a:srgbClr val="FFFFFF"/>
                </a:solidFill>
              </a:rPr>
              <a:t>veya</a:t>
            </a:r>
            <a:r>
              <a:rPr lang="en-US" sz="2000" dirty="0">
                <a:solidFill>
                  <a:srgbClr val="FFFFFF"/>
                </a:solidFill>
              </a:rPr>
              <a:t> </a:t>
            </a:r>
            <a:r>
              <a:rPr lang="en-US" sz="2000" dirty="0" err="1">
                <a:solidFill>
                  <a:srgbClr val="FFFFFF"/>
                </a:solidFill>
              </a:rPr>
              <a:t>çeşitli</a:t>
            </a:r>
            <a:r>
              <a:rPr lang="en-US" sz="2000" dirty="0">
                <a:solidFill>
                  <a:srgbClr val="FFFFFF"/>
                </a:solidFill>
              </a:rPr>
              <a:t> </a:t>
            </a:r>
            <a:r>
              <a:rPr lang="en-US" sz="2000" dirty="0" err="1">
                <a:solidFill>
                  <a:srgbClr val="FFFFFF"/>
                </a:solidFill>
              </a:rPr>
              <a:t>ülkelerin</a:t>
            </a:r>
            <a:r>
              <a:rPr lang="en-US" sz="2000" dirty="0">
                <a:solidFill>
                  <a:srgbClr val="FFFFFF"/>
                </a:solidFill>
              </a:rPr>
              <a:t> </a:t>
            </a:r>
            <a:r>
              <a:rPr lang="en-US" sz="2000" dirty="0" err="1">
                <a:solidFill>
                  <a:srgbClr val="FFFFFF"/>
                </a:solidFill>
              </a:rPr>
              <a:t>kendine</a:t>
            </a:r>
            <a:r>
              <a:rPr lang="en-US" sz="2000" dirty="0">
                <a:solidFill>
                  <a:srgbClr val="FFFFFF"/>
                </a:solidFill>
              </a:rPr>
              <a:t> </a:t>
            </a:r>
            <a:r>
              <a:rPr lang="en-US" sz="2000" dirty="0" err="1">
                <a:solidFill>
                  <a:srgbClr val="FFFFFF"/>
                </a:solidFill>
              </a:rPr>
              <a:t>özgü</a:t>
            </a:r>
            <a:r>
              <a:rPr lang="en-US" sz="2000" dirty="0">
                <a:solidFill>
                  <a:srgbClr val="FFFFFF"/>
                </a:solidFill>
              </a:rPr>
              <a:t> </a:t>
            </a:r>
            <a:r>
              <a:rPr lang="en-US" sz="2000" dirty="0" err="1">
                <a:solidFill>
                  <a:srgbClr val="FFFFFF"/>
                </a:solidFill>
              </a:rPr>
              <a:t>tarım</a:t>
            </a:r>
            <a:r>
              <a:rPr lang="en-US" sz="2000" dirty="0">
                <a:solidFill>
                  <a:srgbClr val="FFFFFF"/>
                </a:solidFill>
              </a:rPr>
              <a:t>, </a:t>
            </a:r>
            <a:r>
              <a:rPr lang="en-US" sz="2000" dirty="0" err="1">
                <a:solidFill>
                  <a:srgbClr val="FFFFFF"/>
                </a:solidFill>
              </a:rPr>
              <a:t>sanayi</a:t>
            </a:r>
            <a:r>
              <a:rPr lang="en-US" sz="2000" dirty="0">
                <a:solidFill>
                  <a:srgbClr val="FFFFFF"/>
                </a:solidFill>
              </a:rPr>
              <a:t> </a:t>
            </a:r>
            <a:r>
              <a:rPr lang="en-US" sz="2000" dirty="0" err="1">
                <a:solidFill>
                  <a:srgbClr val="FFFFFF"/>
                </a:solidFill>
              </a:rPr>
              <a:t>ve</a:t>
            </a:r>
            <a:r>
              <a:rPr lang="en-US" sz="2000" dirty="0">
                <a:solidFill>
                  <a:srgbClr val="FFFFFF"/>
                </a:solidFill>
              </a:rPr>
              <a:t> </a:t>
            </a:r>
            <a:r>
              <a:rPr lang="en-US" sz="2000" dirty="0" err="1">
                <a:solidFill>
                  <a:srgbClr val="FFFFFF"/>
                </a:solidFill>
              </a:rPr>
              <a:t>benzeri</a:t>
            </a:r>
            <a:r>
              <a:rPr lang="en-US" sz="2000" dirty="0">
                <a:solidFill>
                  <a:srgbClr val="FFFFFF"/>
                </a:solidFill>
              </a:rPr>
              <a:t> </a:t>
            </a:r>
            <a:r>
              <a:rPr lang="en-US" sz="2000" dirty="0" err="1">
                <a:solidFill>
                  <a:srgbClr val="FFFFFF"/>
                </a:solidFill>
              </a:rPr>
              <a:t>ürünlerini</a:t>
            </a:r>
            <a:r>
              <a:rPr lang="en-US" sz="2000" dirty="0">
                <a:solidFill>
                  <a:srgbClr val="FFFFFF"/>
                </a:solidFill>
              </a:rPr>
              <a:t> </a:t>
            </a:r>
            <a:r>
              <a:rPr lang="en-US" sz="2000" dirty="0" err="1">
                <a:solidFill>
                  <a:srgbClr val="FFFFFF"/>
                </a:solidFill>
              </a:rPr>
              <a:t>tanıtmak</a:t>
            </a:r>
            <a:r>
              <a:rPr lang="en-US" sz="2000" dirty="0">
                <a:solidFill>
                  <a:srgbClr val="FFFFFF"/>
                </a:solidFill>
              </a:rPr>
              <a:t> </a:t>
            </a:r>
            <a:r>
              <a:rPr lang="en-US" sz="2000" dirty="0" err="1">
                <a:solidFill>
                  <a:srgbClr val="FFFFFF"/>
                </a:solidFill>
              </a:rPr>
              <a:t>için</a:t>
            </a:r>
            <a:r>
              <a:rPr lang="en-US" sz="2000" dirty="0">
                <a:solidFill>
                  <a:srgbClr val="FFFFFF"/>
                </a:solidFill>
              </a:rPr>
              <a:t> </a:t>
            </a:r>
            <a:r>
              <a:rPr lang="en-US" sz="2000" dirty="0" err="1">
                <a:solidFill>
                  <a:srgbClr val="FFFFFF"/>
                </a:solidFill>
              </a:rPr>
              <a:t>uygun</a:t>
            </a:r>
            <a:r>
              <a:rPr lang="en-US" sz="2000" dirty="0">
                <a:solidFill>
                  <a:srgbClr val="FFFFFF"/>
                </a:solidFill>
              </a:rPr>
              <a:t> </a:t>
            </a:r>
            <a:r>
              <a:rPr lang="en-US" sz="2000" dirty="0" err="1">
                <a:solidFill>
                  <a:srgbClr val="FFFFFF"/>
                </a:solidFill>
              </a:rPr>
              <a:t>bir</a:t>
            </a:r>
            <a:r>
              <a:rPr lang="en-US" sz="2000" dirty="0">
                <a:solidFill>
                  <a:srgbClr val="FFFFFF"/>
                </a:solidFill>
              </a:rPr>
              <a:t> </a:t>
            </a:r>
            <a:r>
              <a:rPr lang="en-US" sz="2000" dirty="0" err="1">
                <a:solidFill>
                  <a:srgbClr val="FFFFFF"/>
                </a:solidFill>
              </a:rPr>
              <a:t>biçimde</a:t>
            </a:r>
            <a:r>
              <a:rPr lang="en-US" sz="2000" dirty="0">
                <a:solidFill>
                  <a:srgbClr val="FFFFFF"/>
                </a:solidFill>
              </a:rPr>
              <a:t> </a:t>
            </a:r>
            <a:r>
              <a:rPr lang="en-US" sz="2000" dirty="0" err="1">
                <a:solidFill>
                  <a:srgbClr val="FFFFFF"/>
                </a:solidFill>
              </a:rPr>
              <a:t>gösterildiği</a:t>
            </a:r>
            <a:r>
              <a:rPr lang="en-US" sz="2000" dirty="0">
                <a:solidFill>
                  <a:srgbClr val="FFFFFF"/>
                </a:solidFill>
              </a:rPr>
              <a:t> </a:t>
            </a:r>
            <a:r>
              <a:rPr lang="en-US" sz="2000" dirty="0" err="1">
                <a:solidFill>
                  <a:srgbClr val="FFFFFF"/>
                </a:solidFill>
              </a:rPr>
              <a:t>yer</a:t>
            </a:r>
            <a:r>
              <a:rPr lang="en-US" sz="2000" dirty="0">
                <a:solidFill>
                  <a:srgbClr val="FFFFFF"/>
                </a:solidFill>
              </a:rPr>
              <a:t>, </a:t>
            </a:r>
            <a:r>
              <a:rPr lang="en-US" sz="2000" dirty="0" err="1">
                <a:solidFill>
                  <a:srgbClr val="FFFFFF"/>
                </a:solidFill>
              </a:rPr>
              <a:t>sergileme</a:t>
            </a:r>
            <a:r>
              <a:rPr lang="en-US" sz="2000" dirty="0">
                <a:solidFill>
                  <a:srgbClr val="FFFFFF"/>
                </a:solidFill>
              </a:rPr>
              <a:t> </a:t>
            </a:r>
            <a:r>
              <a:rPr lang="en-US" sz="2000" dirty="0" err="1">
                <a:solidFill>
                  <a:srgbClr val="FFFFFF"/>
                </a:solidFill>
              </a:rPr>
              <a:t>ise</a:t>
            </a:r>
            <a:r>
              <a:rPr lang="en-US" sz="2000" dirty="0">
                <a:solidFill>
                  <a:srgbClr val="FFFFFF"/>
                </a:solidFill>
              </a:rPr>
              <a:t>; </a:t>
            </a:r>
            <a:r>
              <a:rPr lang="en-US" sz="2000" dirty="0" err="1">
                <a:solidFill>
                  <a:srgbClr val="FFFFFF"/>
                </a:solidFill>
              </a:rPr>
              <a:t>sergilemek</a:t>
            </a:r>
            <a:r>
              <a:rPr lang="en-US" sz="2000" dirty="0">
                <a:solidFill>
                  <a:srgbClr val="FFFFFF"/>
                </a:solidFill>
              </a:rPr>
              <a:t> </a:t>
            </a:r>
            <a:r>
              <a:rPr lang="en-US" sz="2000" dirty="0" err="1">
                <a:solidFill>
                  <a:srgbClr val="FFFFFF"/>
                </a:solidFill>
              </a:rPr>
              <a:t>işi</a:t>
            </a:r>
            <a:r>
              <a:rPr lang="en-US" sz="2000" dirty="0">
                <a:solidFill>
                  <a:srgbClr val="FFFFFF"/>
                </a:solidFill>
              </a:rPr>
              <a:t>, </a:t>
            </a:r>
            <a:r>
              <a:rPr lang="en-US" sz="2000" dirty="0" err="1">
                <a:solidFill>
                  <a:srgbClr val="FFFFFF"/>
                </a:solidFill>
              </a:rPr>
              <a:t>teşhir</a:t>
            </a:r>
            <a:r>
              <a:rPr lang="en-US" sz="2000" dirty="0">
                <a:solidFill>
                  <a:srgbClr val="FFFFFF"/>
                </a:solidFill>
              </a:rPr>
              <a:t>, </a:t>
            </a:r>
            <a:r>
              <a:rPr lang="en-US" sz="2000" dirty="0" err="1">
                <a:solidFill>
                  <a:srgbClr val="FFFFFF"/>
                </a:solidFill>
              </a:rPr>
              <a:t>ekspozisyon</a:t>
            </a:r>
            <a:r>
              <a:rPr lang="en-US" sz="2000" dirty="0">
                <a:solidFill>
                  <a:srgbClr val="FFFFFF"/>
                </a:solidFill>
              </a:rPr>
              <a:t> </a:t>
            </a:r>
            <a:r>
              <a:rPr lang="en-US" sz="2000" dirty="0" err="1">
                <a:solidFill>
                  <a:srgbClr val="FFFFFF"/>
                </a:solidFill>
              </a:rPr>
              <a:t>olarak</a:t>
            </a:r>
            <a:r>
              <a:rPr lang="en-US" sz="2000" dirty="0">
                <a:solidFill>
                  <a:srgbClr val="FFFFFF"/>
                </a:solidFill>
              </a:rPr>
              <a:t> </a:t>
            </a:r>
            <a:r>
              <a:rPr lang="en-US" sz="2000" dirty="0" err="1">
                <a:solidFill>
                  <a:srgbClr val="FFFFFF"/>
                </a:solidFill>
              </a:rPr>
              <a:t>tanımlanmaktadır</a:t>
            </a:r>
            <a:r>
              <a:rPr lang="en-US" sz="2000" dirty="0">
                <a:solidFill>
                  <a:srgbClr val="FFFFFF"/>
                </a:solidFill>
              </a:rPr>
              <a:t> (TDK, 2019). </a:t>
            </a:r>
          </a:p>
        </p:txBody>
      </p:sp>
      <p:pic>
        <p:nvPicPr>
          <p:cNvPr id="7" name="Graphic 6" descr="Database">
            <a:extLst>
              <a:ext uri="{FF2B5EF4-FFF2-40B4-BE49-F238E27FC236}">
                <a16:creationId xmlns:a16="http://schemas.microsoft.com/office/drawing/2014/main" id="{AD9F8BF2-BED6-44EB-BEB2-F0E9D98B5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426701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EF5D-08B3-4266-A07E-9516AF80DBA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E583F4A-ECF6-4D08-86C4-BE8654F4D41B}"/>
              </a:ext>
            </a:extLst>
          </p:cNvPr>
          <p:cNvPicPr>
            <a:picLocks noGrp="1" noChangeAspect="1"/>
          </p:cNvPicPr>
          <p:nvPr>
            <p:ph idx="1"/>
          </p:nvPr>
        </p:nvPicPr>
        <p:blipFill>
          <a:blip r:embed="rId2"/>
          <a:stretch>
            <a:fillRect/>
          </a:stretch>
        </p:blipFill>
        <p:spPr>
          <a:xfrm>
            <a:off x="765378" y="585216"/>
            <a:ext cx="6031142" cy="4022725"/>
          </a:xfrm>
          <a:prstGeom prst="rect">
            <a:avLst/>
          </a:prstGeom>
        </p:spPr>
      </p:pic>
      <p:pic>
        <p:nvPicPr>
          <p:cNvPr id="5" name="Picture 4">
            <a:extLst>
              <a:ext uri="{FF2B5EF4-FFF2-40B4-BE49-F238E27FC236}">
                <a16:creationId xmlns:a16="http://schemas.microsoft.com/office/drawing/2014/main" id="{E5B19507-4524-49BD-88FB-025F29E7BF77}"/>
              </a:ext>
            </a:extLst>
          </p:cNvPr>
          <p:cNvPicPr>
            <a:picLocks noChangeAspect="1"/>
          </p:cNvPicPr>
          <p:nvPr/>
        </p:nvPicPr>
        <p:blipFill>
          <a:blip r:embed="rId3"/>
          <a:stretch>
            <a:fillRect/>
          </a:stretch>
        </p:blipFill>
        <p:spPr>
          <a:xfrm>
            <a:off x="6064760" y="1835149"/>
            <a:ext cx="5717346" cy="4289426"/>
          </a:xfrm>
          <a:prstGeom prst="rect">
            <a:avLst/>
          </a:prstGeom>
        </p:spPr>
      </p:pic>
      <p:sp>
        <p:nvSpPr>
          <p:cNvPr id="6" name="TextBox 5">
            <a:extLst>
              <a:ext uri="{FF2B5EF4-FFF2-40B4-BE49-F238E27FC236}">
                <a16:creationId xmlns:a16="http://schemas.microsoft.com/office/drawing/2014/main" id="{6478F24B-F360-4805-BF15-753E7CD9BFED}"/>
              </a:ext>
            </a:extLst>
          </p:cNvPr>
          <p:cNvSpPr txBox="1"/>
          <p:nvPr/>
        </p:nvSpPr>
        <p:spPr>
          <a:xfrm>
            <a:off x="1866900" y="5229225"/>
            <a:ext cx="2825966" cy="369332"/>
          </a:xfrm>
          <a:prstGeom prst="rect">
            <a:avLst/>
          </a:prstGeom>
          <a:noFill/>
        </p:spPr>
        <p:txBody>
          <a:bodyPr wrap="none" rtlCol="0">
            <a:spAutoFit/>
          </a:bodyPr>
          <a:lstStyle/>
          <a:p>
            <a:r>
              <a:rPr lang="tr-TR" dirty="0"/>
              <a:t>Ankara Vakıf Eserleri Müzesi</a:t>
            </a:r>
            <a:endParaRPr lang="en-US" dirty="0"/>
          </a:p>
        </p:txBody>
      </p:sp>
    </p:spTree>
    <p:extLst>
      <p:ext uri="{BB962C8B-B14F-4D97-AF65-F5344CB8AC3E}">
        <p14:creationId xmlns:p14="http://schemas.microsoft.com/office/powerpoint/2010/main" val="12741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0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96C34-8D02-49D5-864D-BC6075C7164E}"/>
              </a:ext>
            </a:extLst>
          </p:cNvPr>
          <p:cNvSpPr>
            <a:spLocks noGrp="1"/>
          </p:cNvSpPr>
          <p:nvPr>
            <p:ph type="title"/>
          </p:nvPr>
        </p:nvSpPr>
        <p:spPr>
          <a:xfrm>
            <a:off x="1024129" y="585216"/>
            <a:ext cx="3779085" cy="1499616"/>
          </a:xfrm>
        </p:spPr>
        <p:txBody>
          <a:bodyPr>
            <a:normAutofit/>
          </a:bodyPr>
          <a:lstStyle/>
          <a:p>
            <a:endParaRPr lang="en-US">
              <a:solidFill>
                <a:srgbClr val="FFFFFF"/>
              </a:solidFill>
            </a:endParaRPr>
          </a:p>
        </p:txBody>
      </p:sp>
      <p:cxnSp>
        <p:nvCxnSpPr>
          <p:cNvPr id="17" name="Straight Connector 16">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8E9BB4-2235-455E-8D1B-B32C30641136}"/>
              </a:ext>
            </a:extLst>
          </p:cNvPr>
          <p:cNvSpPr>
            <a:spLocks noGrp="1"/>
          </p:cNvSpPr>
          <p:nvPr>
            <p:ph idx="1"/>
          </p:nvPr>
        </p:nvSpPr>
        <p:spPr>
          <a:xfrm>
            <a:off x="1024129" y="2286000"/>
            <a:ext cx="3791711" cy="3931920"/>
          </a:xfrm>
        </p:spPr>
        <p:txBody>
          <a:bodyPr>
            <a:normAutofit/>
          </a:bodyPr>
          <a:lstStyle/>
          <a:p>
            <a:r>
              <a:rPr lang="en-US">
                <a:solidFill>
                  <a:srgbClr val="FFFFFF"/>
                </a:solidFill>
              </a:rPr>
              <a:t>Sergi ister ticari ister kültürel olsun farklı ortamların arasındaki bağlantı üç boyutlu mekanda bir hikaye iletme fikridir. Sergi kavramı yada bir nesnenin sergilenmesi bilgi içeren değerler bütünüdür.</a:t>
            </a:r>
          </a:p>
        </p:txBody>
      </p:sp>
      <p:pic>
        <p:nvPicPr>
          <p:cNvPr id="4" name="Picture 3">
            <a:extLst>
              <a:ext uri="{FF2B5EF4-FFF2-40B4-BE49-F238E27FC236}">
                <a16:creationId xmlns:a16="http://schemas.microsoft.com/office/drawing/2014/main" id="{D8E77137-DFD0-4FB0-9D55-087FFD3BD5D7}"/>
              </a:ext>
            </a:extLst>
          </p:cNvPr>
          <p:cNvPicPr>
            <a:picLocks noChangeAspect="1"/>
          </p:cNvPicPr>
          <p:nvPr/>
        </p:nvPicPr>
        <p:blipFill rotWithShape="1">
          <a:blip r:embed="rId2"/>
          <a:srcRect l="968" r="4887" b="1"/>
          <a:stretch/>
        </p:blipFill>
        <p:spPr>
          <a:xfrm>
            <a:off x="6096000" y="640080"/>
            <a:ext cx="5455921" cy="5577840"/>
          </a:xfrm>
          <a:prstGeom prst="rect">
            <a:avLst/>
          </a:prstGeom>
        </p:spPr>
      </p:pic>
    </p:spTree>
    <p:extLst>
      <p:ext uri="{BB962C8B-B14F-4D97-AF65-F5344CB8AC3E}">
        <p14:creationId xmlns:p14="http://schemas.microsoft.com/office/powerpoint/2010/main" val="325158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97F3-9924-4078-9893-B29C0D910ED2}"/>
              </a:ext>
            </a:extLst>
          </p:cNvPr>
          <p:cNvSpPr>
            <a:spLocks noGrp="1"/>
          </p:cNvSpPr>
          <p:nvPr>
            <p:ph type="title"/>
          </p:nvPr>
        </p:nvSpPr>
        <p:spPr>
          <a:xfrm>
            <a:off x="1024128" y="585216"/>
            <a:ext cx="8018272" cy="1499616"/>
          </a:xfrm>
        </p:spPr>
        <p:txBody>
          <a:bodyPr>
            <a:normAutofit/>
          </a:bodyPr>
          <a:lstStyle/>
          <a:p>
            <a:endParaRPr lang="en-US"/>
          </a:p>
        </p:txBody>
      </p:sp>
      <p:sp>
        <p:nvSpPr>
          <p:cNvPr id="3" name="Content Placeholder 2">
            <a:extLst>
              <a:ext uri="{FF2B5EF4-FFF2-40B4-BE49-F238E27FC236}">
                <a16:creationId xmlns:a16="http://schemas.microsoft.com/office/drawing/2014/main" id="{A3F66805-FE78-44CB-ACC5-427F69990A75}"/>
              </a:ext>
            </a:extLst>
          </p:cNvPr>
          <p:cNvSpPr>
            <a:spLocks noGrp="1"/>
          </p:cNvSpPr>
          <p:nvPr>
            <p:ph idx="1"/>
          </p:nvPr>
        </p:nvSpPr>
        <p:spPr>
          <a:xfrm>
            <a:off x="1024128" y="2286000"/>
            <a:ext cx="8018271" cy="4023360"/>
          </a:xfrm>
        </p:spPr>
        <p:txBody>
          <a:bodyPr>
            <a:normAutofit/>
          </a:bodyPr>
          <a:lstStyle/>
          <a:p>
            <a:pPr marL="0" indent="0">
              <a:buNone/>
            </a:pPr>
            <a:r>
              <a:rPr lang="en-US" dirty="0"/>
              <a:t>Locker (2013, s. 15) </a:t>
            </a:r>
            <a:r>
              <a:rPr lang="en-US" dirty="0" err="1"/>
              <a:t>sergiyi</a:t>
            </a:r>
            <a:r>
              <a:rPr lang="en-US" dirty="0"/>
              <a:t>, </a:t>
            </a:r>
            <a:r>
              <a:rPr lang="en-US" dirty="0" err="1"/>
              <a:t>baştan</a:t>
            </a:r>
            <a:r>
              <a:rPr lang="en-US" dirty="0"/>
              <a:t> </a:t>
            </a:r>
            <a:r>
              <a:rPr lang="en-US" dirty="0" err="1"/>
              <a:t>sona</a:t>
            </a:r>
            <a:r>
              <a:rPr lang="en-US" dirty="0"/>
              <a:t> </a:t>
            </a:r>
            <a:r>
              <a:rPr lang="en-US" dirty="0" err="1"/>
              <a:t>bir</a:t>
            </a:r>
            <a:r>
              <a:rPr lang="en-US" dirty="0"/>
              <a:t> </a:t>
            </a:r>
            <a:r>
              <a:rPr lang="en-US" dirty="0" err="1"/>
              <a:t>amaç</a:t>
            </a:r>
            <a:r>
              <a:rPr lang="en-US" dirty="0"/>
              <a:t> </a:t>
            </a:r>
            <a:r>
              <a:rPr lang="en-US" dirty="0" err="1"/>
              <a:t>veya</a:t>
            </a:r>
            <a:r>
              <a:rPr lang="tr-TR" dirty="0"/>
              <a:t> </a:t>
            </a:r>
            <a:r>
              <a:rPr lang="en-US" dirty="0" err="1"/>
              <a:t>temayla</a:t>
            </a:r>
            <a:r>
              <a:rPr lang="en-US" dirty="0"/>
              <a:t> </a:t>
            </a:r>
            <a:r>
              <a:rPr lang="en-US" dirty="0" err="1"/>
              <a:t>anlatı</a:t>
            </a:r>
            <a:r>
              <a:rPr lang="en-US" dirty="0"/>
              <a:t> </a:t>
            </a:r>
            <a:r>
              <a:rPr lang="en-US" dirty="0" err="1"/>
              <a:t>sunmak</a:t>
            </a:r>
            <a:r>
              <a:rPr lang="en-US" dirty="0"/>
              <a:t> </a:t>
            </a:r>
            <a:r>
              <a:rPr lang="en-US" dirty="0" err="1"/>
              <a:t>üzere</a:t>
            </a:r>
            <a:r>
              <a:rPr lang="en-US" dirty="0"/>
              <a:t> </a:t>
            </a:r>
            <a:r>
              <a:rPr lang="en-US" dirty="0" err="1"/>
              <a:t>sergileneceklerin</a:t>
            </a:r>
            <a:r>
              <a:rPr lang="en-US" dirty="0"/>
              <a:t> </a:t>
            </a:r>
            <a:r>
              <a:rPr lang="en-US" dirty="0" err="1"/>
              <a:t>herhangi</a:t>
            </a:r>
            <a:r>
              <a:rPr lang="tr-TR" dirty="0"/>
              <a:t> </a:t>
            </a:r>
            <a:r>
              <a:rPr lang="en-US" dirty="0" err="1"/>
              <a:t>bir</a:t>
            </a:r>
            <a:r>
              <a:rPr lang="en-US" dirty="0"/>
              <a:t> </a:t>
            </a:r>
            <a:r>
              <a:rPr lang="en-US" dirty="0" err="1"/>
              <a:t>şekilde</a:t>
            </a:r>
            <a:r>
              <a:rPr lang="en-US" dirty="0"/>
              <a:t> </a:t>
            </a:r>
            <a:r>
              <a:rPr lang="en-US" dirty="0" err="1"/>
              <a:t>düzenlenerek</a:t>
            </a:r>
            <a:r>
              <a:rPr lang="en-US" dirty="0"/>
              <a:t> </a:t>
            </a:r>
            <a:r>
              <a:rPr lang="en-US" dirty="0" err="1"/>
              <a:t>bir</a:t>
            </a:r>
            <a:r>
              <a:rPr lang="en-US" dirty="0"/>
              <a:t> </a:t>
            </a:r>
            <a:r>
              <a:rPr lang="en-US" dirty="0" err="1"/>
              <a:t>araya</a:t>
            </a:r>
            <a:r>
              <a:rPr lang="en-US" dirty="0"/>
              <a:t> </a:t>
            </a:r>
            <a:r>
              <a:rPr lang="en-US" dirty="0" err="1"/>
              <a:t>getirilmeleri</a:t>
            </a:r>
            <a:r>
              <a:rPr lang="en-US" dirty="0"/>
              <a:t> </a:t>
            </a:r>
            <a:r>
              <a:rPr lang="en-US" dirty="0" err="1"/>
              <a:t>olarak</a:t>
            </a:r>
            <a:r>
              <a:rPr lang="tr-TR" dirty="0"/>
              <a:t> t</a:t>
            </a:r>
            <a:r>
              <a:rPr lang="en-US" dirty="0" err="1"/>
              <a:t>anımlamaktadır</a:t>
            </a:r>
            <a:r>
              <a:rPr lang="en-US" dirty="0"/>
              <a:t>. </a:t>
            </a:r>
            <a:endParaRPr lang="tr-TR" dirty="0"/>
          </a:p>
          <a:p>
            <a:pPr marL="0" indent="0">
              <a:buNone/>
            </a:pPr>
            <a:endParaRPr lang="tr-TR" dirty="0"/>
          </a:p>
          <a:p>
            <a:pPr marL="0" indent="0">
              <a:buNone/>
            </a:pPr>
            <a:r>
              <a:rPr lang="en-US" dirty="0" err="1"/>
              <a:t>Sergileme</a:t>
            </a:r>
            <a:r>
              <a:rPr lang="en-US" dirty="0"/>
              <a:t>, </a:t>
            </a:r>
            <a:r>
              <a:rPr lang="en-US" dirty="0" err="1"/>
              <a:t>bir</a:t>
            </a:r>
            <a:r>
              <a:rPr lang="en-US" dirty="0"/>
              <a:t> </a:t>
            </a:r>
            <a:r>
              <a:rPr lang="en-US" dirty="0" err="1"/>
              <a:t>tema</a:t>
            </a:r>
            <a:r>
              <a:rPr lang="en-US" dirty="0"/>
              <a:t> </a:t>
            </a:r>
            <a:r>
              <a:rPr lang="en-US" dirty="0" err="1"/>
              <a:t>doğrultusunda</a:t>
            </a:r>
            <a:r>
              <a:rPr lang="en-US" dirty="0"/>
              <a:t> </a:t>
            </a:r>
            <a:r>
              <a:rPr lang="en-US" dirty="0" err="1"/>
              <a:t>eserlerin</a:t>
            </a:r>
            <a:r>
              <a:rPr lang="en-US" dirty="0"/>
              <a:t>,</a:t>
            </a:r>
            <a:r>
              <a:rPr lang="tr-TR" dirty="0"/>
              <a:t> </a:t>
            </a:r>
            <a:r>
              <a:rPr lang="en-US" dirty="0" err="1"/>
              <a:t>nesnelerin</a:t>
            </a:r>
            <a:r>
              <a:rPr lang="en-US" dirty="0"/>
              <a:t> </a:t>
            </a:r>
            <a:r>
              <a:rPr lang="en-US" dirty="0" err="1"/>
              <a:t>ya</a:t>
            </a:r>
            <a:r>
              <a:rPr lang="en-US" dirty="0"/>
              <a:t> da </a:t>
            </a:r>
            <a:r>
              <a:rPr lang="en-US" dirty="0" err="1"/>
              <a:t>fikirlerin</a:t>
            </a:r>
            <a:r>
              <a:rPr lang="en-US" dirty="0"/>
              <a:t> </a:t>
            </a:r>
            <a:r>
              <a:rPr lang="en-US" dirty="0" err="1"/>
              <a:t>izleyicilerle</a:t>
            </a:r>
            <a:r>
              <a:rPr lang="en-US" dirty="0"/>
              <a:t> </a:t>
            </a:r>
            <a:r>
              <a:rPr lang="en-US" dirty="0" err="1"/>
              <a:t>buluştuğu</a:t>
            </a:r>
            <a:r>
              <a:rPr lang="en-US" dirty="0"/>
              <a:t> </a:t>
            </a:r>
            <a:r>
              <a:rPr lang="en-US" dirty="0" err="1"/>
              <a:t>andır</a:t>
            </a:r>
            <a:r>
              <a:rPr lang="en-US" dirty="0"/>
              <a:t>.</a:t>
            </a:r>
            <a:r>
              <a:rPr lang="tr-TR" dirty="0"/>
              <a:t> </a:t>
            </a:r>
            <a:r>
              <a:rPr lang="en-US" dirty="0" err="1"/>
              <a:t>Genellikle</a:t>
            </a:r>
            <a:r>
              <a:rPr lang="en-US" dirty="0"/>
              <a:t> </a:t>
            </a:r>
            <a:r>
              <a:rPr lang="en-US" dirty="0" err="1"/>
              <a:t>müze</a:t>
            </a:r>
            <a:r>
              <a:rPr lang="en-US" dirty="0"/>
              <a:t> </a:t>
            </a:r>
            <a:r>
              <a:rPr lang="en-US" dirty="0" err="1"/>
              <a:t>ve</a:t>
            </a:r>
            <a:r>
              <a:rPr lang="en-US" dirty="0"/>
              <a:t> </a:t>
            </a:r>
            <a:r>
              <a:rPr lang="en-US" dirty="0" err="1"/>
              <a:t>galerilerle</a:t>
            </a:r>
            <a:r>
              <a:rPr lang="en-US" dirty="0"/>
              <a:t> </a:t>
            </a:r>
            <a:r>
              <a:rPr lang="en-US" dirty="0" err="1"/>
              <a:t>birlikte</a:t>
            </a:r>
            <a:r>
              <a:rPr lang="en-US" dirty="0"/>
              <a:t> </a:t>
            </a:r>
            <a:r>
              <a:rPr lang="en-US" dirty="0" err="1"/>
              <a:t>anılan</a:t>
            </a:r>
            <a:r>
              <a:rPr lang="en-US" dirty="0"/>
              <a:t> </a:t>
            </a:r>
            <a:r>
              <a:rPr lang="en-US" dirty="0" err="1"/>
              <a:t>sergi</a:t>
            </a:r>
            <a:r>
              <a:rPr lang="en-US" dirty="0"/>
              <a:t>,</a:t>
            </a:r>
            <a:r>
              <a:rPr lang="tr-TR" dirty="0"/>
              <a:t> </a:t>
            </a:r>
            <a:r>
              <a:rPr lang="en-US" dirty="0" err="1"/>
              <a:t>Madran</a:t>
            </a:r>
            <a:r>
              <a:rPr lang="en-US" dirty="0"/>
              <a:t> (2012, s. 3)’a </a:t>
            </a:r>
            <a:r>
              <a:rPr lang="en-US" dirty="0" err="1"/>
              <a:t>göre</a:t>
            </a:r>
            <a:r>
              <a:rPr lang="en-US" dirty="0"/>
              <a:t> </a:t>
            </a:r>
            <a:r>
              <a:rPr lang="en-US" dirty="0" err="1"/>
              <a:t>nesnelerin</a:t>
            </a:r>
            <a:r>
              <a:rPr lang="en-US" dirty="0"/>
              <a:t> </a:t>
            </a:r>
            <a:r>
              <a:rPr lang="en-US" dirty="0" err="1"/>
              <a:t>belirli</a:t>
            </a:r>
            <a:r>
              <a:rPr lang="en-US" dirty="0"/>
              <a:t> </a:t>
            </a:r>
            <a:r>
              <a:rPr lang="en-US" dirty="0" err="1"/>
              <a:t>bir</a:t>
            </a:r>
            <a:r>
              <a:rPr lang="en-US" dirty="0"/>
              <a:t> </a:t>
            </a:r>
            <a:r>
              <a:rPr lang="en-US" dirty="0" err="1"/>
              <a:t>düzen</a:t>
            </a:r>
            <a:r>
              <a:rPr lang="tr-TR" dirty="0"/>
              <a:t> </a:t>
            </a:r>
            <a:r>
              <a:rPr lang="en-US" dirty="0" err="1"/>
              <a:t>içinde</a:t>
            </a:r>
            <a:r>
              <a:rPr lang="en-US" dirty="0"/>
              <a:t> </a:t>
            </a:r>
            <a:r>
              <a:rPr lang="en-US" dirty="0" err="1"/>
              <a:t>ve</a:t>
            </a:r>
            <a:r>
              <a:rPr lang="en-US" dirty="0"/>
              <a:t> </a:t>
            </a:r>
            <a:r>
              <a:rPr lang="en-US" dirty="0" err="1"/>
              <a:t>belirli</a:t>
            </a:r>
            <a:r>
              <a:rPr lang="en-US" dirty="0"/>
              <a:t> </a:t>
            </a:r>
            <a:r>
              <a:rPr lang="en-US" dirty="0" err="1"/>
              <a:t>bir</a:t>
            </a:r>
            <a:r>
              <a:rPr lang="en-US" dirty="0"/>
              <a:t> </a:t>
            </a:r>
            <a:r>
              <a:rPr lang="en-US" dirty="0" err="1"/>
              <a:t>yöntem</a:t>
            </a:r>
            <a:r>
              <a:rPr lang="en-US" dirty="0"/>
              <a:t> </a:t>
            </a:r>
            <a:r>
              <a:rPr lang="en-US" dirty="0" err="1"/>
              <a:t>dahilinde</a:t>
            </a:r>
            <a:r>
              <a:rPr lang="en-US" dirty="0"/>
              <a:t>, </a:t>
            </a:r>
            <a:r>
              <a:rPr lang="en-US" dirty="0" err="1"/>
              <a:t>bireyler</a:t>
            </a:r>
            <a:r>
              <a:rPr lang="en-US" dirty="0"/>
              <a:t> </a:t>
            </a:r>
            <a:r>
              <a:rPr lang="en-US" dirty="0" err="1"/>
              <a:t>tarafından</a:t>
            </a:r>
            <a:r>
              <a:rPr lang="tr-TR" dirty="0"/>
              <a:t> </a:t>
            </a:r>
            <a:r>
              <a:rPr lang="en-US" dirty="0" err="1"/>
              <a:t>ulaşılabilir</a:t>
            </a:r>
            <a:r>
              <a:rPr lang="en-US" dirty="0"/>
              <a:t> </a:t>
            </a:r>
            <a:r>
              <a:rPr lang="en-US" dirty="0" err="1"/>
              <a:t>kılınmak</a:t>
            </a:r>
            <a:r>
              <a:rPr lang="en-US" dirty="0"/>
              <a:t> </a:t>
            </a:r>
            <a:r>
              <a:rPr lang="en-US" dirty="0" err="1"/>
              <a:t>üzere</a:t>
            </a:r>
            <a:r>
              <a:rPr lang="en-US" dirty="0"/>
              <a:t> </a:t>
            </a:r>
            <a:r>
              <a:rPr lang="en-US" dirty="0" err="1"/>
              <a:t>oluşturulan</a:t>
            </a:r>
            <a:r>
              <a:rPr lang="en-US" dirty="0"/>
              <a:t> </a:t>
            </a:r>
            <a:r>
              <a:rPr lang="en-US" dirty="0" err="1"/>
              <a:t>bir</a:t>
            </a:r>
            <a:r>
              <a:rPr lang="en-US" dirty="0"/>
              <a:t> </a:t>
            </a:r>
            <a:r>
              <a:rPr lang="en-US" dirty="0" err="1"/>
              <a:t>araçtır</a:t>
            </a:r>
            <a:r>
              <a:rPr lang="en-US" dirty="0"/>
              <a:t> </a:t>
            </a:r>
            <a:r>
              <a:rPr lang="en-US" dirty="0" err="1"/>
              <a:t>ve</a:t>
            </a:r>
            <a:r>
              <a:rPr lang="tr-TR" dirty="0"/>
              <a:t> </a:t>
            </a:r>
            <a:r>
              <a:rPr lang="en-US" dirty="0" err="1"/>
              <a:t>aslında</a:t>
            </a:r>
            <a:r>
              <a:rPr lang="en-US" dirty="0"/>
              <a:t> </a:t>
            </a:r>
            <a:r>
              <a:rPr lang="en-US" dirty="0" err="1"/>
              <a:t>görsel</a:t>
            </a:r>
            <a:r>
              <a:rPr lang="en-US" dirty="0"/>
              <a:t> </a:t>
            </a:r>
            <a:r>
              <a:rPr lang="en-US" dirty="0" err="1"/>
              <a:t>bir</a:t>
            </a:r>
            <a:r>
              <a:rPr lang="en-US" dirty="0"/>
              <a:t> </a:t>
            </a:r>
            <a:r>
              <a:rPr lang="en-US" dirty="0" err="1"/>
              <a:t>işleyiş</a:t>
            </a:r>
            <a:r>
              <a:rPr lang="en-US" dirty="0"/>
              <a:t> </a:t>
            </a:r>
            <a:r>
              <a:rPr lang="en-US" dirty="0" err="1"/>
              <a:t>dili</a:t>
            </a:r>
            <a:r>
              <a:rPr lang="en-US" dirty="0"/>
              <a:t> </a:t>
            </a:r>
            <a:r>
              <a:rPr lang="en-US" dirty="0" err="1"/>
              <a:t>tanımlayan</a:t>
            </a:r>
            <a:r>
              <a:rPr lang="en-US" dirty="0"/>
              <a:t> </a:t>
            </a:r>
            <a:r>
              <a:rPr lang="en-US" dirty="0" err="1"/>
              <a:t>sosyal</a:t>
            </a:r>
            <a:r>
              <a:rPr lang="en-US" dirty="0"/>
              <a:t> </a:t>
            </a:r>
            <a:r>
              <a:rPr lang="en-US" dirty="0" err="1"/>
              <a:t>bir</a:t>
            </a:r>
            <a:r>
              <a:rPr lang="tr-TR" dirty="0"/>
              <a:t> </a:t>
            </a:r>
            <a:r>
              <a:rPr lang="en-US" dirty="0" err="1"/>
              <a:t>pratiktir</a:t>
            </a:r>
            <a:r>
              <a:rPr lang="en-US" dirty="0"/>
              <a:t>. </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713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A9DC-7548-4065-A4FC-0E9BB5508D40}"/>
              </a:ext>
            </a:extLst>
          </p:cNvPr>
          <p:cNvSpPr>
            <a:spLocks noGrp="1"/>
          </p:cNvSpPr>
          <p:nvPr>
            <p:ph type="title"/>
          </p:nvPr>
        </p:nvSpPr>
        <p:spPr>
          <a:xfrm>
            <a:off x="1024128" y="585216"/>
            <a:ext cx="9720072" cy="1499616"/>
          </a:xfrm>
        </p:spPr>
        <p:txBody>
          <a:bodyPr>
            <a:normAutofit/>
          </a:bodyPr>
          <a:lstStyle/>
          <a:p>
            <a:endParaRPr lang="en-US"/>
          </a:p>
        </p:txBody>
      </p:sp>
      <p:graphicFrame>
        <p:nvGraphicFramePr>
          <p:cNvPr id="5" name="Content Placeholder 2">
            <a:extLst>
              <a:ext uri="{FF2B5EF4-FFF2-40B4-BE49-F238E27FC236}">
                <a16:creationId xmlns:a16="http://schemas.microsoft.com/office/drawing/2014/main" id="{D157F864-E447-4749-B128-F1010B9DE123}"/>
              </a:ext>
            </a:extLst>
          </p:cNvPr>
          <p:cNvGraphicFramePr>
            <a:graphicFrameLocks noGrp="1"/>
          </p:cNvGraphicFramePr>
          <p:nvPr>
            <p:ph idx="1"/>
            <p:extLst>
              <p:ext uri="{D42A27DB-BD31-4B8C-83A1-F6EECF244321}">
                <p14:modId xmlns:p14="http://schemas.microsoft.com/office/powerpoint/2010/main" val="614751921"/>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50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D66E-970E-4347-B21A-8BA16DCF161B}"/>
              </a:ext>
            </a:extLst>
          </p:cNvPr>
          <p:cNvSpPr>
            <a:spLocks noGrp="1"/>
          </p:cNvSpPr>
          <p:nvPr>
            <p:ph type="title"/>
          </p:nvPr>
        </p:nvSpPr>
        <p:spPr>
          <a:xfrm>
            <a:off x="6825673" y="585216"/>
            <a:ext cx="4866794" cy="1499616"/>
          </a:xfrm>
        </p:spPr>
        <p:txBody>
          <a:bodyPr>
            <a:normAutofit/>
          </a:bodyPr>
          <a:lstStyle/>
          <a:p>
            <a:endParaRPr lang="en-US"/>
          </a:p>
        </p:txBody>
      </p:sp>
      <p:pic>
        <p:nvPicPr>
          <p:cNvPr id="6" name="Picture 5">
            <a:extLst>
              <a:ext uri="{FF2B5EF4-FFF2-40B4-BE49-F238E27FC236}">
                <a16:creationId xmlns:a16="http://schemas.microsoft.com/office/drawing/2014/main" id="{EC1CC9A3-9779-42A6-BC19-64AD55BA3778}"/>
              </a:ext>
            </a:extLst>
          </p:cNvPr>
          <p:cNvPicPr>
            <a:picLocks noChangeAspect="1"/>
          </p:cNvPicPr>
          <p:nvPr/>
        </p:nvPicPr>
        <p:blipFill rotWithShape="1">
          <a:blip r:embed="rId2"/>
          <a:srcRect r="41146" b="-2"/>
          <a:stretch/>
        </p:blipFill>
        <p:spPr>
          <a:xfrm>
            <a:off x="162455" y="346196"/>
            <a:ext cx="2934472" cy="3315748"/>
          </a:xfrm>
          <a:prstGeom prst="rect">
            <a:avLst/>
          </a:prstGeom>
        </p:spPr>
      </p:pic>
      <p:pic>
        <p:nvPicPr>
          <p:cNvPr id="7" name="Picture 6">
            <a:extLst>
              <a:ext uri="{FF2B5EF4-FFF2-40B4-BE49-F238E27FC236}">
                <a16:creationId xmlns:a16="http://schemas.microsoft.com/office/drawing/2014/main" id="{5D16646E-B332-4E76-AD64-606BEB54ACDD}"/>
              </a:ext>
            </a:extLst>
          </p:cNvPr>
          <p:cNvPicPr>
            <a:picLocks noChangeAspect="1"/>
          </p:cNvPicPr>
          <p:nvPr/>
        </p:nvPicPr>
        <p:blipFill rotWithShape="1">
          <a:blip r:embed="rId3"/>
          <a:srcRect r="32160" b="-4"/>
          <a:stretch/>
        </p:blipFill>
        <p:spPr>
          <a:xfrm>
            <a:off x="3096927" y="3196056"/>
            <a:ext cx="2999073" cy="3315748"/>
          </a:xfrm>
          <a:prstGeom prst="rect">
            <a:avLst/>
          </a:prstGeom>
        </p:spPr>
      </p:pic>
      <p:cxnSp>
        <p:nvCxnSpPr>
          <p:cNvPr id="26" name="Straight Connector 25">
            <a:extLst>
              <a:ext uri="{FF2B5EF4-FFF2-40B4-BE49-F238E27FC236}">
                <a16:creationId xmlns:a16="http://schemas.microsoft.com/office/drawing/2014/main" id="{920FB216-68C6-4BA4-BE3A-D150792A2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AC26025-6406-4D36-9F49-77AC5CB4D6EF}"/>
              </a:ext>
            </a:extLst>
          </p:cNvPr>
          <p:cNvGraphicFramePr>
            <a:graphicFrameLocks noGrp="1"/>
          </p:cNvGraphicFramePr>
          <p:nvPr>
            <p:ph idx="1"/>
            <p:extLst>
              <p:ext uri="{D42A27DB-BD31-4B8C-83A1-F6EECF244321}">
                <p14:modId xmlns:p14="http://schemas.microsoft.com/office/powerpoint/2010/main" val="2023969337"/>
              </p:ext>
            </p:extLst>
          </p:nvPr>
        </p:nvGraphicFramePr>
        <p:xfrm>
          <a:off x="6825673" y="2286000"/>
          <a:ext cx="4866794"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5789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2B9B8-342D-44AE-A1DB-9BA1BE59AE69}"/>
              </a:ext>
            </a:extLst>
          </p:cNvPr>
          <p:cNvSpPr>
            <a:spLocks noGrp="1"/>
          </p:cNvSpPr>
          <p:nvPr>
            <p:ph type="title"/>
          </p:nvPr>
        </p:nvSpPr>
        <p:spPr>
          <a:xfrm>
            <a:off x="573024" y="4608575"/>
            <a:ext cx="5242560" cy="1765715"/>
          </a:xfrm>
        </p:spPr>
        <p:txBody>
          <a:bodyPr>
            <a:normAutofit/>
          </a:bodyPr>
          <a:lstStyle/>
          <a:p>
            <a:pPr algn="r"/>
            <a:endParaRPr lang="en-US" sz="4400" dirty="0">
              <a:solidFill>
                <a:srgbClr val="FFFFFF"/>
              </a:solidFill>
            </a:endParaRPr>
          </a:p>
        </p:txBody>
      </p:sp>
      <p:pic>
        <p:nvPicPr>
          <p:cNvPr id="4" name="Picture 3">
            <a:extLst>
              <a:ext uri="{FF2B5EF4-FFF2-40B4-BE49-F238E27FC236}">
                <a16:creationId xmlns:a16="http://schemas.microsoft.com/office/drawing/2014/main" id="{686F70CD-9AE6-4533-8A95-99F4A6F40639}"/>
              </a:ext>
            </a:extLst>
          </p:cNvPr>
          <p:cNvPicPr>
            <a:picLocks noChangeAspect="1"/>
          </p:cNvPicPr>
          <p:nvPr/>
        </p:nvPicPr>
        <p:blipFill rotWithShape="1">
          <a:blip r:embed="rId2"/>
          <a:srcRect t="8586"/>
          <a:stretch/>
        </p:blipFill>
        <p:spPr>
          <a:xfrm>
            <a:off x="0" y="321732"/>
            <a:ext cx="6176433" cy="6136217"/>
          </a:xfrm>
          <a:prstGeom prst="rect">
            <a:avLst/>
          </a:prstGeom>
        </p:spPr>
      </p:pic>
      <p:sp>
        <p:nvSpPr>
          <p:cNvPr id="17" name="Rectangle 16">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693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3E3D2D-6379-43E5-A09A-EA60543C5194}"/>
              </a:ext>
            </a:extLst>
          </p:cNvPr>
          <p:cNvSpPr>
            <a:spLocks noGrp="1"/>
          </p:cNvSpPr>
          <p:nvPr>
            <p:ph idx="1"/>
          </p:nvPr>
        </p:nvSpPr>
        <p:spPr>
          <a:xfrm>
            <a:off x="6661065" y="974875"/>
            <a:ext cx="4724573" cy="4852362"/>
          </a:xfrm>
        </p:spPr>
        <p:txBody>
          <a:bodyPr anchor="ctr">
            <a:normAutofit/>
          </a:bodyPr>
          <a:lstStyle/>
          <a:p>
            <a:r>
              <a:rPr lang="en-US" sz="1700">
                <a:solidFill>
                  <a:srgbClr val="FFFFFF"/>
                </a:solidFill>
              </a:rPr>
              <a:t>Müzeler toplama, muhafaza etme, koruma, depolama, sergileme, araştırma ve yorumlamadan sorumlu kurumlardır. Sergi tasarımcıları için müzelerin en önemli tarafı, halkın koleksiyona erişiminin sağlanması gerekliliğidir. </a:t>
            </a:r>
          </a:p>
          <a:p>
            <a:r>
              <a:rPr lang="en-US" sz="1700">
                <a:solidFill>
                  <a:srgbClr val="FFFFFF"/>
                </a:solidFill>
              </a:rPr>
              <a:t>Modern müze fikri 21. yüzyıl ilerlerken bir eğitim ortamı olarak gelişmeye başlamış ve müzeler yaşam alanı haline dönüştürülmüştür. Müzeler yeni fikirler ile kültürel miras hikayesi oluşturmaya başladıkça yorumlama etkileşimli öğrenme sürecine dönüşmüştür. </a:t>
            </a:r>
          </a:p>
          <a:p>
            <a:r>
              <a:rPr lang="en-US" sz="1700">
                <a:solidFill>
                  <a:srgbClr val="FFFFFF"/>
                </a:solidFill>
              </a:rPr>
              <a:t>Sergileme, proje bazlı sergi, tematik sergi ve ya eğitsel sergi de olabilir. Burada dikkat edilmesi gereken unsur etik değerlerdir. Kavramsal olarak bilgi, yazım teknikleri (tipolojisi), kavrama/nesneye ait söz ve görsellerin kullanımı gibi izleyiciyle iletişim kurabilecek unsurlarla istenilen etki daha da artırılabilmektedir. </a:t>
            </a:r>
          </a:p>
          <a:p>
            <a:endParaRPr lang="en-US" sz="1700">
              <a:solidFill>
                <a:srgbClr val="FFFFFF"/>
              </a:solidFill>
            </a:endParaRPr>
          </a:p>
        </p:txBody>
      </p:sp>
    </p:spTree>
    <p:extLst>
      <p:ext uri="{BB962C8B-B14F-4D97-AF65-F5344CB8AC3E}">
        <p14:creationId xmlns:p14="http://schemas.microsoft.com/office/powerpoint/2010/main" val="89482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88317-CA39-4366-B510-DD9E2DE92994}"/>
              </a:ext>
            </a:extLst>
          </p:cNvPr>
          <p:cNvSpPr>
            <a:spLocks noGrp="1"/>
          </p:cNvSpPr>
          <p:nvPr>
            <p:ph type="title"/>
          </p:nvPr>
        </p:nvSpPr>
        <p:spPr>
          <a:xfrm>
            <a:off x="1024129" y="585216"/>
            <a:ext cx="3779085" cy="1499616"/>
          </a:xfrm>
        </p:spPr>
        <p:txBody>
          <a:bodyPr>
            <a:normAutofit/>
          </a:bodyPr>
          <a:lstStyle/>
          <a:p>
            <a:endParaRPr lang="en-US">
              <a:solidFill>
                <a:srgbClr val="FFFFFF"/>
              </a:solidFill>
            </a:endParaRPr>
          </a:p>
        </p:txBody>
      </p:sp>
      <p:cxnSp>
        <p:nvCxnSpPr>
          <p:cNvPr id="11" name="Straight Connector 1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AEBBF8E-5A0A-41A1-825F-B66B6308E1E3}"/>
              </a:ext>
            </a:extLst>
          </p:cNvPr>
          <p:cNvSpPr>
            <a:spLocks noGrp="1"/>
          </p:cNvSpPr>
          <p:nvPr>
            <p:ph idx="1"/>
          </p:nvPr>
        </p:nvSpPr>
        <p:spPr>
          <a:xfrm>
            <a:off x="1024129" y="2286000"/>
            <a:ext cx="3791711" cy="3931920"/>
          </a:xfrm>
        </p:spPr>
        <p:txBody>
          <a:bodyPr>
            <a:normAutofit/>
          </a:bodyPr>
          <a:lstStyle/>
          <a:p>
            <a:r>
              <a:rPr lang="en-US" sz="2000">
                <a:solidFill>
                  <a:srgbClr val="FFFFFF"/>
                </a:solidFill>
              </a:rPr>
              <a:t>İnsanoğlu'nun çevresiyle iletişim kurması sonucu ortaya çıkan ve günümüzde birçok farklı türde karşılaştığımız sergileme tasarımı, izleyiciyle en hızlı iletişim kuran tasarım alanlarından biri sayılabilir. Zamanla sergileme tasarımı türleri, birbirlerine çok benzer ve yakın olsa da, kendi arasında daha da ayrışmış, ayrışmaya da devam etmektedir. Bu durum, sergileme tasarımının artık birçok yeni ortamda kullandığına işaret edebilmektedir (Demir,2009).</a:t>
            </a:r>
          </a:p>
        </p:txBody>
      </p:sp>
      <p:pic>
        <p:nvPicPr>
          <p:cNvPr id="4" name="Picture 3">
            <a:extLst>
              <a:ext uri="{FF2B5EF4-FFF2-40B4-BE49-F238E27FC236}">
                <a16:creationId xmlns:a16="http://schemas.microsoft.com/office/drawing/2014/main" id="{0B9288CC-3C58-4432-96E4-553895E29BA1}"/>
              </a:ext>
            </a:extLst>
          </p:cNvPr>
          <p:cNvPicPr>
            <a:picLocks noChangeAspect="1"/>
          </p:cNvPicPr>
          <p:nvPr/>
        </p:nvPicPr>
        <p:blipFill>
          <a:blip r:embed="rId2"/>
          <a:stretch>
            <a:fillRect/>
          </a:stretch>
        </p:blipFill>
        <p:spPr>
          <a:xfrm>
            <a:off x="5974079" y="1283524"/>
            <a:ext cx="5455921" cy="3791865"/>
          </a:xfrm>
          <a:prstGeom prst="rect">
            <a:avLst/>
          </a:prstGeom>
        </p:spPr>
      </p:pic>
      <p:sp>
        <p:nvSpPr>
          <p:cNvPr id="5" name="Rectangle 4">
            <a:extLst>
              <a:ext uri="{FF2B5EF4-FFF2-40B4-BE49-F238E27FC236}">
                <a16:creationId xmlns:a16="http://schemas.microsoft.com/office/drawing/2014/main" id="{6D340F81-7293-48FC-B0EB-121DD4DA87D0}"/>
              </a:ext>
            </a:extLst>
          </p:cNvPr>
          <p:cNvSpPr/>
          <p:nvPr/>
        </p:nvSpPr>
        <p:spPr>
          <a:xfrm>
            <a:off x="5943600" y="4890611"/>
            <a:ext cx="2047875" cy="923330"/>
          </a:xfrm>
          <a:prstGeom prst="rect">
            <a:avLst/>
          </a:prstGeom>
        </p:spPr>
        <p:txBody>
          <a:bodyPr wrap="square">
            <a:spAutoFit/>
          </a:bodyPr>
          <a:lstStyle/>
          <a:p>
            <a:endParaRPr lang="en-US" dirty="0"/>
          </a:p>
          <a:p>
            <a:r>
              <a:rPr lang="en-US" dirty="0"/>
              <a:t>The Shanghai Textile Museum</a:t>
            </a:r>
          </a:p>
        </p:txBody>
      </p:sp>
    </p:spTree>
    <p:extLst>
      <p:ext uri="{BB962C8B-B14F-4D97-AF65-F5344CB8AC3E}">
        <p14:creationId xmlns:p14="http://schemas.microsoft.com/office/powerpoint/2010/main" val="3729490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8FB5C-DB51-4728-815A-A669B0131870}"/>
              </a:ext>
            </a:extLst>
          </p:cNvPr>
          <p:cNvSpPr>
            <a:spLocks noGrp="1"/>
          </p:cNvSpPr>
          <p:nvPr>
            <p:ph type="title"/>
          </p:nvPr>
        </p:nvSpPr>
        <p:spPr>
          <a:xfrm>
            <a:off x="964788" y="804333"/>
            <a:ext cx="3391900" cy="5249334"/>
          </a:xfrm>
        </p:spPr>
        <p:txBody>
          <a:bodyPr>
            <a:normAutofit/>
          </a:bodyPr>
          <a:lstStyle/>
          <a:p>
            <a:pPr algn="r"/>
            <a:endParaRPr lang="en-US" dirty="0">
              <a:solidFill>
                <a:srgbClr val="FFFFFF"/>
              </a:solidFill>
            </a:endParaRPr>
          </a:p>
        </p:txBody>
      </p:sp>
      <p:sp>
        <p:nvSpPr>
          <p:cNvPr id="3" name="Content Placeholder 2">
            <a:extLst>
              <a:ext uri="{FF2B5EF4-FFF2-40B4-BE49-F238E27FC236}">
                <a16:creationId xmlns:a16="http://schemas.microsoft.com/office/drawing/2014/main" id="{0897A0EB-A2E8-436F-8DE8-793F2E0F47A7}"/>
              </a:ext>
            </a:extLst>
          </p:cNvPr>
          <p:cNvSpPr>
            <a:spLocks noGrp="1"/>
          </p:cNvSpPr>
          <p:nvPr>
            <p:ph idx="1"/>
          </p:nvPr>
        </p:nvSpPr>
        <p:spPr>
          <a:xfrm>
            <a:off x="4951048" y="804333"/>
            <a:ext cx="6306003" cy="5249334"/>
          </a:xfrm>
        </p:spPr>
        <p:txBody>
          <a:bodyPr anchor="ctr">
            <a:normAutofit/>
          </a:bodyPr>
          <a:lstStyle/>
          <a:p>
            <a:endParaRPr lang="en-US" sz="1700"/>
          </a:p>
          <a:p>
            <a:r>
              <a:rPr lang="en-US" sz="1700" err="1"/>
              <a:t>Tüm</a:t>
            </a:r>
            <a:r>
              <a:rPr lang="en-US" sz="1700"/>
              <a:t> </a:t>
            </a:r>
            <a:r>
              <a:rPr lang="en-US" sz="1700" err="1"/>
              <a:t>sergileme</a:t>
            </a:r>
            <a:r>
              <a:rPr lang="en-US" sz="1700"/>
              <a:t> </a:t>
            </a:r>
            <a:r>
              <a:rPr lang="en-US" sz="1700" err="1"/>
              <a:t>projeleri</a:t>
            </a:r>
            <a:r>
              <a:rPr lang="en-US" sz="1700"/>
              <a:t> </a:t>
            </a:r>
            <a:r>
              <a:rPr lang="en-US" sz="1700" err="1"/>
              <a:t>bir</a:t>
            </a:r>
            <a:r>
              <a:rPr lang="en-US" sz="1700"/>
              <a:t> </a:t>
            </a:r>
            <a:r>
              <a:rPr lang="en-US" sz="1700" err="1"/>
              <a:t>takım</a:t>
            </a:r>
            <a:r>
              <a:rPr lang="en-US" sz="1700"/>
              <a:t> </a:t>
            </a:r>
            <a:r>
              <a:rPr lang="en-US" sz="1700" err="1"/>
              <a:t>analizlerle</a:t>
            </a:r>
            <a:r>
              <a:rPr lang="en-US" sz="1700"/>
              <a:t> </a:t>
            </a:r>
            <a:r>
              <a:rPr lang="en-US" sz="1700" err="1"/>
              <a:t>başlamaktadır</a:t>
            </a:r>
            <a:r>
              <a:rPr lang="en-US" sz="1700"/>
              <a:t>. Bu </a:t>
            </a:r>
            <a:r>
              <a:rPr lang="en-US" sz="1700" err="1"/>
              <a:t>analizler</a:t>
            </a:r>
            <a:r>
              <a:rPr lang="en-US" sz="1700"/>
              <a:t> </a:t>
            </a:r>
            <a:r>
              <a:rPr lang="en-US" sz="1700" err="1"/>
              <a:t>sergi</a:t>
            </a:r>
            <a:r>
              <a:rPr lang="en-US" sz="1700"/>
              <a:t> </a:t>
            </a:r>
            <a:r>
              <a:rPr lang="en-US" sz="1700" err="1"/>
              <a:t>yapısının</a:t>
            </a:r>
            <a:r>
              <a:rPr lang="en-US" sz="1700"/>
              <a:t> </a:t>
            </a:r>
            <a:r>
              <a:rPr lang="en-US" sz="1700" err="1"/>
              <a:t>temelini</a:t>
            </a:r>
            <a:r>
              <a:rPr lang="en-US" sz="1700"/>
              <a:t> </a:t>
            </a:r>
            <a:r>
              <a:rPr lang="en-US" sz="1700" err="1"/>
              <a:t>oluşturur</a:t>
            </a:r>
            <a:r>
              <a:rPr lang="en-US" sz="1700"/>
              <a:t>. </a:t>
            </a:r>
            <a:r>
              <a:rPr lang="en-US" sz="1700" err="1"/>
              <a:t>Öncelikli</a:t>
            </a:r>
            <a:r>
              <a:rPr lang="en-US" sz="1700"/>
              <a:t> </a:t>
            </a:r>
            <a:r>
              <a:rPr lang="en-US" sz="1700" err="1"/>
              <a:t>olarak</a:t>
            </a:r>
            <a:r>
              <a:rPr lang="en-US" sz="1700"/>
              <a:t> </a:t>
            </a:r>
            <a:r>
              <a:rPr lang="en-US" sz="1700" err="1"/>
              <a:t>serginin</a:t>
            </a:r>
            <a:r>
              <a:rPr lang="en-US" sz="1700"/>
              <a:t> </a:t>
            </a:r>
            <a:r>
              <a:rPr lang="en-US" sz="1700" err="1"/>
              <a:t>doğası</a:t>
            </a:r>
            <a:r>
              <a:rPr lang="en-US" sz="1700"/>
              <a:t> </a:t>
            </a:r>
            <a:r>
              <a:rPr lang="en-US" sz="1700" err="1"/>
              <a:t>ve</a:t>
            </a:r>
            <a:r>
              <a:rPr lang="en-US" sz="1700"/>
              <a:t> </a:t>
            </a:r>
            <a:r>
              <a:rPr lang="en-US" sz="1700" err="1"/>
              <a:t>amacının</a:t>
            </a:r>
            <a:r>
              <a:rPr lang="en-US" sz="1700"/>
              <a:t> ne </a:t>
            </a:r>
            <a:r>
              <a:rPr lang="en-US" sz="1700" err="1"/>
              <a:t>olduğu</a:t>
            </a:r>
            <a:r>
              <a:rPr lang="en-US" sz="1700"/>
              <a:t> </a:t>
            </a:r>
            <a:r>
              <a:rPr lang="en-US" sz="1700" err="1"/>
              <a:t>belirlenmelidir</a:t>
            </a:r>
            <a:r>
              <a:rPr lang="en-US" sz="1700"/>
              <a:t>. </a:t>
            </a:r>
            <a:r>
              <a:rPr lang="en-US" sz="1700" err="1"/>
              <a:t>Sergini</a:t>
            </a:r>
            <a:r>
              <a:rPr lang="en-US" sz="1700"/>
              <a:t> </a:t>
            </a:r>
            <a:r>
              <a:rPr lang="en-US" sz="1700" err="1"/>
              <a:t>ölçeğine</a:t>
            </a:r>
            <a:r>
              <a:rPr lang="en-US" sz="1700"/>
              <a:t> </a:t>
            </a:r>
            <a:r>
              <a:rPr lang="en-US" sz="1700" err="1"/>
              <a:t>karar</a:t>
            </a:r>
            <a:r>
              <a:rPr lang="en-US" sz="1700"/>
              <a:t> </a:t>
            </a:r>
            <a:r>
              <a:rPr lang="en-US" sz="1700" err="1"/>
              <a:t>verilmeli</a:t>
            </a:r>
            <a:r>
              <a:rPr lang="en-US" sz="1700"/>
              <a:t>, </a:t>
            </a:r>
            <a:r>
              <a:rPr lang="en-US" sz="1700" err="1"/>
              <a:t>hedef</a:t>
            </a:r>
            <a:r>
              <a:rPr lang="en-US" sz="1700"/>
              <a:t> </a:t>
            </a:r>
            <a:r>
              <a:rPr lang="en-US" sz="1700" err="1"/>
              <a:t>kitle</a:t>
            </a:r>
            <a:r>
              <a:rPr lang="en-US" sz="1700"/>
              <a:t> </a:t>
            </a:r>
            <a:r>
              <a:rPr lang="en-US" sz="1700" err="1"/>
              <a:t>ve</a:t>
            </a:r>
            <a:r>
              <a:rPr lang="en-US" sz="1700"/>
              <a:t> </a:t>
            </a:r>
            <a:r>
              <a:rPr lang="en-US" sz="1700" err="1"/>
              <a:t>ihtiyaçları</a:t>
            </a:r>
            <a:r>
              <a:rPr lang="en-US" sz="1700"/>
              <a:t> </a:t>
            </a:r>
            <a:r>
              <a:rPr lang="en-US" sz="1700" err="1"/>
              <a:t>göz</a:t>
            </a:r>
            <a:r>
              <a:rPr lang="en-US" sz="1700"/>
              <a:t> </a:t>
            </a:r>
            <a:r>
              <a:rPr lang="en-US" sz="1700" err="1"/>
              <a:t>önünde</a:t>
            </a:r>
            <a:r>
              <a:rPr lang="en-US" sz="1700"/>
              <a:t> </a:t>
            </a:r>
            <a:r>
              <a:rPr lang="en-US" sz="1700" err="1"/>
              <a:t>bulundurulmalıdır</a:t>
            </a:r>
            <a:r>
              <a:rPr lang="en-US" sz="1700"/>
              <a:t>. </a:t>
            </a:r>
            <a:endParaRPr lang="tr-TR" sz="1700"/>
          </a:p>
          <a:p>
            <a:pPr>
              <a:buFont typeface="Wingdings" panose="05000000000000000000" pitchFamily="2" charset="2"/>
              <a:buChar char="Ø"/>
            </a:pPr>
            <a:r>
              <a:rPr lang="en-US" sz="1700" err="1"/>
              <a:t>Ziyaretçi</a:t>
            </a:r>
            <a:r>
              <a:rPr lang="en-US" sz="1700"/>
              <a:t> (</a:t>
            </a:r>
            <a:r>
              <a:rPr lang="en-US" sz="1700" err="1"/>
              <a:t>hedef</a:t>
            </a:r>
            <a:r>
              <a:rPr lang="en-US" sz="1700"/>
              <a:t> </a:t>
            </a:r>
            <a:r>
              <a:rPr lang="en-US" sz="1700" err="1"/>
              <a:t>kitle</a:t>
            </a:r>
            <a:r>
              <a:rPr lang="en-US" sz="1700"/>
              <a:t>) </a:t>
            </a:r>
            <a:r>
              <a:rPr lang="en-US" sz="1700" err="1"/>
              <a:t>kimdir</a:t>
            </a:r>
            <a:r>
              <a:rPr lang="en-US" sz="1700"/>
              <a:t>?, </a:t>
            </a:r>
            <a:r>
              <a:rPr lang="en-US" sz="1700" err="1"/>
              <a:t>izleyici</a:t>
            </a:r>
            <a:r>
              <a:rPr lang="en-US" sz="1700"/>
              <a:t> </a:t>
            </a:r>
            <a:r>
              <a:rPr lang="en-US" sz="1700" err="1"/>
              <a:t>analizleri</a:t>
            </a:r>
            <a:r>
              <a:rPr lang="en-US" sz="1700"/>
              <a:t> </a:t>
            </a:r>
            <a:r>
              <a:rPr lang="en-US" sz="1700" err="1"/>
              <a:t>izleyicinin</a:t>
            </a:r>
            <a:r>
              <a:rPr lang="en-US" sz="1700"/>
              <a:t> </a:t>
            </a:r>
            <a:r>
              <a:rPr lang="en-US" sz="1700" err="1"/>
              <a:t>niteliklerini</a:t>
            </a:r>
            <a:r>
              <a:rPr lang="en-US" sz="1700"/>
              <a:t> </a:t>
            </a:r>
            <a:r>
              <a:rPr lang="en-US" sz="1700" err="1"/>
              <a:t>sorgulamayla</a:t>
            </a:r>
            <a:r>
              <a:rPr lang="en-US" sz="1700"/>
              <a:t> </a:t>
            </a:r>
            <a:r>
              <a:rPr lang="en-US" sz="1700" err="1"/>
              <a:t>başlamaktadır</a:t>
            </a:r>
            <a:r>
              <a:rPr lang="en-US" sz="1700"/>
              <a:t>. </a:t>
            </a:r>
            <a:endParaRPr lang="tr-TR" sz="1700"/>
          </a:p>
          <a:p>
            <a:pPr>
              <a:buFont typeface="Wingdings" panose="05000000000000000000" pitchFamily="2" charset="2"/>
              <a:buChar char="Ø"/>
            </a:pPr>
            <a:r>
              <a:rPr lang="en-US" sz="1700" err="1"/>
              <a:t>Aile</a:t>
            </a:r>
            <a:r>
              <a:rPr lang="en-US" sz="1700"/>
              <a:t> mi?, </a:t>
            </a:r>
            <a:r>
              <a:rPr lang="en-US" sz="1700" err="1"/>
              <a:t>yerli</a:t>
            </a:r>
            <a:r>
              <a:rPr lang="en-US" sz="1700"/>
              <a:t> </a:t>
            </a:r>
            <a:r>
              <a:rPr lang="en-US" sz="1700" err="1"/>
              <a:t>ve</a:t>
            </a:r>
            <a:r>
              <a:rPr lang="en-US" sz="1700"/>
              <a:t> </a:t>
            </a:r>
            <a:r>
              <a:rPr lang="en-US" sz="1700" err="1"/>
              <a:t>uluslararası</a:t>
            </a:r>
            <a:r>
              <a:rPr lang="en-US" sz="1700"/>
              <a:t> </a:t>
            </a:r>
            <a:r>
              <a:rPr lang="en-US" sz="1700" err="1"/>
              <a:t>turist</a:t>
            </a:r>
            <a:r>
              <a:rPr lang="en-US" sz="1700"/>
              <a:t> mi?, </a:t>
            </a:r>
            <a:r>
              <a:rPr lang="en-US" sz="1700" err="1"/>
              <a:t>konu</a:t>
            </a:r>
            <a:r>
              <a:rPr lang="en-US" sz="1700"/>
              <a:t> </a:t>
            </a:r>
            <a:r>
              <a:rPr lang="en-US" sz="1700" err="1"/>
              <a:t>uzmanı</a:t>
            </a:r>
            <a:r>
              <a:rPr lang="en-US" sz="1700"/>
              <a:t> </a:t>
            </a:r>
            <a:r>
              <a:rPr lang="en-US" sz="1700" err="1"/>
              <a:t>mı</a:t>
            </a:r>
            <a:r>
              <a:rPr lang="en-US" sz="1700"/>
              <a:t>?, </a:t>
            </a:r>
            <a:r>
              <a:rPr lang="en-US" sz="1700" err="1"/>
              <a:t>okul</a:t>
            </a:r>
            <a:r>
              <a:rPr lang="en-US" sz="1700"/>
              <a:t> </a:t>
            </a:r>
            <a:r>
              <a:rPr lang="en-US" sz="1700" err="1"/>
              <a:t>grupları</a:t>
            </a:r>
            <a:r>
              <a:rPr lang="en-US" sz="1700"/>
              <a:t> </a:t>
            </a:r>
            <a:r>
              <a:rPr lang="en-US" sz="1700" err="1"/>
              <a:t>mı</a:t>
            </a:r>
            <a:r>
              <a:rPr lang="en-US" sz="1700"/>
              <a:t>?,</a:t>
            </a:r>
            <a:endParaRPr lang="tr-TR" sz="1700"/>
          </a:p>
          <a:p>
            <a:pPr>
              <a:buFont typeface="Wingdings" panose="05000000000000000000" pitchFamily="2" charset="2"/>
              <a:buChar char="Ø"/>
            </a:pPr>
            <a:r>
              <a:rPr lang="en-US" sz="1700" err="1"/>
              <a:t>ziyaretçinin</a:t>
            </a:r>
            <a:r>
              <a:rPr lang="en-US" sz="1700"/>
              <a:t> </a:t>
            </a:r>
            <a:r>
              <a:rPr lang="en-US" sz="1700" err="1"/>
              <a:t>yaşı</a:t>
            </a:r>
            <a:r>
              <a:rPr lang="en-US" sz="1700"/>
              <a:t>, </a:t>
            </a:r>
            <a:r>
              <a:rPr lang="en-US" sz="1700" err="1"/>
              <a:t>cinsiyeti</a:t>
            </a:r>
            <a:r>
              <a:rPr lang="en-US" sz="1700"/>
              <a:t>, </a:t>
            </a:r>
            <a:r>
              <a:rPr lang="en-US" sz="1700" err="1"/>
              <a:t>ırkı</a:t>
            </a:r>
            <a:r>
              <a:rPr lang="en-US" sz="1700"/>
              <a:t>, </a:t>
            </a:r>
            <a:r>
              <a:rPr lang="en-US" sz="1700" err="1"/>
              <a:t>fiziksel</a:t>
            </a:r>
            <a:r>
              <a:rPr lang="en-US" sz="1700"/>
              <a:t> </a:t>
            </a:r>
            <a:r>
              <a:rPr lang="en-US" sz="1700" err="1"/>
              <a:t>ve</a:t>
            </a:r>
            <a:r>
              <a:rPr lang="en-US" sz="1700"/>
              <a:t> </a:t>
            </a:r>
            <a:r>
              <a:rPr lang="en-US" sz="1700" err="1"/>
              <a:t>duygusal</a:t>
            </a:r>
            <a:r>
              <a:rPr lang="en-US" sz="1700"/>
              <a:t> </a:t>
            </a:r>
            <a:r>
              <a:rPr lang="en-US" sz="1700" err="1"/>
              <a:t>yetenekleri</a:t>
            </a:r>
            <a:r>
              <a:rPr lang="en-US" sz="1700"/>
              <a:t> </a:t>
            </a:r>
            <a:r>
              <a:rPr lang="en-US" sz="1700" err="1"/>
              <a:t>gibi</a:t>
            </a:r>
            <a:r>
              <a:rPr lang="en-US" sz="1700"/>
              <a:t> </a:t>
            </a:r>
            <a:r>
              <a:rPr lang="en-US" sz="1700" err="1"/>
              <a:t>demografik</a:t>
            </a:r>
            <a:r>
              <a:rPr lang="en-US" sz="1700"/>
              <a:t> </a:t>
            </a:r>
            <a:r>
              <a:rPr lang="en-US" sz="1700" err="1"/>
              <a:t>özellikler</a:t>
            </a:r>
            <a:r>
              <a:rPr lang="en-US" sz="1700"/>
              <a:t> </a:t>
            </a:r>
            <a:r>
              <a:rPr lang="en-US" sz="1700" err="1"/>
              <a:t>belirlenmelidir</a:t>
            </a:r>
            <a:r>
              <a:rPr lang="en-US" sz="1700"/>
              <a:t>. </a:t>
            </a:r>
            <a:endParaRPr lang="tr-TR" sz="1700"/>
          </a:p>
          <a:p>
            <a:r>
              <a:rPr lang="en-US" sz="1700" err="1"/>
              <a:t>Ziyaretçi</a:t>
            </a:r>
            <a:r>
              <a:rPr lang="en-US" sz="1700"/>
              <a:t> </a:t>
            </a:r>
            <a:r>
              <a:rPr lang="en-US" sz="1700" err="1"/>
              <a:t>dışında</a:t>
            </a:r>
            <a:r>
              <a:rPr lang="en-US" sz="1700"/>
              <a:t> </a:t>
            </a:r>
            <a:r>
              <a:rPr lang="en-US" sz="1700" err="1"/>
              <a:t>sergileme</a:t>
            </a:r>
            <a:r>
              <a:rPr lang="en-US" sz="1700"/>
              <a:t> </a:t>
            </a:r>
            <a:r>
              <a:rPr lang="en-US" sz="1700" err="1"/>
              <a:t>alanının</a:t>
            </a:r>
            <a:r>
              <a:rPr lang="en-US" sz="1700"/>
              <a:t> </a:t>
            </a:r>
            <a:r>
              <a:rPr lang="en-US" sz="1700" err="1"/>
              <a:t>içeriği</a:t>
            </a:r>
            <a:r>
              <a:rPr lang="en-US" sz="1700"/>
              <a:t> </a:t>
            </a:r>
            <a:r>
              <a:rPr lang="en-US" sz="1700" err="1"/>
              <a:t>ve</a:t>
            </a:r>
            <a:r>
              <a:rPr lang="en-US" sz="1700"/>
              <a:t> </a:t>
            </a:r>
            <a:r>
              <a:rPr lang="en-US" sz="1700" err="1"/>
              <a:t>pozisyonu</a:t>
            </a:r>
            <a:r>
              <a:rPr lang="en-US" sz="1700"/>
              <a:t> </a:t>
            </a:r>
            <a:r>
              <a:rPr lang="en-US" sz="1700" err="1"/>
              <a:t>nedir</a:t>
            </a:r>
            <a:r>
              <a:rPr lang="en-US" sz="1700"/>
              <a:t>? </a:t>
            </a:r>
            <a:r>
              <a:rPr lang="en-US" sz="1700" err="1"/>
              <a:t>Sergileme</a:t>
            </a:r>
            <a:r>
              <a:rPr lang="en-US" sz="1700"/>
              <a:t> </a:t>
            </a:r>
            <a:r>
              <a:rPr lang="en-US" sz="1700" err="1"/>
              <a:t>için</a:t>
            </a:r>
            <a:r>
              <a:rPr lang="en-US" sz="1700"/>
              <a:t> </a:t>
            </a:r>
            <a:r>
              <a:rPr lang="en-US" sz="1700" err="1"/>
              <a:t>ayrılan</a:t>
            </a:r>
            <a:r>
              <a:rPr lang="en-US" sz="1700"/>
              <a:t> </a:t>
            </a:r>
            <a:r>
              <a:rPr lang="en-US" sz="1700" err="1"/>
              <a:t>bütçe</a:t>
            </a:r>
            <a:r>
              <a:rPr lang="en-US" sz="1700"/>
              <a:t> </a:t>
            </a:r>
            <a:r>
              <a:rPr lang="en-US" sz="1700" err="1"/>
              <a:t>miktarı</a:t>
            </a:r>
            <a:r>
              <a:rPr lang="en-US" sz="1700"/>
              <a:t> ne </a:t>
            </a:r>
            <a:r>
              <a:rPr lang="en-US" sz="1700" err="1"/>
              <a:t>kadardır</a:t>
            </a:r>
            <a:r>
              <a:rPr lang="en-US" sz="1700"/>
              <a:t>? </a:t>
            </a:r>
            <a:r>
              <a:rPr lang="en-US" sz="1700" err="1"/>
              <a:t>Ve</a:t>
            </a:r>
            <a:r>
              <a:rPr lang="en-US" sz="1700"/>
              <a:t> son </a:t>
            </a:r>
            <a:r>
              <a:rPr lang="en-US" sz="1700" err="1"/>
              <a:t>olarak</a:t>
            </a:r>
            <a:r>
              <a:rPr lang="en-US" sz="1700"/>
              <a:t> </a:t>
            </a:r>
            <a:r>
              <a:rPr lang="en-US" sz="1700" err="1"/>
              <a:t>sergi</a:t>
            </a:r>
            <a:r>
              <a:rPr lang="en-US" sz="1700"/>
              <a:t> </a:t>
            </a:r>
            <a:r>
              <a:rPr lang="en-US" sz="1700" err="1"/>
              <a:t>süresi</a:t>
            </a:r>
            <a:r>
              <a:rPr lang="en-US" sz="1700"/>
              <a:t> ne </a:t>
            </a:r>
            <a:r>
              <a:rPr lang="en-US" sz="1700" err="1"/>
              <a:t>kadar</a:t>
            </a:r>
            <a:r>
              <a:rPr lang="en-US" sz="1700"/>
              <a:t> </a:t>
            </a:r>
            <a:r>
              <a:rPr lang="en-US" sz="1700" err="1"/>
              <a:t>olmalı</a:t>
            </a:r>
            <a:r>
              <a:rPr lang="en-US" sz="1700"/>
              <a:t>? </a:t>
            </a:r>
            <a:r>
              <a:rPr lang="en-US" sz="1700" err="1"/>
              <a:t>Tüm</a:t>
            </a:r>
            <a:r>
              <a:rPr lang="en-US" sz="1700"/>
              <a:t> </a:t>
            </a:r>
            <a:r>
              <a:rPr lang="en-US" sz="1700" err="1"/>
              <a:t>bu</a:t>
            </a:r>
            <a:r>
              <a:rPr lang="en-US" sz="1700"/>
              <a:t> </a:t>
            </a:r>
            <a:r>
              <a:rPr lang="en-US" sz="1700" err="1"/>
              <a:t>soruların</a:t>
            </a:r>
            <a:r>
              <a:rPr lang="en-US" sz="1700"/>
              <a:t> </a:t>
            </a:r>
            <a:r>
              <a:rPr lang="en-US" sz="1700" err="1"/>
              <a:t>cevabı</a:t>
            </a:r>
            <a:r>
              <a:rPr lang="en-US" sz="1700"/>
              <a:t> </a:t>
            </a:r>
            <a:r>
              <a:rPr lang="en-US" sz="1700" err="1"/>
              <a:t>bulunduğunda</a:t>
            </a:r>
            <a:r>
              <a:rPr lang="en-US" sz="1700"/>
              <a:t> </a:t>
            </a:r>
            <a:r>
              <a:rPr lang="en-US" sz="1700" err="1"/>
              <a:t>proje</a:t>
            </a:r>
            <a:r>
              <a:rPr lang="en-US" sz="1700"/>
              <a:t> </a:t>
            </a:r>
            <a:r>
              <a:rPr lang="en-US" sz="1700" err="1"/>
              <a:t>temeli</a:t>
            </a:r>
            <a:r>
              <a:rPr lang="en-US" sz="1700"/>
              <a:t> </a:t>
            </a:r>
            <a:r>
              <a:rPr lang="en-US" sz="1700" err="1"/>
              <a:t>atılarak</a:t>
            </a:r>
            <a:r>
              <a:rPr lang="en-US" sz="1700"/>
              <a:t> </a:t>
            </a:r>
            <a:r>
              <a:rPr lang="en-US" sz="1700" err="1"/>
              <a:t>çalışmalar</a:t>
            </a:r>
            <a:r>
              <a:rPr lang="en-US" sz="1700"/>
              <a:t> </a:t>
            </a:r>
            <a:r>
              <a:rPr lang="en-US" sz="1700" err="1"/>
              <a:t>yürütülmeye</a:t>
            </a:r>
            <a:r>
              <a:rPr lang="en-US" sz="1700"/>
              <a:t> </a:t>
            </a:r>
            <a:r>
              <a:rPr lang="en-US" sz="1700" err="1"/>
              <a:t>başlanır</a:t>
            </a:r>
            <a:r>
              <a:rPr lang="en-US" sz="1700"/>
              <a:t> (Locker, 2013).</a:t>
            </a:r>
          </a:p>
          <a:p>
            <a:endParaRPr lang="en-US" sz="1700"/>
          </a:p>
        </p:txBody>
      </p:sp>
      <p:pic>
        <p:nvPicPr>
          <p:cNvPr id="5" name="Picture 4">
            <a:extLst>
              <a:ext uri="{FF2B5EF4-FFF2-40B4-BE49-F238E27FC236}">
                <a16:creationId xmlns:a16="http://schemas.microsoft.com/office/drawing/2014/main" id="{A568A4A0-AFFC-474E-80D2-A65BA36D0578}"/>
              </a:ext>
            </a:extLst>
          </p:cNvPr>
          <p:cNvPicPr>
            <a:picLocks noChangeAspect="1"/>
          </p:cNvPicPr>
          <p:nvPr/>
        </p:nvPicPr>
        <p:blipFill>
          <a:blip r:embed="rId2"/>
          <a:stretch>
            <a:fillRect/>
          </a:stretch>
        </p:blipFill>
        <p:spPr>
          <a:xfrm>
            <a:off x="5500" y="1982409"/>
            <a:ext cx="4797172" cy="2495550"/>
          </a:xfrm>
          <a:prstGeom prst="rect">
            <a:avLst/>
          </a:prstGeom>
        </p:spPr>
      </p:pic>
    </p:spTree>
    <p:extLst>
      <p:ext uri="{BB962C8B-B14F-4D97-AF65-F5344CB8AC3E}">
        <p14:creationId xmlns:p14="http://schemas.microsoft.com/office/powerpoint/2010/main" val="12898284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Widescreen</PresentationFormat>
  <Paragraphs>37</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Tw Cen MT</vt:lpstr>
      <vt:lpstr>Tw Cen MT Condensed</vt:lpstr>
      <vt:lpstr>Wingdings</vt:lpstr>
      <vt:lpstr>Wingdings 3</vt:lpstr>
      <vt:lpstr>Integral</vt:lpstr>
      <vt:lpstr>Sergileme </vt:lpstr>
      <vt:lpstr>sergi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Sergileme </dc:title>
  <dc:creator>Aysem.Yanar</dc:creator>
  <cp:lastModifiedBy>Aysem.Yanar</cp:lastModifiedBy>
  <cp:revision>1</cp:revision>
  <dcterms:created xsi:type="dcterms:W3CDTF">2020-05-05T21:59:10Z</dcterms:created>
  <dcterms:modified xsi:type="dcterms:W3CDTF">2020-05-05T21:59:14Z</dcterms:modified>
</cp:coreProperties>
</file>