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2" r:id="rId22"/>
    <p:sldId id="281" r:id="rId23"/>
    <p:sldId id="287" r:id="rId24"/>
    <p:sldId id="283" r:id="rId25"/>
    <p:sldId id="289" r:id="rId26"/>
    <p:sldId id="290" r:id="rId27"/>
    <p:sldId id="291" r:id="rId28"/>
    <p:sldId id="292" r:id="rId2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4443F-A653-4C85-8BD3-BE9FDD5F6A8F}" type="datetimeFigureOut">
              <a:rPr lang="tr-TR" smtClean="0"/>
              <a:t>27.05.2019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C382C-AA6C-4D35-AFEA-8A070C2A28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3305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4443F-A653-4C85-8BD3-BE9FDD5F6A8F}" type="datetimeFigureOut">
              <a:rPr lang="tr-TR" smtClean="0"/>
              <a:t>27.05.2019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C382C-AA6C-4D35-AFEA-8A070C2A28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4095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4443F-A653-4C85-8BD3-BE9FDD5F6A8F}" type="datetimeFigureOut">
              <a:rPr lang="tr-TR" smtClean="0"/>
              <a:t>27.05.2019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C382C-AA6C-4D35-AFEA-8A070C2A28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8527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4443F-A653-4C85-8BD3-BE9FDD5F6A8F}" type="datetimeFigureOut">
              <a:rPr lang="tr-TR" smtClean="0"/>
              <a:t>27.05.2019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C382C-AA6C-4D35-AFEA-8A070C2A28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8779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4443F-A653-4C85-8BD3-BE9FDD5F6A8F}" type="datetimeFigureOut">
              <a:rPr lang="tr-TR" smtClean="0"/>
              <a:t>27.05.2019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C382C-AA6C-4D35-AFEA-8A070C2A28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3993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4443F-A653-4C85-8BD3-BE9FDD5F6A8F}" type="datetimeFigureOut">
              <a:rPr lang="tr-TR" smtClean="0"/>
              <a:t>27.05.2019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C382C-AA6C-4D35-AFEA-8A070C2A28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454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4443F-A653-4C85-8BD3-BE9FDD5F6A8F}" type="datetimeFigureOut">
              <a:rPr lang="tr-TR" smtClean="0"/>
              <a:t>27.05.2019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C382C-AA6C-4D35-AFEA-8A070C2A28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1241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4443F-A653-4C85-8BD3-BE9FDD5F6A8F}" type="datetimeFigureOut">
              <a:rPr lang="tr-TR" smtClean="0"/>
              <a:t>27.05.2019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C382C-AA6C-4D35-AFEA-8A070C2A28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3914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4443F-A653-4C85-8BD3-BE9FDD5F6A8F}" type="datetimeFigureOut">
              <a:rPr lang="tr-TR" smtClean="0"/>
              <a:t>27.05.2019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C382C-AA6C-4D35-AFEA-8A070C2A28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873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4443F-A653-4C85-8BD3-BE9FDD5F6A8F}" type="datetimeFigureOut">
              <a:rPr lang="tr-TR" smtClean="0"/>
              <a:t>27.05.2019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C382C-AA6C-4D35-AFEA-8A070C2A28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3629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4443F-A653-4C85-8BD3-BE9FDD5F6A8F}" type="datetimeFigureOut">
              <a:rPr lang="tr-TR" smtClean="0"/>
              <a:t>27.05.2019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C382C-AA6C-4D35-AFEA-8A070C2A28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64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D4443F-A653-4C85-8BD3-BE9FDD5F6A8F}" type="datetimeFigureOut">
              <a:rPr lang="tr-TR" smtClean="0"/>
              <a:t>27.05.2019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AC382C-AA6C-4D35-AFEA-8A070C2A28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45590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İçme </a:t>
            </a:r>
            <a:r>
              <a:rPr lang="tr-TR" smtClean="0"/>
              <a:t>Sütü </a:t>
            </a:r>
            <a:r>
              <a:rPr lang="tr-TR" smtClean="0"/>
              <a:t>Teknolojisi-1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955721"/>
            <a:ext cx="9144000" cy="435124"/>
          </a:xfrm>
        </p:spPr>
        <p:txBody>
          <a:bodyPr/>
          <a:lstStyle/>
          <a:p>
            <a:r>
              <a:rPr lang="tr-TR" dirty="0" err="1" smtClean="0"/>
              <a:t>Prof.Dr.Barbaros</a:t>
            </a:r>
            <a:r>
              <a:rPr lang="tr-TR" dirty="0" smtClean="0"/>
              <a:t> Özer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533901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altLang="tr-TR" b="1" dirty="0">
                <a:solidFill>
                  <a:srgbClr val="FFC000"/>
                </a:solidFill>
              </a:rPr>
              <a:t>Deaerasyon</a:t>
            </a:r>
            <a:endParaRPr lang="tr-TR" b="1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altLang="tr-TR" b="1" dirty="0"/>
              <a:t>Sütte </a:t>
            </a:r>
          </a:p>
          <a:p>
            <a:pPr algn="ctr">
              <a:buNone/>
            </a:pPr>
            <a:r>
              <a:rPr lang="en-GB" altLang="tr-TR" b="1" dirty="0" err="1">
                <a:solidFill>
                  <a:srgbClr val="CC3300"/>
                </a:solidFill>
              </a:rPr>
              <a:t>çözünmüş</a:t>
            </a:r>
            <a:r>
              <a:rPr lang="en-GB" altLang="tr-TR" sz="2400" b="1" dirty="0"/>
              <a:t> </a:t>
            </a:r>
            <a:r>
              <a:rPr lang="en-GB" altLang="tr-TR" sz="2400" b="1" dirty="0" err="1"/>
              <a:t>ve</a:t>
            </a:r>
            <a:r>
              <a:rPr lang="en-GB" altLang="tr-TR" sz="2400" b="1" dirty="0"/>
              <a:t> </a:t>
            </a:r>
            <a:r>
              <a:rPr lang="en-GB" altLang="tr-TR" b="1" dirty="0" err="1">
                <a:solidFill>
                  <a:srgbClr val="CC3300"/>
                </a:solidFill>
              </a:rPr>
              <a:t>dağılmış</a:t>
            </a:r>
            <a:r>
              <a:rPr lang="en-GB" altLang="tr-TR" b="1" dirty="0"/>
              <a:t> </a:t>
            </a:r>
            <a:r>
              <a:rPr lang="en-GB" altLang="tr-TR" b="1" dirty="0" err="1"/>
              <a:t>halde</a:t>
            </a:r>
            <a:r>
              <a:rPr lang="en-GB" altLang="tr-TR" sz="2400" b="1" dirty="0"/>
              <a:t> </a:t>
            </a:r>
            <a:r>
              <a:rPr lang="en-GB" altLang="tr-TR" sz="2400" b="1" dirty="0" err="1"/>
              <a:t>bulunan</a:t>
            </a:r>
            <a:r>
              <a:rPr lang="en-GB" altLang="tr-TR" sz="2400" b="1" dirty="0"/>
              <a:t> </a:t>
            </a:r>
            <a:endParaRPr lang="tr-TR" altLang="tr-TR" sz="2400" b="1" dirty="0"/>
          </a:p>
          <a:p>
            <a:pPr algn="ctr">
              <a:buNone/>
            </a:pPr>
            <a:r>
              <a:rPr lang="en-GB" altLang="tr-TR" b="1" dirty="0" err="1">
                <a:solidFill>
                  <a:srgbClr val="CC3300"/>
                </a:solidFill>
              </a:rPr>
              <a:t>havanın</a:t>
            </a:r>
            <a:r>
              <a:rPr lang="en-GB" altLang="tr-TR" sz="2400" b="1" dirty="0">
                <a:solidFill>
                  <a:srgbClr val="CC3300"/>
                </a:solidFill>
              </a:rPr>
              <a:t> </a:t>
            </a:r>
            <a:r>
              <a:rPr lang="en-GB" altLang="tr-TR" b="1" dirty="0" err="1">
                <a:solidFill>
                  <a:srgbClr val="CC3300"/>
                </a:solidFill>
              </a:rPr>
              <a:t>uzaklaştırılması</a:t>
            </a:r>
            <a:r>
              <a:rPr lang="tr-TR" altLang="tr-TR" b="1" dirty="0"/>
              <a:t> </a:t>
            </a:r>
          </a:p>
          <a:p>
            <a:pPr algn="ctr">
              <a:buNone/>
            </a:pPr>
            <a:endParaRPr lang="tr-TR" altLang="tr-TR" sz="2400" b="1" dirty="0">
              <a:solidFill>
                <a:srgbClr val="CC3300"/>
              </a:solidFill>
            </a:endParaRPr>
          </a:p>
          <a:p>
            <a:pPr algn="ctr">
              <a:buNone/>
            </a:pPr>
            <a:r>
              <a:rPr lang="tr-TR" altLang="tr-TR" sz="2400" b="1" dirty="0">
                <a:solidFill>
                  <a:srgbClr val="CC3300"/>
                </a:solidFill>
              </a:rPr>
              <a:t>yabancı</a:t>
            </a:r>
            <a:r>
              <a:rPr lang="tr-TR" altLang="tr-TR" b="1" dirty="0">
                <a:solidFill>
                  <a:srgbClr val="CC3300"/>
                </a:solidFill>
              </a:rPr>
              <a:t> </a:t>
            </a:r>
            <a:r>
              <a:rPr lang="tr-TR" altLang="tr-TR" b="1" dirty="0"/>
              <a:t>ve </a:t>
            </a:r>
            <a:r>
              <a:rPr lang="en-GB" altLang="tr-TR" b="1" dirty="0" err="1">
                <a:solidFill>
                  <a:srgbClr val="CC3300"/>
                </a:solidFill>
              </a:rPr>
              <a:t>kötü</a:t>
            </a:r>
            <a:r>
              <a:rPr lang="en-GB" altLang="tr-TR" b="1" dirty="0">
                <a:solidFill>
                  <a:srgbClr val="CC3300"/>
                </a:solidFill>
              </a:rPr>
              <a:t> koku</a:t>
            </a:r>
            <a:r>
              <a:rPr lang="tr-TR" altLang="tr-TR" b="1" dirty="0" err="1">
                <a:solidFill>
                  <a:srgbClr val="CC3300"/>
                </a:solidFill>
              </a:rPr>
              <a:t>ların</a:t>
            </a:r>
            <a:r>
              <a:rPr lang="tr-TR" altLang="tr-TR" b="1" dirty="0">
                <a:solidFill>
                  <a:srgbClr val="CC3300"/>
                </a:solidFill>
              </a:rPr>
              <a:t> </a:t>
            </a:r>
            <a:r>
              <a:rPr lang="en-GB" altLang="tr-TR" b="1" dirty="0" err="1">
                <a:solidFill>
                  <a:srgbClr val="CC3300"/>
                </a:solidFill>
              </a:rPr>
              <a:t>giderilmesi</a:t>
            </a:r>
            <a:r>
              <a:rPr lang="en-GB" altLang="tr-TR" dirty="0"/>
              <a:t> </a:t>
            </a:r>
            <a:endParaRPr lang="tr-TR" altLang="tr-TR" dirty="0" smtClean="0"/>
          </a:p>
          <a:p>
            <a:pPr>
              <a:buNone/>
            </a:pPr>
            <a:endParaRPr lang="tr-TR" altLang="tr-TR" sz="2400" b="1" dirty="0"/>
          </a:p>
          <a:p>
            <a:pPr>
              <a:buNone/>
            </a:pPr>
            <a:r>
              <a:rPr lang="tr-TR" altLang="tr-TR" sz="2400" b="1" dirty="0" smtClean="0"/>
              <a:t>amacıyla </a:t>
            </a:r>
            <a:r>
              <a:rPr lang="tr-TR" altLang="tr-TR" sz="2400" b="1" dirty="0"/>
              <a:t>uygulanan bir işlemdir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749062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tr-TR" b="1" dirty="0" err="1">
                <a:solidFill>
                  <a:srgbClr val="FFC000"/>
                </a:solidFill>
              </a:rPr>
              <a:t>Sütte</a:t>
            </a:r>
            <a:r>
              <a:rPr lang="tr-TR" altLang="tr-TR" b="1" dirty="0">
                <a:solidFill>
                  <a:srgbClr val="FFC000"/>
                </a:solidFill>
              </a:rPr>
              <a:t>ki </a:t>
            </a:r>
            <a:r>
              <a:rPr lang="en-GB" altLang="tr-TR" b="1" dirty="0" err="1">
                <a:solidFill>
                  <a:srgbClr val="FFC000"/>
                </a:solidFill>
              </a:rPr>
              <a:t>havadan</a:t>
            </a:r>
            <a:r>
              <a:rPr lang="en-GB" altLang="tr-TR" b="1" dirty="0">
                <a:solidFill>
                  <a:srgbClr val="FFC000"/>
                </a:solidFill>
              </a:rPr>
              <a:t> </a:t>
            </a:r>
            <a:r>
              <a:rPr lang="en-GB" altLang="tr-TR" b="1" dirty="0" err="1">
                <a:solidFill>
                  <a:srgbClr val="FFC000"/>
                </a:solidFill>
              </a:rPr>
              <a:t>kaynaklanan</a:t>
            </a:r>
            <a:r>
              <a:rPr lang="en-GB" altLang="tr-TR" b="1" dirty="0">
                <a:solidFill>
                  <a:srgbClr val="FFC000"/>
                </a:solidFill>
              </a:rPr>
              <a:t> </a:t>
            </a:r>
            <a:r>
              <a:rPr lang="tr-TR" altLang="tr-TR" b="1" dirty="0">
                <a:solidFill>
                  <a:srgbClr val="FFC000"/>
                </a:solidFill>
              </a:rPr>
              <a:t>s</a:t>
            </a:r>
            <a:r>
              <a:rPr lang="en-GB" altLang="tr-TR" b="1" dirty="0" err="1">
                <a:solidFill>
                  <a:srgbClr val="FFC000"/>
                </a:solidFill>
              </a:rPr>
              <a:t>orunlar</a:t>
            </a:r>
            <a:r>
              <a:rPr lang="en-GB" altLang="tr-TR" b="1" dirty="0">
                <a:solidFill>
                  <a:srgbClr val="FFC000"/>
                </a:solidFill>
              </a:rPr>
              <a:t> </a:t>
            </a:r>
            <a:r>
              <a:rPr lang="tr-TR" altLang="tr-TR" b="1" dirty="0">
                <a:solidFill>
                  <a:srgbClr val="FFC000"/>
                </a:solidFill>
              </a:rPr>
              <a:t/>
            </a:r>
            <a:br>
              <a:rPr lang="tr-TR" altLang="tr-TR" b="1" dirty="0">
                <a:solidFill>
                  <a:srgbClr val="FFC000"/>
                </a:solidFill>
              </a:rPr>
            </a:br>
            <a:endParaRPr lang="tr-TR" b="1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01770" y="2170682"/>
            <a:ext cx="10852030" cy="4351338"/>
          </a:xfrm>
        </p:spPr>
        <p:txBody>
          <a:bodyPr/>
          <a:lstStyle/>
          <a:p>
            <a:r>
              <a:rPr lang="en-GB" altLang="tr-TR" b="1" dirty="0" err="1">
                <a:solidFill>
                  <a:srgbClr val="CC3300"/>
                </a:solidFill>
              </a:rPr>
              <a:t>Sütün</a:t>
            </a:r>
            <a:r>
              <a:rPr lang="en-GB" altLang="tr-TR" b="1" dirty="0">
                <a:solidFill>
                  <a:srgbClr val="CC3300"/>
                </a:solidFill>
              </a:rPr>
              <a:t> </a:t>
            </a:r>
            <a:r>
              <a:rPr lang="en-GB" altLang="tr-TR" b="1" dirty="0" err="1">
                <a:solidFill>
                  <a:srgbClr val="CC3300"/>
                </a:solidFill>
              </a:rPr>
              <a:t>ölçümü</a:t>
            </a:r>
            <a:r>
              <a:rPr lang="tr-TR" altLang="tr-TR" b="1" dirty="0" err="1">
                <a:solidFill>
                  <a:srgbClr val="CC3300"/>
                </a:solidFill>
              </a:rPr>
              <a:t>nde</a:t>
            </a:r>
            <a:r>
              <a:rPr lang="tr-TR" altLang="tr-TR" b="1" dirty="0">
                <a:solidFill>
                  <a:srgbClr val="CC3300"/>
                </a:solidFill>
              </a:rPr>
              <a:t> </a:t>
            </a:r>
            <a:r>
              <a:rPr lang="tr-TR" altLang="tr-TR" b="1" dirty="0" smtClean="0">
                <a:solidFill>
                  <a:srgbClr val="CC3300"/>
                </a:solidFill>
              </a:rPr>
              <a:t>hatalar</a:t>
            </a:r>
          </a:p>
          <a:p>
            <a:endParaRPr lang="tr-TR" altLang="tr-TR" b="1" dirty="0">
              <a:solidFill>
                <a:srgbClr val="CC3300"/>
              </a:solidFill>
            </a:endParaRPr>
          </a:p>
          <a:p>
            <a:r>
              <a:rPr lang="en-GB" altLang="tr-TR" b="1" dirty="0" err="1"/>
              <a:t>Separatörün</a:t>
            </a:r>
            <a:r>
              <a:rPr lang="en-GB" altLang="tr-TR" b="1" dirty="0"/>
              <a:t> </a:t>
            </a:r>
            <a:r>
              <a:rPr lang="en-GB" altLang="tr-TR" b="1" dirty="0" err="1">
                <a:solidFill>
                  <a:srgbClr val="CC3300"/>
                </a:solidFill>
              </a:rPr>
              <a:t>krema</a:t>
            </a:r>
            <a:r>
              <a:rPr lang="en-GB" altLang="tr-TR" b="1" dirty="0">
                <a:solidFill>
                  <a:srgbClr val="CC3300"/>
                </a:solidFill>
              </a:rPr>
              <a:t> </a:t>
            </a:r>
            <a:r>
              <a:rPr lang="en-GB" altLang="tr-TR" b="1" dirty="0" err="1">
                <a:solidFill>
                  <a:srgbClr val="CC3300"/>
                </a:solidFill>
              </a:rPr>
              <a:t>ayırma</a:t>
            </a:r>
            <a:r>
              <a:rPr lang="en-GB" altLang="tr-TR" b="1" dirty="0">
                <a:solidFill>
                  <a:srgbClr val="CC3300"/>
                </a:solidFill>
              </a:rPr>
              <a:t> </a:t>
            </a:r>
            <a:r>
              <a:rPr lang="en-GB" altLang="tr-TR" b="1" dirty="0" err="1">
                <a:solidFill>
                  <a:srgbClr val="CC3300"/>
                </a:solidFill>
              </a:rPr>
              <a:t>etkinliği</a:t>
            </a:r>
            <a:r>
              <a:rPr lang="en-GB" altLang="tr-TR" b="1" dirty="0"/>
              <a:t> </a:t>
            </a:r>
            <a:endParaRPr lang="tr-TR" altLang="tr-TR" b="1" dirty="0"/>
          </a:p>
          <a:p>
            <a:endParaRPr lang="tr-TR" altLang="tr-TR" b="1" dirty="0" smtClean="0"/>
          </a:p>
          <a:p>
            <a:r>
              <a:rPr lang="en-GB" altLang="tr-TR" b="1" dirty="0" err="1" smtClean="0"/>
              <a:t>Plakalı</a:t>
            </a:r>
            <a:r>
              <a:rPr lang="en-GB" altLang="tr-TR" b="1" dirty="0" smtClean="0"/>
              <a:t> </a:t>
            </a:r>
            <a:r>
              <a:rPr lang="en-GB" altLang="tr-TR" b="1" dirty="0" err="1"/>
              <a:t>pastörizatörlerin</a:t>
            </a:r>
            <a:r>
              <a:rPr lang="en-GB" altLang="tr-TR" b="1" dirty="0"/>
              <a:t> </a:t>
            </a:r>
            <a:r>
              <a:rPr lang="en-GB" altLang="tr-TR" b="1" dirty="0" err="1"/>
              <a:t>ısıtma</a:t>
            </a:r>
            <a:r>
              <a:rPr lang="en-GB" altLang="tr-TR" b="1" dirty="0"/>
              <a:t> </a:t>
            </a:r>
            <a:r>
              <a:rPr lang="en-GB" altLang="tr-TR" b="1" dirty="0" err="1"/>
              <a:t>yüzeylerinde</a:t>
            </a:r>
            <a:r>
              <a:rPr lang="en-GB" altLang="tr-TR" b="1" dirty="0"/>
              <a:t> </a:t>
            </a:r>
            <a:r>
              <a:rPr lang="en-GB" altLang="tr-TR" b="1" dirty="0" err="1">
                <a:solidFill>
                  <a:srgbClr val="CC3300"/>
                </a:solidFill>
              </a:rPr>
              <a:t>ısı</a:t>
            </a:r>
            <a:r>
              <a:rPr lang="en-GB" altLang="tr-TR" b="1" dirty="0">
                <a:solidFill>
                  <a:srgbClr val="CC3300"/>
                </a:solidFill>
              </a:rPr>
              <a:t> </a:t>
            </a:r>
            <a:r>
              <a:rPr lang="en-GB" altLang="tr-TR" b="1" dirty="0" err="1">
                <a:solidFill>
                  <a:srgbClr val="CC3300"/>
                </a:solidFill>
              </a:rPr>
              <a:t>iletimi</a:t>
            </a:r>
            <a:r>
              <a:rPr lang="en-GB" altLang="tr-TR" b="1" dirty="0"/>
              <a:t> </a:t>
            </a:r>
            <a:r>
              <a:rPr lang="en-GB" altLang="tr-TR" b="1" dirty="0" err="1"/>
              <a:t>azalır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069807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b="1" dirty="0">
                <a:solidFill>
                  <a:srgbClr val="FFC000"/>
                </a:solidFill>
              </a:rPr>
              <a:t>Süt alımında </a:t>
            </a:r>
            <a:r>
              <a:rPr lang="tr-TR" altLang="tr-TR" b="1" dirty="0" err="1">
                <a:solidFill>
                  <a:srgbClr val="FFC000"/>
                </a:solidFill>
              </a:rPr>
              <a:t>deaerasyon</a:t>
            </a:r>
            <a:r>
              <a:rPr lang="tr-TR" altLang="tr-TR" b="1" dirty="0"/>
              <a:t/>
            </a:r>
            <a:br>
              <a:rPr lang="tr-TR" altLang="tr-TR" b="1" dirty="0"/>
            </a:br>
            <a:endParaRPr lang="tr-TR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3306" y="1690688"/>
            <a:ext cx="7620000" cy="494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12963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altLang="tr-TR" b="1" dirty="0">
                <a:solidFill>
                  <a:srgbClr val="FFC000"/>
                </a:solidFill>
              </a:rPr>
              <a:t>Vakum altında çalışan </a:t>
            </a:r>
            <a:r>
              <a:rPr lang="tr-TR" altLang="tr-TR" b="1" dirty="0" err="1">
                <a:solidFill>
                  <a:srgbClr val="FFC000"/>
                </a:solidFill>
              </a:rPr>
              <a:t>deaeratör</a:t>
            </a:r>
            <a:r>
              <a:rPr lang="tr-TR" altLang="tr-TR" sz="7200" b="1" dirty="0">
                <a:solidFill>
                  <a:srgbClr val="FFC000"/>
                </a:solidFill>
              </a:rPr>
              <a:t> </a:t>
            </a:r>
            <a:br>
              <a:rPr lang="tr-TR" altLang="tr-TR" sz="7200" b="1" dirty="0">
                <a:solidFill>
                  <a:srgbClr val="FFC000"/>
                </a:solidFill>
              </a:rPr>
            </a:br>
            <a:endParaRPr lang="tr-TR" b="1" dirty="0">
              <a:solidFill>
                <a:srgbClr val="FFC000"/>
              </a:solidFill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3362" y="1618890"/>
            <a:ext cx="34337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285545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C000"/>
                </a:solidFill>
              </a:rPr>
              <a:t>Yağ </a:t>
            </a:r>
            <a:r>
              <a:rPr lang="tr-TR" b="1" dirty="0" err="1" smtClean="0">
                <a:solidFill>
                  <a:srgbClr val="FFC000"/>
                </a:solidFill>
              </a:rPr>
              <a:t>separasyonu</a:t>
            </a:r>
            <a:endParaRPr lang="tr-TR" b="1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2143" y="1825625"/>
            <a:ext cx="11241657" cy="4351338"/>
          </a:xfrm>
        </p:spPr>
        <p:txBody>
          <a:bodyPr/>
          <a:lstStyle/>
          <a:p>
            <a:pPr>
              <a:buNone/>
            </a:pPr>
            <a:r>
              <a:rPr lang="tr-TR" altLang="tr-TR" b="1" dirty="0" err="1"/>
              <a:t>Separasyonun</a:t>
            </a:r>
            <a:r>
              <a:rPr lang="tr-TR" altLang="tr-TR" b="1" dirty="0"/>
              <a:t> prensibi, </a:t>
            </a:r>
          </a:p>
          <a:p>
            <a:pPr>
              <a:buNone/>
            </a:pPr>
            <a:r>
              <a:rPr lang="tr-TR" altLang="tr-TR" b="1" dirty="0"/>
              <a:t>  </a:t>
            </a:r>
            <a:endParaRPr lang="tr-TR" altLang="tr-TR" b="1" dirty="0" smtClean="0"/>
          </a:p>
          <a:p>
            <a:pPr>
              <a:buNone/>
            </a:pPr>
            <a:r>
              <a:rPr lang="tr-TR" altLang="tr-TR" b="1" dirty="0" smtClean="0"/>
              <a:t>sütün </a:t>
            </a:r>
            <a:r>
              <a:rPr lang="tr-TR" altLang="tr-TR" b="1" dirty="0"/>
              <a:t>sulu fazında </a:t>
            </a:r>
            <a:r>
              <a:rPr lang="tr-TR" altLang="tr-TR" b="1" dirty="0" smtClean="0"/>
              <a:t>emülsiyon </a:t>
            </a:r>
            <a:r>
              <a:rPr lang="tr-TR" altLang="tr-TR" b="1" dirty="0"/>
              <a:t>halinde bulunan </a:t>
            </a:r>
            <a:r>
              <a:rPr lang="tr-TR" altLang="tr-TR" sz="3200" b="1" dirty="0" smtClean="0">
                <a:solidFill>
                  <a:srgbClr val="CC3300"/>
                </a:solidFill>
              </a:rPr>
              <a:t>yağ </a:t>
            </a:r>
            <a:r>
              <a:rPr lang="tr-TR" altLang="tr-TR" sz="3200" b="1" dirty="0" err="1">
                <a:solidFill>
                  <a:srgbClr val="CC3300"/>
                </a:solidFill>
              </a:rPr>
              <a:t>globüllerinin</a:t>
            </a:r>
            <a:r>
              <a:rPr lang="tr-TR" altLang="tr-TR" sz="3200" b="1" dirty="0">
                <a:solidFill>
                  <a:srgbClr val="CC3300"/>
                </a:solidFill>
              </a:rPr>
              <a:t> yoğunluğunun</a:t>
            </a:r>
            <a:r>
              <a:rPr lang="tr-TR" altLang="tr-TR" b="1" dirty="0"/>
              <a:t> </a:t>
            </a:r>
            <a:r>
              <a:rPr lang="tr-TR" altLang="tr-TR" b="1" dirty="0" smtClean="0"/>
              <a:t> diğer </a:t>
            </a:r>
            <a:r>
              <a:rPr lang="tr-TR" altLang="tr-TR" b="1" dirty="0"/>
              <a:t>süt bileşenlerinden </a:t>
            </a:r>
            <a:r>
              <a:rPr lang="tr-TR" altLang="tr-TR" b="1" dirty="0">
                <a:solidFill>
                  <a:srgbClr val="CC3300"/>
                </a:solidFill>
              </a:rPr>
              <a:t>farklı olması</a:t>
            </a:r>
            <a:r>
              <a:rPr lang="tr-TR" altLang="tr-TR" b="1" dirty="0"/>
              <a:t> </a:t>
            </a:r>
            <a:r>
              <a:rPr lang="tr-TR" altLang="tr-TR" b="1" dirty="0" smtClean="0"/>
              <a:t>esasına </a:t>
            </a:r>
            <a:r>
              <a:rPr lang="tr-TR" altLang="tr-TR" b="1" dirty="0"/>
              <a:t>dayanır.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735966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63902" y="365125"/>
            <a:ext cx="11189898" cy="1325563"/>
          </a:xfrm>
        </p:spPr>
        <p:txBody>
          <a:bodyPr/>
          <a:lstStyle/>
          <a:p>
            <a:r>
              <a:rPr lang="tr-TR" b="1" dirty="0">
                <a:solidFill>
                  <a:srgbClr val="FFC000"/>
                </a:solidFill>
              </a:rPr>
              <a:t>Yağ </a:t>
            </a:r>
            <a:r>
              <a:rPr lang="tr-TR" b="1" dirty="0" err="1">
                <a:solidFill>
                  <a:srgbClr val="FFC000"/>
                </a:solidFill>
              </a:rPr>
              <a:t>separasyonu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3902" y="1825625"/>
            <a:ext cx="11723298" cy="4351338"/>
          </a:xfrm>
        </p:spPr>
        <p:txBody>
          <a:bodyPr/>
          <a:lstStyle/>
          <a:p>
            <a:pPr>
              <a:buNone/>
            </a:pPr>
            <a:r>
              <a:rPr lang="tr-TR" altLang="tr-TR" b="1" dirty="0">
                <a:solidFill>
                  <a:srgbClr val="CC3300"/>
                </a:solidFill>
              </a:rPr>
              <a:t>Süt yağı</a:t>
            </a:r>
            <a:r>
              <a:rPr lang="tr-TR" altLang="tr-TR" b="1" dirty="0"/>
              <a:t>, </a:t>
            </a:r>
          </a:p>
          <a:p>
            <a:pPr>
              <a:buNone/>
            </a:pPr>
            <a:r>
              <a:rPr lang="tr-TR" altLang="tr-TR" b="1" dirty="0"/>
              <a:t>yoğunluğunun daha düşük olması nedeniyle </a:t>
            </a:r>
            <a:r>
              <a:rPr lang="tr-TR" altLang="tr-TR" b="1" dirty="0" smtClean="0"/>
              <a:t>kendi </a:t>
            </a:r>
            <a:r>
              <a:rPr lang="tr-TR" altLang="tr-TR" b="1" dirty="0"/>
              <a:t>haline bırakılan sütlerde </a:t>
            </a:r>
          </a:p>
          <a:p>
            <a:pPr>
              <a:buNone/>
            </a:pPr>
            <a:r>
              <a:rPr lang="tr-TR" altLang="tr-TR" b="1" dirty="0"/>
              <a:t>    </a:t>
            </a:r>
            <a:r>
              <a:rPr lang="tr-TR" altLang="tr-TR" b="1" dirty="0">
                <a:solidFill>
                  <a:srgbClr val="CC3300"/>
                </a:solidFill>
              </a:rPr>
              <a:t>doğal yolla ayrılabilir</a:t>
            </a:r>
            <a:r>
              <a:rPr lang="tr-TR" altLang="tr-TR" b="1" dirty="0"/>
              <a:t>. </a:t>
            </a:r>
            <a:endParaRPr lang="tr-TR" altLang="tr-TR" b="1" dirty="0" smtClean="0"/>
          </a:p>
          <a:p>
            <a:pPr>
              <a:buNone/>
            </a:pPr>
            <a:endParaRPr lang="tr-TR" altLang="tr-TR" b="1" dirty="0"/>
          </a:p>
          <a:p>
            <a:pPr>
              <a:buNone/>
            </a:pPr>
            <a:r>
              <a:rPr lang="tr-TR" altLang="tr-TR" b="1" dirty="0"/>
              <a:t>Fakat, yağın doğal yolla ayrılması için </a:t>
            </a:r>
            <a:r>
              <a:rPr lang="tr-TR" altLang="tr-TR" b="1" dirty="0" smtClean="0"/>
              <a:t>uzun </a:t>
            </a:r>
            <a:r>
              <a:rPr lang="tr-TR" altLang="tr-TR" b="1" dirty="0"/>
              <a:t>bir süreye ihtiyaç duyulduğundan, </a:t>
            </a:r>
          </a:p>
          <a:p>
            <a:pPr>
              <a:buNone/>
            </a:pPr>
            <a:r>
              <a:rPr lang="tr-TR" altLang="tr-TR" b="1" dirty="0" smtClean="0"/>
              <a:t>süt </a:t>
            </a:r>
            <a:r>
              <a:rPr lang="tr-TR" altLang="tr-TR" b="1" dirty="0"/>
              <a:t>işletmelerinde </a:t>
            </a:r>
            <a:r>
              <a:rPr lang="tr-TR" altLang="tr-TR" b="1" dirty="0">
                <a:solidFill>
                  <a:srgbClr val="CC3300"/>
                </a:solidFill>
              </a:rPr>
              <a:t>bu işlem krema </a:t>
            </a:r>
            <a:r>
              <a:rPr lang="tr-TR" altLang="tr-TR" b="1" dirty="0" err="1">
                <a:solidFill>
                  <a:srgbClr val="CC3300"/>
                </a:solidFill>
              </a:rPr>
              <a:t>separatörleri</a:t>
            </a:r>
            <a:r>
              <a:rPr lang="tr-TR" altLang="tr-TR" b="1" dirty="0"/>
              <a:t> ile </a:t>
            </a:r>
            <a:r>
              <a:rPr lang="tr-TR" altLang="tr-TR" b="1" dirty="0" smtClean="0"/>
              <a:t>gerçekleştirilmektedir</a:t>
            </a:r>
            <a:r>
              <a:rPr lang="tr-TR" alt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19982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41540" y="365125"/>
            <a:ext cx="11654286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tr-TR" altLang="tr-TR" b="1" dirty="0" err="1">
                <a:solidFill>
                  <a:srgbClr val="FFC000"/>
                </a:solidFill>
              </a:rPr>
              <a:t>Hermetik</a:t>
            </a:r>
            <a:r>
              <a:rPr lang="tr-TR" altLang="tr-TR" b="1" dirty="0">
                <a:solidFill>
                  <a:srgbClr val="FFC000"/>
                </a:solidFill>
              </a:rPr>
              <a:t> bir s</a:t>
            </a:r>
            <a:r>
              <a:rPr lang="en-GB" altLang="tr-TR" b="1" dirty="0" err="1">
                <a:solidFill>
                  <a:srgbClr val="FFC000"/>
                </a:solidFill>
              </a:rPr>
              <a:t>antrifüj</a:t>
            </a:r>
            <a:r>
              <a:rPr lang="en-GB" altLang="tr-TR" b="1" dirty="0">
                <a:solidFill>
                  <a:srgbClr val="FFC000"/>
                </a:solidFill>
              </a:rPr>
              <a:t> </a:t>
            </a:r>
            <a:r>
              <a:rPr lang="en-GB" altLang="tr-TR" b="1" dirty="0" err="1">
                <a:solidFill>
                  <a:srgbClr val="FFC000"/>
                </a:solidFill>
              </a:rPr>
              <a:t>separatörde</a:t>
            </a:r>
            <a:r>
              <a:rPr lang="en-GB" altLang="tr-TR" b="1" dirty="0">
                <a:solidFill>
                  <a:srgbClr val="FFC000"/>
                </a:solidFill>
              </a:rPr>
              <a:t> </a:t>
            </a:r>
            <a:r>
              <a:rPr lang="en-GB" altLang="tr-TR" b="1" dirty="0" err="1">
                <a:solidFill>
                  <a:srgbClr val="FFC000"/>
                </a:solidFill>
              </a:rPr>
              <a:t>süt</a:t>
            </a:r>
            <a:r>
              <a:rPr lang="en-GB" altLang="tr-TR" b="1" dirty="0">
                <a:solidFill>
                  <a:srgbClr val="FFC000"/>
                </a:solidFill>
              </a:rPr>
              <a:t> </a:t>
            </a:r>
            <a:r>
              <a:rPr lang="en-GB" altLang="tr-TR" b="1" dirty="0" err="1">
                <a:solidFill>
                  <a:srgbClr val="FFC000"/>
                </a:solidFill>
              </a:rPr>
              <a:t>yağının</a:t>
            </a:r>
            <a:r>
              <a:rPr lang="en-GB" altLang="tr-TR" b="1" dirty="0">
                <a:solidFill>
                  <a:srgbClr val="FFC000"/>
                </a:solidFill>
              </a:rPr>
              <a:t> </a:t>
            </a:r>
            <a:r>
              <a:rPr lang="en-GB" altLang="tr-TR" b="1" dirty="0" err="1">
                <a:solidFill>
                  <a:srgbClr val="FFC000"/>
                </a:solidFill>
              </a:rPr>
              <a:t>ayrılması</a:t>
            </a:r>
            <a:r>
              <a:rPr lang="en-GB" altLang="tr-TR" b="1" dirty="0"/>
              <a:t/>
            </a:r>
            <a:br>
              <a:rPr lang="en-GB" altLang="tr-TR" b="1" dirty="0"/>
            </a:br>
            <a:endParaRPr lang="tr-TR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8502" y="1337095"/>
            <a:ext cx="6172200" cy="53656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455066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293028"/>
            <a:ext cx="10515600" cy="1325563"/>
          </a:xfrm>
        </p:spPr>
        <p:txBody>
          <a:bodyPr/>
          <a:lstStyle/>
          <a:p>
            <a:r>
              <a:rPr lang="tr-TR" b="1" dirty="0" smtClean="0">
                <a:solidFill>
                  <a:srgbClr val="FFC000"/>
                </a:solidFill>
              </a:rPr>
              <a:t>Yağ standardizasyonu</a:t>
            </a:r>
            <a:endParaRPr lang="tr-TR" b="1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506662"/>
            <a:ext cx="10515600" cy="4351338"/>
          </a:xfrm>
        </p:spPr>
        <p:txBody>
          <a:bodyPr/>
          <a:lstStyle/>
          <a:p>
            <a:pPr>
              <a:buNone/>
            </a:pPr>
            <a:r>
              <a:rPr lang="nb-NO" altLang="tr-TR" b="1" dirty="0"/>
              <a:t>Sütün </a:t>
            </a:r>
            <a:r>
              <a:rPr lang="nb-NO" altLang="tr-TR" b="1" dirty="0">
                <a:solidFill>
                  <a:srgbClr val="CC3300"/>
                </a:solidFill>
              </a:rPr>
              <a:t>yağ oranı</a:t>
            </a:r>
            <a:r>
              <a:rPr lang="nb-NO" altLang="tr-TR" b="1" dirty="0"/>
              <a:t> </a:t>
            </a:r>
            <a:r>
              <a:rPr lang="tr-TR" altLang="tr-TR" b="1" dirty="0"/>
              <a:t>iki yolla standardize </a:t>
            </a:r>
          </a:p>
          <a:p>
            <a:pPr>
              <a:buNone/>
            </a:pPr>
            <a:r>
              <a:rPr lang="tr-TR" altLang="tr-TR" b="1" dirty="0"/>
              <a:t>edilebilir: </a:t>
            </a:r>
          </a:p>
          <a:p>
            <a:pPr>
              <a:buNone/>
            </a:pPr>
            <a:r>
              <a:rPr lang="tr-TR" altLang="tr-TR" b="1" dirty="0"/>
              <a:t>A) </a:t>
            </a:r>
            <a:r>
              <a:rPr lang="en-GB" altLang="tr-TR" sz="3200" b="1" dirty="0" err="1">
                <a:solidFill>
                  <a:srgbClr val="CC3300"/>
                </a:solidFill>
              </a:rPr>
              <a:t>Tankta</a:t>
            </a:r>
            <a:r>
              <a:rPr lang="en-GB" altLang="tr-TR" sz="3200" b="1" dirty="0">
                <a:solidFill>
                  <a:srgbClr val="CC3300"/>
                </a:solidFill>
              </a:rPr>
              <a:t> </a:t>
            </a:r>
            <a:r>
              <a:rPr lang="en-GB" altLang="tr-TR" sz="3200" b="1" dirty="0" err="1">
                <a:solidFill>
                  <a:srgbClr val="CC3300"/>
                </a:solidFill>
              </a:rPr>
              <a:t>standardizasyon</a:t>
            </a:r>
            <a:endParaRPr lang="en-GB" altLang="tr-TR" sz="3200" b="1" dirty="0">
              <a:solidFill>
                <a:srgbClr val="CC3300"/>
              </a:solidFill>
            </a:endParaRPr>
          </a:p>
          <a:p>
            <a:pPr>
              <a:buNone/>
            </a:pPr>
            <a:r>
              <a:rPr lang="tr-TR" altLang="tr-TR" b="1" dirty="0"/>
              <a:t>B) </a:t>
            </a:r>
            <a:r>
              <a:rPr lang="en-GB" altLang="tr-TR" sz="3200" b="1" dirty="0" err="1">
                <a:solidFill>
                  <a:srgbClr val="CC3300"/>
                </a:solidFill>
              </a:rPr>
              <a:t>İşleme</a:t>
            </a:r>
            <a:r>
              <a:rPr lang="en-GB" altLang="tr-TR" sz="3200" b="1" dirty="0">
                <a:solidFill>
                  <a:srgbClr val="CC3300"/>
                </a:solidFill>
              </a:rPr>
              <a:t> </a:t>
            </a:r>
            <a:r>
              <a:rPr lang="en-GB" altLang="tr-TR" sz="3200" b="1" dirty="0" err="1">
                <a:solidFill>
                  <a:srgbClr val="CC3300"/>
                </a:solidFill>
              </a:rPr>
              <a:t>hattında</a:t>
            </a:r>
            <a:r>
              <a:rPr lang="en-GB" altLang="tr-TR" sz="3200" b="1" dirty="0">
                <a:solidFill>
                  <a:srgbClr val="CC3300"/>
                </a:solidFill>
              </a:rPr>
              <a:t> </a:t>
            </a:r>
            <a:r>
              <a:rPr lang="en-GB" altLang="tr-TR" sz="3200" b="1" dirty="0" err="1">
                <a:solidFill>
                  <a:srgbClr val="CC3300"/>
                </a:solidFill>
              </a:rPr>
              <a:t>standardizasyon</a:t>
            </a:r>
            <a:endParaRPr lang="tr-TR" altLang="tr-TR" sz="3200" b="1" dirty="0">
              <a:solidFill>
                <a:srgbClr val="CC3300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300375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altLang="tr-TR" b="1" dirty="0">
                <a:solidFill>
                  <a:srgbClr val="FFC000"/>
                </a:solidFill>
              </a:rPr>
              <a:t>Homojenizasyon </a:t>
            </a:r>
            <a:endParaRPr lang="tr-TR" b="1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89781" y="1825625"/>
            <a:ext cx="11697419" cy="48080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altLang="tr-TR" b="1" dirty="0" smtClean="0">
                <a:solidFill>
                  <a:srgbClr val="CC3300"/>
                </a:solidFill>
              </a:rPr>
              <a:t>m</a:t>
            </a:r>
            <a:r>
              <a:rPr lang="en-GB" altLang="tr-TR" b="1" dirty="0" err="1" smtClean="0">
                <a:solidFill>
                  <a:srgbClr val="CC3300"/>
                </a:solidFill>
              </a:rPr>
              <a:t>ekanik</a:t>
            </a:r>
            <a:r>
              <a:rPr lang="en-GB" altLang="tr-TR" b="1" dirty="0" smtClean="0">
                <a:solidFill>
                  <a:srgbClr val="CC3300"/>
                </a:solidFill>
              </a:rPr>
              <a:t> </a:t>
            </a:r>
            <a:r>
              <a:rPr lang="en-GB" altLang="tr-TR" b="1" dirty="0" err="1">
                <a:solidFill>
                  <a:srgbClr val="CC3300"/>
                </a:solidFill>
              </a:rPr>
              <a:t>bir</a:t>
            </a:r>
            <a:r>
              <a:rPr lang="tr-TR" altLang="tr-TR" b="1" dirty="0">
                <a:solidFill>
                  <a:srgbClr val="CC3300"/>
                </a:solidFill>
              </a:rPr>
              <a:t> işlemdir.  </a:t>
            </a:r>
            <a:endParaRPr lang="tr-TR" altLang="tr-TR" b="1" dirty="0" smtClean="0">
              <a:solidFill>
                <a:srgbClr val="CC3300"/>
              </a:solidFill>
            </a:endParaRPr>
          </a:p>
          <a:p>
            <a:pPr>
              <a:buNone/>
            </a:pPr>
            <a:endParaRPr lang="tr-TR" altLang="tr-TR" b="1" dirty="0">
              <a:solidFill>
                <a:srgbClr val="CC3300"/>
              </a:solidFill>
            </a:endParaRPr>
          </a:p>
          <a:p>
            <a:pPr>
              <a:buNone/>
            </a:pPr>
            <a:r>
              <a:rPr lang="en-GB" altLang="tr-TR" b="1" dirty="0" err="1"/>
              <a:t>Sütün</a:t>
            </a:r>
            <a:r>
              <a:rPr lang="en-GB" altLang="tr-TR" b="1" dirty="0"/>
              <a:t> </a:t>
            </a:r>
            <a:r>
              <a:rPr lang="en-GB" altLang="tr-TR" b="1" dirty="0" err="1"/>
              <a:t>emülsiyon</a:t>
            </a:r>
            <a:r>
              <a:rPr lang="en-GB" altLang="tr-TR" b="1" dirty="0"/>
              <a:t> </a:t>
            </a:r>
            <a:r>
              <a:rPr lang="en-GB" altLang="tr-TR" b="1" dirty="0" err="1"/>
              <a:t>halinin</a:t>
            </a:r>
            <a:r>
              <a:rPr lang="en-GB" altLang="tr-TR" b="1" dirty="0"/>
              <a:t> </a:t>
            </a:r>
            <a:r>
              <a:rPr lang="en-GB" altLang="tr-TR" b="1" dirty="0" err="1"/>
              <a:t>bozulmadan</a:t>
            </a:r>
            <a:r>
              <a:rPr lang="tr-TR" altLang="tr-TR" b="1" dirty="0"/>
              <a:t> uzun süre </a:t>
            </a:r>
            <a:r>
              <a:rPr lang="en-GB" altLang="tr-TR" b="1" dirty="0" err="1" smtClean="0"/>
              <a:t>kalması</a:t>
            </a:r>
            <a:r>
              <a:rPr lang="tr-TR" altLang="tr-TR" b="1" dirty="0" smtClean="0"/>
              <a:t> amacıyla </a:t>
            </a:r>
            <a:r>
              <a:rPr lang="tr-TR" altLang="tr-TR" b="1" dirty="0"/>
              <a:t>uygulanır. Bu uygulama ile </a:t>
            </a:r>
            <a:r>
              <a:rPr lang="en-GB" altLang="tr-TR" b="1" dirty="0" err="1" smtClean="0"/>
              <a:t>süt</a:t>
            </a:r>
            <a:r>
              <a:rPr lang="tr-TR" altLang="tr-TR" b="1" dirty="0"/>
              <a:t>te </a:t>
            </a:r>
            <a:r>
              <a:rPr lang="en-GB" altLang="tr-TR" b="1" dirty="0" err="1"/>
              <a:t>emülsiyon</a:t>
            </a:r>
            <a:r>
              <a:rPr lang="tr-TR" altLang="tr-TR" b="1" dirty="0"/>
              <a:t> h</a:t>
            </a:r>
            <a:r>
              <a:rPr lang="en-GB" altLang="tr-TR" b="1" dirty="0" err="1"/>
              <a:t>alinde</a:t>
            </a:r>
            <a:r>
              <a:rPr lang="en-GB" altLang="tr-TR" b="1" dirty="0"/>
              <a:t> </a:t>
            </a:r>
            <a:r>
              <a:rPr lang="en-GB" altLang="tr-TR" b="1" dirty="0" err="1"/>
              <a:t>bulunan</a:t>
            </a:r>
            <a:r>
              <a:rPr lang="en-GB" altLang="tr-TR" b="1" dirty="0"/>
              <a:t> </a:t>
            </a:r>
            <a:r>
              <a:rPr lang="en-GB" altLang="tr-TR" b="1" dirty="0" err="1"/>
              <a:t>yağ</a:t>
            </a:r>
            <a:r>
              <a:rPr lang="en-GB" altLang="tr-TR" b="1" dirty="0"/>
              <a:t> </a:t>
            </a:r>
            <a:r>
              <a:rPr lang="en-GB" altLang="tr-TR" b="1" dirty="0" err="1"/>
              <a:t>tanecikleri</a:t>
            </a:r>
            <a:r>
              <a:rPr lang="en-GB" altLang="tr-TR" b="1" dirty="0"/>
              <a:t> </a:t>
            </a:r>
            <a:r>
              <a:rPr lang="en-GB" altLang="tr-TR" b="1" dirty="0" err="1" smtClean="0"/>
              <a:t>daha</a:t>
            </a:r>
            <a:r>
              <a:rPr lang="en-GB" altLang="tr-TR" b="1" dirty="0" smtClean="0"/>
              <a:t> </a:t>
            </a:r>
            <a:r>
              <a:rPr lang="en-GB" altLang="tr-TR" b="1" dirty="0" err="1"/>
              <a:t>küçük</a:t>
            </a:r>
            <a:r>
              <a:rPr lang="en-GB" altLang="tr-TR" b="1" dirty="0"/>
              <a:t> </a:t>
            </a:r>
            <a:r>
              <a:rPr lang="tr-TR" altLang="tr-TR" b="1" dirty="0"/>
              <a:t>p</a:t>
            </a:r>
            <a:r>
              <a:rPr lang="en-GB" altLang="tr-TR" b="1" dirty="0" err="1"/>
              <a:t>arçalara</a:t>
            </a:r>
            <a:r>
              <a:rPr lang="tr-TR" altLang="tr-TR" b="1" dirty="0"/>
              <a:t> b</a:t>
            </a:r>
            <a:r>
              <a:rPr lang="en-GB" altLang="tr-TR" b="1" dirty="0" err="1"/>
              <a:t>ölün</a:t>
            </a:r>
            <a:r>
              <a:rPr lang="tr-TR" altLang="tr-TR" b="1" dirty="0" err="1"/>
              <a:t>ür</a:t>
            </a:r>
            <a:r>
              <a:rPr lang="tr-TR" altLang="tr-TR" b="1" dirty="0"/>
              <a:t>.</a:t>
            </a:r>
          </a:p>
          <a:p>
            <a:pPr algn="ctr">
              <a:buNone/>
            </a:pPr>
            <a:r>
              <a:rPr lang="tr-TR" altLang="tr-TR" b="1" dirty="0"/>
              <a:t>Böylece, </a:t>
            </a:r>
            <a:r>
              <a:rPr lang="tr-TR" altLang="tr-TR" sz="3600" b="1" dirty="0" smtClean="0">
                <a:solidFill>
                  <a:srgbClr val="CC3300"/>
                </a:solidFill>
              </a:rPr>
              <a:t>yağ g</a:t>
            </a:r>
            <a:r>
              <a:rPr lang="en-GB" altLang="tr-TR" sz="3600" b="1" dirty="0" err="1" smtClean="0">
                <a:solidFill>
                  <a:srgbClr val="CC3300"/>
                </a:solidFill>
              </a:rPr>
              <a:t>lobüllerin</a:t>
            </a:r>
            <a:r>
              <a:rPr lang="tr-TR" altLang="tr-TR" sz="3600" b="1" dirty="0" smtClean="0">
                <a:solidFill>
                  <a:srgbClr val="CC3300"/>
                </a:solidFill>
              </a:rPr>
              <a:t>in</a:t>
            </a:r>
            <a:r>
              <a:rPr lang="en-GB" altLang="tr-TR" sz="3600" b="1" dirty="0" smtClean="0"/>
              <a:t> </a:t>
            </a:r>
            <a:endParaRPr lang="tr-TR" altLang="tr-TR" sz="3600" b="1" dirty="0"/>
          </a:p>
          <a:p>
            <a:pPr algn="ctr">
              <a:buNone/>
            </a:pPr>
            <a:r>
              <a:rPr lang="en-GB" altLang="tr-TR" b="1" dirty="0" err="1"/>
              <a:t>sütün</a:t>
            </a:r>
            <a:r>
              <a:rPr lang="en-GB" altLang="tr-TR" b="1" dirty="0"/>
              <a:t> </a:t>
            </a:r>
            <a:r>
              <a:rPr lang="en-GB" altLang="tr-TR" b="1" dirty="0" err="1"/>
              <a:t>üst</a:t>
            </a:r>
            <a:r>
              <a:rPr lang="en-GB" altLang="tr-TR" b="1" dirty="0"/>
              <a:t> </a:t>
            </a:r>
            <a:r>
              <a:rPr lang="en-GB" altLang="tr-TR" b="1" dirty="0" err="1"/>
              <a:t>yüzeyine</a:t>
            </a:r>
            <a:r>
              <a:rPr lang="en-GB" altLang="tr-TR" b="1" dirty="0"/>
              <a:t> </a:t>
            </a:r>
            <a:r>
              <a:rPr lang="tr-TR" altLang="tr-TR" b="1" dirty="0"/>
              <a:t>ç</a:t>
            </a:r>
            <a:r>
              <a:rPr lang="en-GB" altLang="tr-TR" b="1" dirty="0" err="1"/>
              <a:t>ıkmaları</a:t>
            </a:r>
            <a:r>
              <a:rPr lang="en-GB" altLang="tr-TR" b="1" dirty="0"/>
              <a:t> </a:t>
            </a:r>
            <a:r>
              <a:rPr lang="en-GB" altLang="tr-TR" b="1" dirty="0" err="1"/>
              <a:t>ve</a:t>
            </a:r>
            <a:r>
              <a:rPr lang="en-GB" altLang="tr-TR" b="1" dirty="0"/>
              <a:t> </a:t>
            </a:r>
            <a:r>
              <a:rPr lang="en-GB" altLang="tr-TR" b="1" dirty="0" err="1"/>
              <a:t>burada</a:t>
            </a:r>
            <a:r>
              <a:rPr lang="en-GB" altLang="tr-TR" b="1" dirty="0"/>
              <a:t> </a:t>
            </a:r>
            <a:r>
              <a:rPr lang="en-GB" altLang="tr-TR" b="1" dirty="0" err="1"/>
              <a:t>kümeleşerek</a:t>
            </a:r>
            <a:r>
              <a:rPr lang="en-GB" altLang="tr-TR" b="1" dirty="0"/>
              <a:t> </a:t>
            </a:r>
            <a:endParaRPr lang="tr-TR" altLang="tr-TR" b="1" dirty="0"/>
          </a:p>
          <a:p>
            <a:pPr algn="ctr">
              <a:buNone/>
            </a:pPr>
            <a:r>
              <a:rPr lang="tr-TR" altLang="tr-TR" sz="3600" b="1" dirty="0">
                <a:solidFill>
                  <a:srgbClr val="CC3300"/>
                </a:solidFill>
              </a:rPr>
              <a:t>k</a:t>
            </a:r>
            <a:r>
              <a:rPr lang="en-GB" altLang="tr-TR" sz="3600" b="1" dirty="0" err="1">
                <a:solidFill>
                  <a:srgbClr val="CC3300"/>
                </a:solidFill>
              </a:rPr>
              <a:t>aymak</a:t>
            </a:r>
            <a:r>
              <a:rPr lang="tr-TR" altLang="tr-TR" sz="3600" b="1" dirty="0">
                <a:solidFill>
                  <a:srgbClr val="CC3300"/>
                </a:solidFill>
              </a:rPr>
              <a:t> </a:t>
            </a:r>
            <a:r>
              <a:rPr lang="en-GB" altLang="tr-TR" sz="3600" b="1" dirty="0" err="1">
                <a:solidFill>
                  <a:srgbClr val="CC3300"/>
                </a:solidFill>
              </a:rPr>
              <a:t>tabakası</a:t>
            </a:r>
            <a:r>
              <a:rPr lang="en-GB" altLang="tr-TR" sz="3600" b="1" dirty="0">
                <a:solidFill>
                  <a:srgbClr val="CC3300"/>
                </a:solidFill>
              </a:rPr>
              <a:t> </a:t>
            </a:r>
            <a:r>
              <a:rPr lang="en-GB" altLang="tr-TR" sz="3600" b="1" dirty="0" err="1">
                <a:solidFill>
                  <a:srgbClr val="CC3300"/>
                </a:solidFill>
              </a:rPr>
              <a:t>oluşturmaları</a:t>
            </a:r>
            <a:r>
              <a:rPr lang="en-GB" altLang="tr-TR" b="1" dirty="0"/>
              <a:t> </a:t>
            </a:r>
            <a:endParaRPr lang="tr-TR" altLang="tr-TR" b="1" dirty="0"/>
          </a:p>
          <a:p>
            <a:pPr algn="ctr">
              <a:buNone/>
            </a:pPr>
            <a:r>
              <a:rPr lang="en-GB" altLang="tr-TR" sz="3600" b="1" dirty="0" err="1">
                <a:solidFill>
                  <a:srgbClr val="CC3300"/>
                </a:solidFill>
              </a:rPr>
              <a:t>önlenmiş</a:t>
            </a:r>
            <a:r>
              <a:rPr lang="en-GB" altLang="tr-TR" sz="3600" b="1" dirty="0">
                <a:solidFill>
                  <a:srgbClr val="CC3300"/>
                </a:solidFill>
              </a:rPr>
              <a:t> </a:t>
            </a:r>
            <a:r>
              <a:rPr lang="en-GB" altLang="tr-TR" b="1" dirty="0" err="1"/>
              <a:t>olmaktadır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293511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C000"/>
                </a:solidFill>
              </a:rPr>
              <a:t>Homojenizasyon</a:t>
            </a:r>
            <a:endParaRPr lang="tr-TR" b="1" dirty="0">
              <a:solidFill>
                <a:srgbClr val="FFC000"/>
              </a:solidFill>
            </a:endParaRPr>
          </a:p>
        </p:txBody>
      </p:sp>
      <p:pic>
        <p:nvPicPr>
          <p:cNvPr id="4" name="Picture 4" descr="cream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00970" y="2317002"/>
            <a:ext cx="4572000" cy="27622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36429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dirty="0">
                <a:solidFill>
                  <a:srgbClr val="FFC000"/>
                </a:solidFill>
              </a:rPr>
              <a:t>İçme sütü teknolojisi ürünleri</a:t>
            </a:r>
            <a:endParaRPr lang="tr-TR" b="1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altLang="tr-TR" b="1" dirty="0"/>
              <a:t>Ticari olarak </a:t>
            </a:r>
            <a:r>
              <a:rPr lang="tr-TR" altLang="tr-TR" b="1" dirty="0" smtClean="0">
                <a:solidFill>
                  <a:srgbClr val="FFC000"/>
                </a:solidFill>
              </a:rPr>
              <a:t>iki </a:t>
            </a:r>
            <a:r>
              <a:rPr lang="tr-TR" altLang="tr-TR" b="1" dirty="0">
                <a:solidFill>
                  <a:srgbClr val="FFC000"/>
                </a:solidFill>
              </a:rPr>
              <a:t>tip içme sütü </a:t>
            </a:r>
            <a:r>
              <a:rPr lang="tr-TR" altLang="tr-TR" b="1" dirty="0"/>
              <a:t>mevcuttur:</a:t>
            </a:r>
          </a:p>
          <a:p>
            <a:pPr>
              <a:buNone/>
            </a:pPr>
            <a:r>
              <a:rPr lang="tr-TR" altLang="tr-TR" b="1" dirty="0"/>
              <a:t>    A) Pastörize (günlük) </a:t>
            </a:r>
            <a:r>
              <a:rPr lang="tr-TR" altLang="tr-TR" b="1" dirty="0" smtClean="0"/>
              <a:t>süt</a:t>
            </a:r>
          </a:p>
          <a:p>
            <a:pPr>
              <a:buNone/>
            </a:pPr>
            <a:r>
              <a:rPr lang="tr-TR" altLang="tr-TR" b="1" dirty="0"/>
              <a:t>	</a:t>
            </a:r>
            <a:r>
              <a:rPr lang="tr-TR" altLang="tr-TR" b="1" dirty="0" smtClean="0"/>
              <a:t>	* Standart pastörize süt (2-3 gün)</a:t>
            </a:r>
          </a:p>
          <a:p>
            <a:pPr>
              <a:buNone/>
            </a:pPr>
            <a:r>
              <a:rPr lang="tr-TR" altLang="tr-TR" b="1" dirty="0"/>
              <a:t>	</a:t>
            </a:r>
            <a:r>
              <a:rPr lang="tr-TR" altLang="tr-TR" b="1" dirty="0" smtClean="0"/>
              <a:t>	* Raf ömrü uzatılmış pastörize süt (10-12 gün)</a:t>
            </a:r>
          </a:p>
          <a:p>
            <a:pPr>
              <a:buNone/>
            </a:pPr>
            <a:r>
              <a:rPr lang="tr-TR" altLang="tr-TR" b="1" dirty="0"/>
              <a:t>	</a:t>
            </a:r>
            <a:r>
              <a:rPr lang="tr-TR" altLang="tr-TR" b="1" dirty="0" smtClean="0"/>
              <a:t>	* Ultra pastörize süt (10-12 gün)</a:t>
            </a:r>
            <a:endParaRPr lang="tr-TR" altLang="tr-TR" b="1" dirty="0"/>
          </a:p>
          <a:p>
            <a:pPr>
              <a:buNone/>
            </a:pPr>
            <a:r>
              <a:rPr lang="tr-TR" altLang="tr-TR" b="1" dirty="0"/>
              <a:t>    B) UHT sterilize (uzun ömürlü) süt</a:t>
            </a:r>
          </a:p>
          <a:p>
            <a:pPr>
              <a:buNone/>
            </a:pPr>
            <a:r>
              <a:rPr lang="tr-TR" altLang="tr-TR" b="1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1423293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C000"/>
                </a:solidFill>
              </a:rPr>
              <a:t>Homojenizasyon</a:t>
            </a:r>
            <a:endParaRPr lang="tr-TR" b="1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07034" y="1825625"/>
            <a:ext cx="11146766" cy="4351338"/>
          </a:xfrm>
        </p:spPr>
        <p:txBody>
          <a:bodyPr/>
          <a:lstStyle/>
          <a:p>
            <a:pPr marL="533400" indent="-533400"/>
            <a:r>
              <a:rPr lang="en-GB" altLang="tr-TR" sz="3200" b="1" dirty="0"/>
              <a:t>Homojenizasyon </a:t>
            </a:r>
            <a:r>
              <a:rPr lang="en-GB" altLang="tr-TR" sz="3200" b="1" dirty="0" err="1" smtClean="0"/>
              <a:t>sıcaklığı</a:t>
            </a:r>
            <a:r>
              <a:rPr lang="tr-TR" altLang="tr-TR" sz="3200" b="1" dirty="0" smtClean="0"/>
              <a:t> e</a:t>
            </a:r>
            <a:r>
              <a:rPr lang="en-GB" altLang="tr-TR" b="1" dirty="0" smtClean="0"/>
              <a:t>n </a:t>
            </a:r>
            <a:r>
              <a:rPr lang="en-GB" altLang="tr-TR" b="1" dirty="0" err="1"/>
              <a:t>uygun</a:t>
            </a:r>
            <a:r>
              <a:rPr lang="en-GB" altLang="tr-TR" b="1" dirty="0"/>
              <a:t> </a:t>
            </a:r>
            <a:r>
              <a:rPr lang="en-GB" altLang="tr-TR" b="1" dirty="0" err="1"/>
              <a:t>sıcaklı</a:t>
            </a:r>
            <a:r>
              <a:rPr lang="tr-TR" altLang="tr-TR" b="1" dirty="0"/>
              <a:t>k</a:t>
            </a:r>
            <a:r>
              <a:rPr lang="en-GB" altLang="tr-TR" b="1" dirty="0"/>
              <a:t> </a:t>
            </a:r>
            <a:r>
              <a:rPr lang="en-GB" altLang="tr-TR" b="1" dirty="0">
                <a:solidFill>
                  <a:srgbClr val="CC3300"/>
                </a:solidFill>
              </a:rPr>
              <a:t>60-75ºC </a:t>
            </a:r>
            <a:r>
              <a:rPr lang="en-GB" altLang="tr-TR" b="1" dirty="0" err="1"/>
              <a:t>arasında</a:t>
            </a:r>
            <a:r>
              <a:rPr lang="tr-TR" altLang="tr-TR" b="1" dirty="0" err="1"/>
              <a:t>dır</a:t>
            </a:r>
            <a:r>
              <a:rPr lang="tr-TR" altLang="tr-TR" b="1" dirty="0"/>
              <a:t>. </a:t>
            </a:r>
            <a:endParaRPr lang="en-GB" altLang="tr-TR" sz="3200" b="1" dirty="0"/>
          </a:p>
          <a:p>
            <a:pPr marL="533400" indent="-533400"/>
            <a:r>
              <a:rPr lang="en-GB" altLang="tr-TR" sz="3200" b="1" dirty="0"/>
              <a:t>Homojenizasyon </a:t>
            </a:r>
            <a:r>
              <a:rPr lang="en-GB" altLang="tr-TR" sz="3200" b="1" dirty="0" err="1"/>
              <a:t>basıncı</a:t>
            </a:r>
            <a:endParaRPr lang="tr-TR" altLang="tr-TR" sz="3200" b="1" dirty="0"/>
          </a:p>
          <a:p>
            <a:pPr marL="533400" indent="-533400">
              <a:buNone/>
            </a:pPr>
            <a:r>
              <a:rPr lang="tr-TR" altLang="tr-TR" b="1" dirty="0"/>
              <a:t>      </a:t>
            </a:r>
            <a:r>
              <a:rPr lang="en-GB" altLang="tr-TR" b="1" dirty="0" err="1">
                <a:solidFill>
                  <a:srgbClr val="CC3300"/>
                </a:solidFill>
              </a:rPr>
              <a:t>Pastörize</a:t>
            </a:r>
            <a:r>
              <a:rPr lang="en-GB" altLang="tr-TR" b="1" dirty="0">
                <a:solidFill>
                  <a:srgbClr val="CC3300"/>
                </a:solidFill>
              </a:rPr>
              <a:t> </a:t>
            </a:r>
            <a:r>
              <a:rPr lang="en-GB" altLang="tr-TR" b="1" dirty="0" err="1">
                <a:solidFill>
                  <a:srgbClr val="CC3300"/>
                </a:solidFill>
              </a:rPr>
              <a:t>süt</a:t>
            </a:r>
            <a:r>
              <a:rPr lang="tr-TR" altLang="tr-TR" b="1" dirty="0">
                <a:solidFill>
                  <a:srgbClr val="CC3300"/>
                </a:solidFill>
              </a:rPr>
              <a:t>te </a:t>
            </a:r>
            <a:r>
              <a:rPr lang="en-GB" altLang="tr-TR" b="1" dirty="0">
                <a:solidFill>
                  <a:srgbClr val="CC3300"/>
                </a:solidFill>
              </a:rPr>
              <a:t> 	</a:t>
            </a:r>
            <a:r>
              <a:rPr lang="tr-TR" altLang="tr-TR" b="1" dirty="0"/>
              <a:t>  </a:t>
            </a:r>
            <a:r>
              <a:rPr lang="en-GB" altLang="tr-TR" b="1" dirty="0"/>
              <a:t>65ºC’de </a:t>
            </a:r>
            <a:r>
              <a:rPr lang="en-GB" altLang="tr-TR" b="1" dirty="0">
                <a:solidFill>
                  <a:srgbClr val="CC3300"/>
                </a:solidFill>
              </a:rPr>
              <a:t>100-200 kg/cm2</a:t>
            </a:r>
          </a:p>
          <a:p>
            <a:pPr marL="533400" indent="-533400">
              <a:buNone/>
            </a:pPr>
            <a:r>
              <a:rPr lang="tr-TR" altLang="tr-TR" b="1" dirty="0"/>
              <a:t>      </a:t>
            </a:r>
            <a:r>
              <a:rPr lang="en-GB" altLang="tr-TR" b="1" dirty="0">
                <a:solidFill>
                  <a:srgbClr val="CC3300"/>
                </a:solidFill>
              </a:rPr>
              <a:t>UHT sterilize </a:t>
            </a:r>
            <a:r>
              <a:rPr lang="en-GB" altLang="tr-TR" b="1" dirty="0" err="1">
                <a:solidFill>
                  <a:srgbClr val="CC3300"/>
                </a:solidFill>
              </a:rPr>
              <a:t>süt</a:t>
            </a:r>
            <a:r>
              <a:rPr lang="tr-TR" altLang="tr-TR" b="1" dirty="0">
                <a:solidFill>
                  <a:srgbClr val="CC3300"/>
                </a:solidFill>
              </a:rPr>
              <a:t>te</a:t>
            </a:r>
            <a:r>
              <a:rPr lang="tr-TR" altLang="tr-TR" b="1" dirty="0"/>
              <a:t> </a:t>
            </a:r>
            <a:r>
              <a:rPr lang="en-GB" altLang="tr-TR" b="1" dirty="0"/>
              <a:t> </a:t>
            </a:r>
            <a:r>
              <a:rPr lang="tr-TR" altLang="tr-TR" b="1" dirty="0" smtClean="0"/>
              <a:t>     </a:t>
            </a:r>
            <a:r>
              <a:rPr lang="en-GB" altLang="tr-TR" b="1" dirty="0" smtClean="0"/>
              <a:t>65ºC’de </a:t>
            </a:r>
            <a:r>
              <a:rPr lang="en-GB" altLang="tr-TR" b="1" dirty="0">
                <a:solidFill>
                  <a:srgbClr val="CC3300"/>
                </a:solidFill>
              </a:rPr>
              <a:t>150-250 kg/cm2</a:t>
            </a:r>
            <a:endParaRPr lang="en-GB" altLang="tr-TR" sz="3200" b="1" dirty="0">
              <a:solidFill>
                <a:srgbClr val="CC3300"/>
              </a:solidFill>
            </a:endParaRPr>
          </a:p>
          <a:p>
            <a:pPr marL="533400" indent="-533400"/>
            <a:endParaRPr lang="tr-TR" altLang="tr-TR" sz="3200" b="1" dirty="0" smtClean="0"/>
          </a:p>
          <a:p>
            <a:pPr marL="533400" indent="-533400"/>
            <a:r>
              <a:rPr lang="en-GB" altLang="tr-TR" sz="3200" b="1" dirty="0" err="1" smtClean="0"/>
              <a:t>Homojenizatör</a:t>
            </a:r>
            <a:r>
              <a:rPr lang="en-GB" altLang="tr-TR" sz="3200" b="1" dirty="0" smtClean="0"/>
              <a:t> </a:t>
            </a:r>
            <a:r>
              <a:rPr lang="en-GB" altLang="tr-TR" sz="3200" b="1" dirty="0" err="1"/>
              <a:t>kafasının</a:t>
            </a:r>
            <a:r>
              <a:rPr lang="en-GB" altLang="tr-TR" sz="3200" b="1" dirty="0"/>
              <a:t> </a:t>
            </a:r>
            <a:r>
              <a:rPr lang="en-GB" altLang="tr-TR" sz="3200" b="1" dirty="0" err="1"/>
              <a:t>tasarımı</a:t>
            </a:r>
            <a:endParaRPr lang="tr-TR" altLang="tr-TR" sz="3200" b="1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569184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dirty="0">
                <a:solidFill>
                  <a:srgbClr val="FFC000"/>
                </a:solidFill>
              </a:rPr>
              <a:t>Pastörizasyon</a:t>
            </a:r>
            <a:endParaRPr lang="tr-TR" b="1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64956"/>
          </a:xfrm>
        </p:spPr>
        <p:txBody>
          <a:bodyPr/>
          <a:lstStyle/>
          <a:p>
            <a:pPr>
              <a:buNone/>
            </a:pPr>
            <a:r>
              <a:rPr lang="tr-TR" altLang="tr-TR" b="1" dirty="0"/>
              <a:t>sütteki </a:t>
            </a:r>
          </a:p>
          <a:p>
            <a:pPr>
              <a:buNone/>
            </a:pPr>
            <a:r>
              <a:rPr lang="tr-TR" altLang="tr-TR" b="1" dirty="0"/>
              <a:t>patojen mikroorganizmaları </a:t>
            </a:r>
            <a:r>
              <a:rPr lang="tr-TR" altLang="tr-TR" b="1" u="sng" dirty="0">
                <a:solidFill>
                  <a:srgbClr val="CC3300"/>
                </a:solidFill>
              </a:rPr>
              <a:t>tamamen</a:t>
            </a:r>
            <a:r>
              <a:rPr lang="tr-TR" altLang="tr-TR" b="1" dirty="0">
                <a:solidFill>
                  <a:srgbClr val="CC3300"/>
                </a:solidFill>
              </a:rPr>
              <a:t> </a:t>
            </a:r>
            <a:r>
              <a:rPr lang="tr-TR" altLang="tr-TR" b="1" dirty="0"/>
              <a:t>yok etmek</a:t>
            </a:r>
          </a:p>
          <a:p>
            <a:pPr>
              <a:buNone/>
            </a:pPr>
            <a:r>
              <a:rPr lang="tr-TR" altLang="tr-TR" b="1" dirty="0" smtClean="0"/>
              <a:t>dayanım </a:t>
            </a:r>
            <a:r>
              <a:rPr lang="tr-TR" altLang="tr-TR" b="1" dirty="0"/>
              <a:t>süresini kısaltan diğer </a:t>
            </a:r>
            <a:r>
              <a:rPr lang="tr-TR" altLang="tr-TR" b="1" dirty="0" smtClean="0"/>
              <a:t>mikroorganizmaları </a:t>
            </a:r>
            <a:r>
              <a:rPr lang="tr-TR" altLang="tr-TR" b="1" u="sng" dirty="0" smtClean="0">
                <a:solidFill>
                  <a:srgbClr val="CC3300"/>
                </a:solidFill>
              </a:rPr>
              <a:t>yüksek oranda</a:t>
            </a:r>
            <a:endParaRPr lang="tr-TR" altLang="tr-TR" b="1" dirty="0" smtClean="0"/>
          </a:p>
          <a:p>
            <a:pPr>
              <a:buNone/>
            </a:pPr>
            <a:r>
              <a:rPr lang="tr-TR" altLang="tr-TR" b="1" dirty="0" smtClean="0"/>
              <a:t>ortadan </a:t>
            </a:r>
            <a:r>
              <a:rPr lang="tr-TR" altLang="tr-TR" b="1" dirty="0"/>
              <a:t>kaldırmak</a:t>
            </a:r>
          </a:p>
          <a:p>
            <a:pPr>
              <a:buNone/>
            </a:pPr>
            <a:endParaRPr lang="tr-TR" altLang="tr-TR" b="1" dirty="0" smtClean="0"/>
          </a:p>
          <a:p>
            <a:pPr>
              <a:buNone/>
            </a:pPr>
            <a:r>
              <a:rPr lang="tr-TR" altLang="tr-TR" b="1" dirty="0" smtClean="0"/>
              <a:t>böylece </a:t>
            </a:r>
            <a:r>
              <a:rPr lang="tr-TR" altLang="tr-TR" sz="3600" b="1" dirty="0">
                <a:solidFill>
                  <a:srgbClr val="CC3300"/>
                </a:solidFill>
              </a:rPr>
              <a:t>tüketici için </a:t>
            </a:r>
            <a:r>
              <a:rPr lang="tr-TR" altLang="tr-TR" sz="3200" b="1" dirty="0" smtClean="0">
                <a:solidFill>
                  <a:srgbClr val="CC3300"/>
                </a:solidFill>
              </a:rPr>
              <a:t>güvenli </a:t>
            </a:r>
            <a:r>
              <a:rPr lang="tr-TR" altLang="tr-TR" sz="3200" b="1" dirty="0">
                <a:solidFill>
                  <a:srgbClr val="CC3300"/>
                </a:solidFill>
              </a:rPr>
              <a:t>ve belirli dayanım süresine </a:t>
            </a:r>
            <a:r>
              <a:rPr lang="tr-TR" altLang="tr-TR" sz="3200" b="1" dirty="0" smtClean="0">
                <a:solidFill>
                  <a:srgbClr val="CC3300"/>
                </a:solidFill>
              </a:rPr>
              <a:t>sahip</a:t>
            </a:r>
            <a:endParaRPr lang="tr-TR" altLang="tr-TR" b="1" dirty="0" smtClean="0"/>
          </a:p>
          <a:p>
            <a:pPr>
              <a:buNone/>
            </a:pPr>
            <a:r>
              <a:rPr lang="tr-TR" altLang="tr-TR" b="1" dirty="0" smtClean="0"/>
              <a:t>bir </a:t>
            </a:r>
            <a:r>
              <a:rPr lang="tr-TR" altLang="tr-TR" b="1" dirty="0"/>
              <a:t>ürün elde etmek amacıyla </a:t>
            </a:r>
            <a:r>
              <a:rPr lang="tr-TR" altLang="tr-TR" b="1" dirty="0" smtClean="0"/>
              <a:t>uygulanan </a:t>
            </a:r>
            <a:r>
              <a:rPr lang="tr-TR" altLang="tr-TR" b="1" dirty="0"/>
              <a:t>ısıl işlemdir.</a:t>
            </a:r>
            <a:r>
              <a:rPr lang="tr-TR" altLang="tr-TR" dirty="0"/>
              <a:t>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966247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C000"/>
                </a:solidFill>
              </a:rPr>
              <a:t>Pastörizasyon</a:t>
            </a:r>
            <a:endParaRPr lang="tr-TR" b="1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263" y="1825625"/>
            <a:ext cx="12025223" cy="4351338"/>
          </a:xfrm>
        </p:spPr>
        <p:txBody>
          <a:bodyPr/>
          <a:lstStyle/>
          <a:p>
            <a:pPr>
              <a:buNone/>
            </a:pPr>
            <a:r>
              <a:rPr lang="tr-TR" altLang="tr-TR" sz="3200" b="1" dirty="0"/>
              <a:t>Patojenler içerisinde</a:t>
            </a:r>
            <a:r>
              <a:rPr lang="tr-TR" altLang="tr-TR" b="1" dirty="0"/>
              <a:t> </a:t>
            </a:r>
            <a:r>
              <a:rPr lang="tr-TR" altLang="tr-TR" sz="3600" b="1" dirty="0" smtClean="0"/>
              <a:t>sıcaklığa </a:t>
            </a:r>
            <a:r>
              <a:rPr lang="tr-TR" altLang="tr-TR" sz="3600" b="1" dirty="0"/>
              <a:t>en dayanıklı olan </a:t>
            </a:r>
            <a:r>
              <a:rPr lang="tr-TR" altLang="tr-TR" sz="3600" b="1" dirty="0" smtClean="0"/>
              <a:t>mikroorganizmalar </a:t>
            </a:r>
            <a:endParaRPr lang="tr-TR" altLang="tr-TR" sz="3600" b="1" dirty="0"/>
          </a:p>
          <a:p>
            <a:pPr>
              <a:buNone/>
            </a:pPr>
            <a:r>
              <a:rPr lang="tr-TR" altLang="tr-TR" sz="3200" b="1" i="1" dirty="0">
                <a:solidFill>
                  <a:srgbClr val="CC3300"/>
                </a:solidFill>
              </a:rPr>
              <a:t> </a:t>
            </a:r>
            <a:r>
              <a:rPr lang="tr-TR" altLang="tr-TR" sz="3200" b="1" i="1" dirty="0">
                <a:solidFill>
                  <a:srgbClr val="FF0000"/>
                </a:solidFill>
              </a:rPr>
              <a:t>Mycobacterium tuberculosis</a:t>
            </a:r>
            <a:r>
              <a:rPr lang="tr-TR" altLang="tr-TR" b="1" i="1" dirty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r>
              <a:rPr lang="tr-TR" altLang="tr-TR" b="1" i="1" dirty="0"/>
              <a:t> ısı </a:t>
            </a:r>
            <a:r>
              <a:rPr lang="tr-TR" altLang="tr-TR" b="1" i="1" dirty="0" err="1"/>
              <a:t>stabilitesi</a:t>
            </a:r>
            <a:r>
              <a:rPr lang="tr-TR" altLang="tr-TR" b="1" i="1" dirty="0"/>
              <a:t> </a:t>
            </a:r>
          </a:p>
          <a:p>
            <a:pPr>
              <a:buNone/>
            </a:pPr>
            <a:r>
              <a:rPr lang="tr-TR" altLang="tr-TR" b="1" i="1" dirty="0"/>
              <a:t>     65ºC’de 2 dakika</a:t>
            </a:r>
            <a:r>
              <a:rPr lang="tr-TR" altLang="tr-TR" dirty="0"/>
              <a:t> </a:t>
            </a:r>
          </a:p>
          <a:p>
            <a:pPr>
              <a:buNone/>
            </a:pPr>
            <a:r>
              <a:rPr lang="tr-TR" altLang="tr-TR" dirty="0"/>
              <a:t>     </a:t>
            </a:r>
            <a:r>
              <a:rPr lang="tr-TR" altLang="tr-TR" b="1" i="1" dirty="0"/>
              <a:t>70ºC’de 20 saniye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512051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C000"/>
                </a:solidFill>
              </a:rPr>
              <a:t>Pastörizasyon</a:t>
            </a:r>
            <a:endParaRPr lang="tr-TR" b="1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altLang="tr-TR" b="1" i="1" dirty="0"/>
              <a:t>Mycobacterium tuberculosis’ </a:t>
            </a:r>
            <a:r>
              <a:rPr lang="tr-TR" altLang="tr-TR" b="1" dirty="0"/>
              <a:t>in yok </a:t>
            </a:r>
            <a:r>
              <a:rPr lang="tr-TR" altLang="tr-TR" b="1" dirty="0" smtClean="0"/>
              <a:t>olduğu sıcaklık </a:t>
            </a:r>
            <a:r>
              <a:rPr lang="tr-TR" altLang="tr-TR" b="1" dirty="0"/>
              <a:t>derecesinin biraz üzerindeki bir </a:t>
            </a:r>
            <a:r>
              <a:rPr lang="tr-TR" altLang="tr-TR" b="1" dirty="0" smtClean="0"/>
              <a:t>sıcaklıkta </a:t>
            </a:r>
            <a:r>
              <a:rPr lang="tr-TR" altLang="tr-TR" b="1" dirty="0"/>
              <a:t>sütteki doğal enzimlerden </a:t>
            </a:r>
          </a:p>
          <a:p>
            <a:pPr>
              <a:buNone/>
            </a:pPr>
            <a:r>
              <a:rPr lang="tr-TR" altLang="tr-TR" b="1" dirty="0">
                <a:solidFill>
                  <a:srgbClr val="CC3300"/>
                </a:solidFill>
              </a:rPr>
              <a:t>    alkali </a:t>
            </a:r>
            <a:r>
              <a:rPr lang="tr-TR" altLang="tr-TR" b="1" dirty="0" err="1">
                <a:solidFill>
                  <a:srgbClr val="CC3300"/>
                </a:solidFill>
              </a:rPr>
              <a:t>fosfataz</a:t>
            </a:r>
            <a:r>
              <a:rPr lang="tr-TR" altLang="tr-TR" b="1" dirty="0"/>
              <a:t> da </a:t>
            </a:r>
            <a:r>
              <a:rPr lang="tr-TR" altLang="tr-TR" b="1" dirty="0" err="1">
                <a:solidFill>
                  <a:srgbClr val="CC3300"/>
                </a:solidFill>
              </a:rPr>
              <a:t>inaktif</a:t>
            </a:r>
            <a:r>
              <a:rPr lang="tr-TR" altLang="tr-TR" b="1" dirty="0">
                <a:solidFill>
                  <a:srgbClr val="CC3300"/>
                </a:solidFill>
              </a:rPr>
              <a:t> hale geçmektedir.</a:t>
            </a:r>
            <a:r>
              <a:rPr lang="tr-TR" altLang="tr-TR" b="1" dirty="0"/>
              <a:t> </a:t>
            </a:r>
          </a:p>
          <a:p>
            <a:pPr>
              <a:buNone/>
            </a:pPr>
            <a:endParaRPr lang="tr-TR" altLang="tr-TR" b="1" dirty="0" smtClean="0"/>
          </a:p>
          <a:p>
            <a:pPr>
              <a:buNone/>
            </a:pPr>
            <a:r>
              <a:rPr lang="tr-TR" altLang="tr-TR" b="1" dirty="0" smtClean="0"/>
              <a:t>Dolayısıyla </a:t>
            </a:r>
            <a:r>
              <a:rPr lang="tr-TR" altLang="tr-TR" b="1" dirty="0">
                <a:solidFill>
                  <a:srgbClr val="CC3300"/>
                </a:solidFill>
              </a:rPr>
              <a:t>pastörizasyon</a:t>
            </a:r>
            <a:r>
              <a:rPr lang="tr-TR" altLang="tr-TR" b="1" dirty="0"/>
              <a:t> işleminin </a:t>
            </a:r>
            <a:r>
              <a:rPr lang="tr-TR" altLang="tr-TR" b="1" dirty="0" smtClean="0">
                <a:solidFill>
                  <a:srgbClr val="CC3300"/>
                </a:solidFill>
              </a:rPr>
              <a:t>etkili </a:t>
            </a:r>
            <a:r>
              <a:rPr lang="tr-TR" altLang="tr-TR" b="1" dirty="0">
                <a:solidFill>
                  <a:srgbClr val="CC3300"/>
                </a:solidFill>
              </a:rPr>
              <a:t>bir şekilde yapılıp yapılmadığı </a:t>
            </a:r>
            <a:r>
              <a:rPr lang="tr-TR" altLang="tr-TR" b="1" dirty="0" smtClean="0"/>
              <a:t>bu </a:t>
            </a:r>
            <a:r>
              <a:rPr lang="tr-TR" altLang="tr-TR" b="1" dirty="0"/>
              <a:t>enzimin aktivitesini kontrol etmek </a:t>
            </a:r>
          </a:p>
          <a:p>
            <a:pPr>
              <a:buNone/>
            </a:pPr>
            <a:r>
              <a:rPr lang="tr-TR" altLang="tr-TR" b="1" dirty="0"/>
              <a:t>     suretiyle belirlenir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870334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FFC000"/>
                </a:solidFill>
              </a:rPr>
              <a:t>HTST</a:t>
            </a:r>
            <a:r>
              <a:rPr lang="tr-TR" dirty="0" smtClean="0"/>
              <a:t> </a:t>
            </a:r>
            <a:r>
              <a:rPr lang="tr-TR" altLang="tr-TR" b="1" dirty="0">
                <a:solidFill>
                  <a:srgbClr val="FFC000"/>
                </a:solidFill>
              </a:rPr>
              <a:t>Pastörizasyon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41541" y="1825625"/>
            <a:ext cx="11800934" cy="435133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altLang="tr-TR" b="1" dirty="0"/>
              <a:t>HTST pastörizasyon  </a:t>
            </a:r>
            <a:r>
              <a:rPr lang="tr-TR" altLang="tr-TR" b="1" dirty="0" smtClean="0"/>
              <a:t>sütün besleyici </a:t>
            </a:r>
            <a:r>
              <a:rPr lang="tr-TR" altLang="tr-TR" b="1" dirty="0"/>
              <a:t>niteliğinde tadı ve </a:t>
            </a:r>
            <a:r>
              <a:rPr lang="tr-TR" altLang="tr-TR" b="1" dirty="0" smtClean="0"/>
              <a:t>görünüşünde önemli </a:t>
            </a:r>
            <a:r>
              <a:rPr lang="tr-TR" altLang="tr-TR" b="1" dirty="0"/>
              <a:t>bir değişim yaratmaz</a:t>
            </a:r>
            <a:r>
              <a:rPr lang="tr-TR" altLang="tr-TR" b="1" dirty="0" smtClean="0"/>
              <a:t>.</a:t>
            </a:r>
          </a:p>
          <a:p>
            <a:pPr>
              <a:buNone/>
            </a:pPr>
            <a:endParaRPr lang="tr-TR" altLang="tr-TR" b="1" dirty="0"/>
          </a:p>
          <a:p>
            <a:pPr>
              <a:buClr>
                <a:srgbClr val="003366"/>
              </a:buClr>
              <a:buNone/>
            </a:pPr>
            <a:r>
              <a:rPr lang="tr-TR" altLang="tr-TR" b="1" dirty="0"/>
              <a:t> Pastörize sütün dayanım süresi  </a:t>
            </a:r>
            <a:r>
              <a:rPr lang="tr-TR" altLang="tr-TR" b="1" dirty="0" smtClean="0"/>
              <a:t>buzdolabı sıcaklığında birkaç gündür</a:t>
            </a:r>
          </a:p>
          <a:p>
            <a:pPr>
              <a:buClr>
                <a:srgbClr val="003366"/>
              </a:buClr>
              <a:buNone/>
            </a:pPr>
            <a:endParaRPr lang="tr-TR" altLang="tr-TR" b="1" dirty="0"/>
          </a:p>
          <a:p>
            <a:pPr>
              <a:buClr>
                <a:srgbClr val="003366"/>
              </a:buClr>
              <a:buNone/>
            </a:pPr>
            <a:r>
              <a:rPr lang="tr-TR" altLang="tr-TR" b="1" dirty="0"/>
              <a:t>Çünkü, pastörizasyon işlemiyle patojen olmayan </a:t>
            </a:r>
            <a:r>
              <a:rPr lang="tr-TR" altLang="tr-TR" b="1" dirty="0" smtClean="0"/>
              <a:t>mikroorganizma sayısında</a:t>
            </a:r>
          </a:p>
          <a:p>
            <a:pPr>
              <a:buClr>
                <a:srgbClr val="003366"/>
              </a:buClr>
              <a:buNone/>
            </a:pPr>
            <a:r>
              <a:rPr lang="tr-TR" altLang="tr-TR" b="1" u="sng" dirty="0" smtClean="0"/>
              <a:t>belirli düzeyde </a:t>
            </a:r>
            <a:r>
              <a:rPr lang="tr-TR" altLang="tr-TR" b="1" u="sng" dirty="0"/>
              <a:t>azalma </a:t>
            </a:r>
            <a:r>
              <a:rPr lang="tr-TR" altLang="tr-TR" b="1" dirty="0"/>
              <a:t> sağlanabilmekte    enzimlerin de yalnızca </a:t>
            </a:r>
            <a:r>
              <a:rPr lang="tr-TR" altLang="tr-TR" b="1" u="sng" dirty="0"/>
              <a:t>bir </a:t>
            </a:r>
            <a:r>
              <a:rPr lang="tr-TR" altLang="tr-TR" b="1" u="sng" dirty="0" smtClean="0"/>
              <a:t>kısmı</a:t>
            </a:r>
          </a:p>
          <a:p>
            <a:pPr>
              <a:buClr>
                <a:srgbClr val="003366"/>
              </a:buClr>
              <a:buNone/>
            </a:pPr>
            <a:r>
              <a:rPr lang="tr-TR" altLang="tr-TR" b="1" u="sng" dirty="0" err="1" smtClean="0"/>
              <a:t>inaktif</a:t>
            </a:r>
            <a:r>
              <a:rPr lang="tr-TR" altLang="tr-TR" b="1" dirty="0" smtClean="0"/>
              <a:t>   </a:t>
            </a:r>
            <a:r>
              <a:rPr lang="tr-TR" altLang="tr-TR" b="1" dirty="0"/>
              <a:t>hale getirilebilmektedir. </a:t>
            </a:r>
          </a:p>
          <a:p>
            <a:pPr>
              <a:buClr>
                <a:srgbClr val="003366"/>
              </a:buClr>
              <a:buNone/>
            </a:pPr>
            <a:endParaRPr lang="tr-TR" altLang="tr-TR" b="1" dirty="0"/>
          </a:p>
        </p:txBody>
      </p:sp>
    </p:spTree>
    <p:extLst>
      <p:ext uri="{BB962C8B-B14F-4D97-AF65-F5344CB8AC3E}">
        <p14:creationId xmlns:p14="http://schemas.microsoft.com/office/powerpoint/2010/main" val="21379574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C000"/>
                </a:solidFill>
              </a:rPr>
              <a:t>Pastörizasyon (HTST)</a:t>
            </a:r>
            <a:endParaRPr lang="tr-TR" b="1" dirty="0">
              <a:solidFill>
                <a:srgbClr val="FFC000"/>
              </a:solidFill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2457" y="1311275"/>
            <a:ext cx="4365625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186722" y="3683012"/>
            <a:ext cx="502573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3200" b="1" dirty="0"/>
              <a:t>   </a:t>
            </a:r>
            <a:r>
              <a:rPr lang="tr-TR" altLang="tr-TR" sz="2000" b="1" dirty="0"/>
              <a:t>Plakalı </a:t>
            </a:r>
            <a:r>
              <a:rPr lang="tr-TR" altLang="tr-TR" sz="2000" b="1" dirty="0" err="1"/>
              <a:t>pastörizatörün</a:t>
            </a:r>
            <a:r>
              <a:rPr lang="tr-TR" altLang="tr-TR" sz="2000" b="1" dirty="0"/>
              <a:t> görünümü</a:t>
            </a:r>
            <a:r>
              <a:rPr lang="tr-TR" altLang="tr-TR" sz="2400" dirty="0"/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3782352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0343" y="646981"/>
            <a:ext cx="5410200" cy="456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1752600" y="5486400"/>
            <a:ext cx="8236789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3200" b="1" dirty="0"/>
              <a:t>HTST pastörizasyonda kullanılan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3200" b="1" dirty="0"/>
              <a:t>ısı değiştirici plaka modelleri</a:t>
            </a:r>
            <a:r>
              <a:rPr lang="tr-TR" altLang="tr-TR" sz="3200" dirty="0"/>
              <a:t> </a:t>
            </a:r>
          </a:p>
        </p:txBody>
      </p:sp>
      <p:pic>
        <p:nvPicPr>
          <p:cNvPr id="6" name="Picture 8" descr="plat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242" y="209190"/>
            <a:ext cx="2930525" cy="5138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323717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dirty="0">
                <a:solidFill>
                  <a:srgbClr val="FFC000"/>
                </a:solidFill>
              </a:rPr>
              <a:t>Pastörize sütün raf ömrü </a:t>
            </a:r>
            <a:endParaRPr lang="tr-TR" b="1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tr-TR" altLang="tr-TR" b="1" dirty="0"/>
              <a:t>Ortalama koşullarda ve soğukta saklandığında </a:t>
            </a:r>
            <a:r>
              <a:rPr lang="tr-TR" altLang="tr-TR" b="1" dirty="0" smtClean="0">
                <a:solidFill>
                  <a:srgbClr val="CC3300"/>
                </a:solidFill>
              </a:rPr>
              <a:t>10-20 </a:t>
            </a:r>
            <a:r>
              <a:rPr lang="tr-TR" altLang="tr-TR" b="1" dirty="0">
                <a:solidFill>
                  <a:srgbClr val="CC3300"/>
                </a:solidFill>
              </a:rPr>
              <a:t>gün </a:t>
            </a:r>
          </a:p>
          <a:p>
            <a:pPr algn="ctr">
              <a:buNone/>
            </a:pPr>
            <a:r>
              <a:rPr lang="tr-TR" altLang="tr-TR" b="1" dirty="0"/>
              <a:t>Bazı ülkelerde, </a:t>
            </a:r>
            <a:r>
              <a:rPr lang="tr-TR" altLang="tr-TR" b="1" dirty="0">
                <a:solidFill>
                  <a:srgbClr val="CC3300"/>
                </a:solidFill>
              </a:rPr>
              <a:t>buzdolabı sıcaklığında 3-9 gün</a:t>
            </a:r>
          </a:p>
          <a:p>
            <a:pPr algn="ctr">
              <a:buNone/>
            </a:pPr>
            <a:r>
              <a:rPr lang="tr-TR" altLang="tr-TR" b="1" dirty="0"/>
              <a:t>Bazı ülkelerde ise </a:t>
            </a:r>
            <a:r>
              <a:rPr lang="tr-TR" altLang="tr-TR" b="1" dirty="0">
                <a:solidFill>
                  <a:srgbClr val="CC3300"/>
                </a:solidFill>
              </a:rPr>
              <a:t>2-3 gün</a:t>
            </a:r>
          </a:p>
          <a:p>
            <a:pPr algn="ctr">
              <a:buNone/>
            </a:pPr>
            <a:endParaRPr lang="tr-TR" altLang="tr-TR" b="1" dirty="0" smtClean="0"/>
          </a:p>
          <a:p>
            <a:pPr algn="ctr">
              <a:buNone/>
            </a:pPr>
            <a:r>
              <a:rPr lang="tr-TR" altLang="tr-TR" b="1" dirty="0" err="1" smtClean="0"/>
              <a:t>Predominant</a:t>
            </a:r>
            <a:r>
              <a:rPr lang="tr-TR" altLang="tr-TR" b="1" dirty="0" smtClean="0"/>
              <a:t> </a:t>
            </a:r>
            <a:r>
              <a:rPr lang="tr-TR" altLang="tr-TR" b="1" dirty="0"/>
              <a:t>mikroorganizma çeşidi ne olursa olsun, </a:t>
            </a:r>
          </a:p>
          <a:p>
            <a:pPr algn="ctr">
              <a:buNone/>
            </a:pPr>
            <a:r>
              <a:rPr lang="tr-TR" altLang="tr-TR" b="1" dirty="0"/>
              <a:t>pastörize sütteki canlı mikroorganizma sayısı </a:t>
            </a:r>
            <a:r>
              <a:rPr lang="tr-TR" altLang="tr-TR" b="1" u="sng" dirty="0" smtClean="0">
                <a:solidFill>
                  <a:srgbClr val="CC3300"/>
                </a:solidFill>
              </a:rPr>
              <a:t>10</a:t>
            </a:r>
            <a:r>
              <a:rPr lang="tr-TR" altLang="tr-TR" b="1" u="sng" baseline="30000" dirty="0" smtClean="0">
                <a:solidFill>
                  <a:srgbClr val="CC3300"/>
                </a:solidFill>
              </a:rPr>
              <a:t>6</a:t>
            </a:r>
            <a:r>
              <a:rPr lang="tr-TR" altLang="tr-TR" b="1" u="sng" dirty="0" smtClean="0">
                <a:solidFill>
                  <a:srgbClr val="CC3300"/>
                </a:solidFill>
              </a:rPr>
              <a:t> </a:t>
            </a:r>
            <a:r>
              <a:rPr lang="tr-TR" altLang="tr-TR" b="1" u="sng" dirty="0">
                <a:solidFill>
                  <a:srgbClr val="CC3300"/>
                </a:solidFill>
              </a:rPr>
              <a:t>–10</a:t>
            </a:r>
            <a:r>
              <a:rPr lang="tr-TR" altLang="tr-TR" b="1" u="sng" baseline="30000" dirty="0">
                <a:solidFill>
                  <a:srgbClr val="CC3300"/>
                </a:solidFill>
              </a:rPr>
              <a:t>7</a:t>
            </a:r>
            <a:r>
              <a:rPr lang="tr-TR" altLang="tr-TR" b="1" u="sng" dirty="0">
                <a:solidFill>
                  <a:srgbClr val="CC3300"/>
                </a:solidFill>
              </a:rPr>
              <a:t> </a:t>
            </a:r>
            <a:r>
              <a:rPr lang="tr-TR" altLang="tr-TR" b="1" u="sng" dirty="0" err="1" smtClean="0">
                <a:solidFill>
                  <a:srgbClr val="CC3300"/>
                </a:solidFill>
              </a:rPr>
              <a:t>kob</a:t>
            </a:r>
            <a:r>
              <a:rPr lang="tr-TR" altLang="tr-TR" b="1" u="sng" dirty="0" smtClean="0">
                <a:solidFill>
                  <a:srgbClr val="CC3300"/>
                </a:solidFill>
              </a:rPr>
              <a:t>/ml </a:t>
            </a:r>
            <a:r>
              <a:rPr lang="tr-TR" altLang="tr-TR" b="1" u="sng" dirty="0" smtClean="0"/>
              <a:t>düzeyine </a:t>
            </a:r>
            <a:r>
              <a:rPr lang="tr-TR" altLang="tr-TR" b="1" u="sng" dirty="0"/>
              <a:t>ulaştığında </a:t>
            </a:r>
            <a:r>
              <a:rPr lang="tr-TR" altLang="tr-TR" b="1" u="sng" dirty="0">
                <a:solidFill>
                  <a:srgbClr val="CC3300"/>
                </a:solidFill>
              </a:rPr>
              <a:t>raf ömrü</a:t>
            </a:r>
            <a:r>
              <a:rPr lang="tr-TR" altLang="tr-TR" b="1" u="sng" dirty="0"/>
              <a:t> sona ermektedir.</a:t>
            </a:r>
            <a:r>
              <a:rPr lang="tr-TR" altLang="tr-TR" u="sng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780207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dirty="0">
                <a:solidFill>
                  <a:srgbClr val="FFC000"/>
                </a:solidFill>
              </a:rPr>
              <a:t>Pastörize sütün besleyici değeri </a:t>
            </a:r>
            <a:endParaRPr lang="tr-TR" b="1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22694" y="2308704"/>
            <a:ext cx="11060502" cy="435133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tr-TR" altLang="tr-TR" b="1" dirty="0"/>
              <a:t>Isıl işlem uygulaması ile </a:t>
            </a:r>
            <a:r>
              <a:rPr lang="tr-TR" altLang="tr-TR" b="1" dirty="0">
                <a:solidFill>
                  <a:srgbClr val="CC3300"/>
                </a:solidFill>
              </a:rPr>
              <a:t>süt proteinleri</a:t>
            </a:r>
            <a:r>
              <a:rPr lang="tr-TR" altLang="tr-TR" b="1" dirty="0">
                <a:solidFill>
                  <a:srgbClr val="51CF54"/>
                </a:solidFill>
              </a:rPr>
              <a:t> </a:t>
            </a:r>
            <a:r>
              <a:rPr lang="tr-TR" altLang="tr-TR" b="1" dirty="0" smtClean="0"/>
              <a:t>midedeki </a:t>
            </a:r>
            <a:r>
              <a:rPr lang="tr-TR" altLang="tr-TR" b="1" dirty="0"/>
              <a:t>asit ortamda </a:t>
            </a:r>
            <a:r>
              <a:rPr lang="tr-TR" altLang="tr-TR" b="1" dirty="0">
                <a:solidFill>
                  <a:srgbClr val="51CF54"/>
                </a:solidFill>
              </a:rPr>
              <a:t>daha ince </a:t>
            </a:r>
            <a:r>
              <a:rPr lang="tr-TR" altLang="tr-TR" b="1" dirty="0" err="1">
                <a:solidFill>
                  <a:srgbClr val="51CF54"/>
                </a:solidFill>
              </a:rPr>
              <a:t>zerreli</a:t>
            </a:r>
            <a:r>
              <a:rPr lang="tr-TR" altLang="tr-TR" b="1" dirty="0">
                <a:solidFill>
                  <a:srgbClr val="51CF54"/>
                </a:solidFill>
              </a:rPr>
              <a:t> pıhtı</a:t>
            </a:r>
            <a:r>
              <a:rPr lang="tr-TR" altLang="tr-TR" b="1" dirty="0"/>
              <a:t> </a:t>
            </a:r>
            <a:r>
              <a:rPr lang="tr-TR" altLang="tr-TR" b="1" dirty="0" smtClean="0"/>
              <a:t>oluşturabilmekte </a:t>
            </a:r>
            <a:r>
              <a:rPr lang="tr-TR" altLang="tr-TR" b="1" dirty="0"/>
              <a:t>ve sindirim enzimleri </a:t>
            </a:r>
            <a:r>
              <a:rPr lang="tr-TR" altLang="tr-TR" b="1" dirty="0" smtClean="0"/>
              <a:t>tarafından </a:t>
            </a:r>
            <a:r>
              <a:rPr lang="tr-TR" altLang="tr-TR" b="1" dirty="0">
                <a:solidFill>
                  <a:srgbClr val="51CF54"/>
                </a:solidFill>
              </a:rPr>
              <a:t>kolayca parçalanabilir</a:t>
            </a:r>
            <a:r>
              <a:rPr lang="tr-TR" altLang="tr-TR" b="1" dirty="0"/>
              <a:t> </a:t>
            </a:r>
            <a:r>
              <a:rPr lang="tr-TR" altLang="tr-TR" b="1" dirty="0" smtClean="0"/>
              <a:t>hale gelmektedir</a:t>
            </a:r>
            <a:r>
              <a:rPr lang="tr-TR" altLang="tr-TR" b="1" dirty="0"/>
              <a:t>. Bu nedenle, pastörize sütteki </a:t>
            </a:r>
            <a:r>
              <a:rPr lang="tr-TR" altLang="tr-TR" b="1" dirty="0" smtClean="0">
                <a:solidFill>
                  <a:srgbClr val="CC3300"/>
                </a:solidFill>
              </a:rPr>
              <a:t>proteinlerden </a:t>
            </a:r>
            <a:r>
              <a:rPr lang="tr-TR" altLang="tr-TR" b="1" dirty="0"/>
              <a:t>vücudun </a:t>
            </a:r>
            <a:r>
              <a:rPr lang="tr-TR" altLang="tr-TR" b="1" dirty="0">
                <a:solidFill>
                  <a:srgbClr val="51CF54"/>
                </a:solidFill>
              </a:rPr>
              <a:t>yararlanma </a:t>
            </a:r>
            <a:r>
              <a:rPr lang="tr-TR" altLang="tr-TR" b="1" dirty="0"/>
              <a:t>oranı yüksektir.  </a:t>
            </a:r>
          </a:p>
        </p:txBody>
      </p:sp>
    </p:spTree>
    <p:extLst>
      <p:ext uri="{BB962C8B-B14F-4D97-AF65-F5344CB8AC3E}">
        <p14:creationId xmlns:p14="http://schemas.microsoft.com/office/powerpoint/2010/main" val="6385383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C000"/>
                </a:solidFill>
              </a:rPr>
              <a:t>İçme sütü</a:t>
            </a:r>
            <a:endParaRPr lang="tr-TR" b="1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506662"/>
            <a:ext cx="10515600" cy="4351338"/>
          </a:xfrm>
        </p:spPr>
        <p:txBody>
          <a:bodyPr/>
          <a:lstStyle/>
          <a:p>
            <a:pPr algn="ctr">
              <a:buFont typeface="Wingdings" panose="05000000000000000000" pitchFamily="2" charset="2"/>
              <a:buNone/>
            </a:pPr>
            <a:r>
              <a:rPr lang="tr-TR" altLang="tr-TR" dirty="0"/>
              <a:t>Sütün sıvı halde direkt olarak tüketilebilmesi için, 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tr-TR" altLang="tr-TR" b="1" dirty="0">
                <a:solidFill>
                  <a:srgbClr val="CC3300"/>
                </a:solidFill>
              </a:rPr>
              <a:t>kontrollü koşullarda ısıl işleme tabi tutulması ve böylece halk sağlığı açısından güvenilir bir hale getirilmesi gerekir.</a:t>
            </a:r>
            <a:endParaRPr lang="tr-TR" alt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78259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dirty="0">
                <a:solidFill>
                  <a:srgbClr val="FFC000"/>
                </a:solidFill>
              </a:rPr>
              <a:t>Kontrollü ısı uygulaması ile</a:t>
            </a:r>
            <a:endParaRPr lang="tr-TR" b="1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altLang="tr-TR" sz="2400" b="1" dirty="0">
                <a:solidFill>
                  <a:schemeClr val="tx1">
                    <a:lumMod val="95000"/>
                  </a:schemeClr>
                </a:solidFill>
              </a:rPr>
              <a:t>patojen mikroorganizmalar </a:t>
            </a:r>
            <a:r>
              <a:rPr lang="tr-TR" altLang="tr-TR" b="1" dirty="0">
                <a:solidFill>
                  <a:schemeClr val="tx1">
                    <a:lumMod val="95000"/>
                  </a:schemeClr>
                </a:solidFill>
              </a:rPr>
              <a:t>tamamen</a:t>
            </a:r>
          </a:p>
          <a:p>
            <a:pPr>
              <a:buNone/>
            </a:pPr>
            <a:r>
              <a:rPr lang="tr-TR" altLang="tr-TR" sz="2400" b="1" dirty="0">
                <a:solidFill>
                  <a:schemeClr val="tx1">
                    <a:lumMod val="95000"/>
                  </a:schemeClr>
                </a:solidFill>
              </a:rPr>
              <a:t>sütü bozan diğer mikroorganizmalar </a:t>
            </a:r>
            <a:r>
              <a:rPr lang="tr-TR" altLang="tr-TR" b="1" dirty="0">
                <a:solidFill>
                  <a:schemeClr val="tx1">
                    <a:lumMod val="95000"/>
                  </a:schemeClr>
                </a:solidFill>
              </a:rPr>
              <a:t>büyük oranda</a:t>
            </a:r>
            <a:r>
              <a:rPr lang="tr-TR" altLang="tr-TR" sz="2400" b="1" dirty="0">
                <a:solidFill>
                  <a:schemeClr val="tx1">
                    <a:lumMod val="95000"/>
                  </a:schemeClr>
                </a:solidFill>
              </a:rPr>
              <a:t> </a:t>
            </a:r>
            <a:r>
              <a:rPr lang="tr-TR" altLang="tr-TR" b="1" dirty="0" smtClean="0">
                <a:solidFill>
                  <a:srgbClr val="51CF54"/>
                </a:solidFill>
              </a:rPr>
              <a:t>yok </a:t>
            </a:r>
            <a:r>
              <a:rPr lang="tr-TR" altLang="tr-TR" b="1" dirty="0">
                <a:solidFill>
                  <a:srgbClr val="51CF54"/>
                </a:solidFill>
              </a:rPr>
              <a:t>edilmektedir</a:t>
            </a:r>
            <a:r>
              <a:rPr lang="tr-TR" altLang="tr-TR" sz="2400" b="1" dirty="0">
                <a:solidFill>
                  <a:srgbClr val="51CF54"/>
                </a:solidFill>
              </a:rPr>
              <a:t>. </a:t>
            </a:r>
          </a:p>
          <a:p>
            <a:pPr>
              <a:buNone/>
            </a:pPr>
            <a:r>
              <a:rPr lang="tr-TR" altLang="tr-TR" sz="2400" b="1" dirty="0"/>
              <a:t>Böylece süt, </a:t>
            </a:r>
            <a:r>
              <a:rPr lang="tr-TR" altLang="tr-TR" b="1" dirty="0">
                <a:solidFill>
                  <a:srgbClr val="51CF54"/>
                </a:solidFill>
              </a:rPr>
              <a:t>mikrobiyolojik olarak</a:t>
            </a:r>
            <a:r>
              <a:rPr lang="tr-TR" altLang="tr-TR" b="1" dirty="0">
                <a:solidFill>
                  <a:srgbClr val="CC3300"/>
                </a:solidFill>
              </a:rPr>
              <a:t> </a:t>
            </a:r>
            <a:r>
              <a:rPr lang="tr-TR" altLang="tr-TR" b="1" dirty="0" smtClean="0">
                <a:solidFill>
                  <a:srgbClr val="CC3300"/>
                </a:solidFill>
              </a:rPr>
              <a:t> </a:t>
            </a:r>
            <a:r>
              <a:rPr lang="tr-TR" altLang="tr-TR" b="1" dirty="0">
                <a:solidFill>
                  <a:schemeClr val="tx1">
                    <a:lumMod val="95000"/>
                  </a:schemeClr>
                </a:solidFill>
              </a:rPr>
              <a:t>güvenilir bir hale getirilmektedir.</a:t>
            </a:r>
          </a:p>
          <a:p>
            <a:pPr>
              <a:buNone/>
            </a:pPr>
            <a:endParaRPr lang="tr-TR" altLang="tr-TR" sz="2400" b="1" dirty="0" smtClean="0"/>
          </a:p>
          <a:p>
            <a:pPr>
              <a:buNone/>
            </a:pPr>
            <a:r>
              <a:rPr lang="tr-TR" altLang="tr-TR" sz="2400" b="1" dirty="0" smtClean="0"/>
              <a:t>Aynı </a:t>
            </a:r>
            <a:r>
              <a:rPr lang="tr-TR" altLang="tr-TR" sz="2400" b="1" dirty="0"/>
              <a:t>zamanda </a:t>
            </a:r>
          </a:p>
          <a:p>
            <a:pPr>
              <a:buNone/>
            </a:pPr>
            <a:r>
              <a:rPr lang="tr-TR" altLang="tr-TR" sz="2400" b="1" dirty="0"/>
              <a:t> </a:t>
            </a:r>
            <a:r>
              <a:rPr lang="tr-TR" altLang="tr-TR" sz="2400" b="1" dirty="0" smtClean="0"/>
              <a:t> *  </a:t>
            </a:r>
            <a:r>
              <a:rPr lang="tr-TR" altLang="tr-TR" b="1" dirty="0">
                <a:solidFill>
                  <a:schemeClr val="tx1">
                    <a:lumMod val="95000"/>
                  </a:schemeClr>
                </a:solidFill>
              </a:rPr>
              <a:t>besin değerinin zarar görmemesi</a:t>
            </a:r>
            <a:r>
              <a:rPr lang="tr-TR" altLang="tr-TR" sz="2400" b="1" dirty="0">
                <a:solidFill>
                  <a:schemeClr val="tx1">
                    <a:lumMod val="95000"/>
                  </a:schemeClr>
                </a:solidFill>
              </a:rPr>
              <a:t>, </a:t>
            </a:r>
          </a:p>
          <a:p>
            <a:pPr>
              <a:buNone/>
            </a:pPr>
            <a:r>
              <a:rPr lang="tr-TR" altLang="tr-TR" sz="2400" b="1" dirty="0">
                <a:solidFill>
                  <a:schemeClr val="tx1">
                    <a:lumMod val="95000"/>
                  </a:schemeClr>
                </a:solidFill>
              </a:rPr>
              <a:t>  </a:t>
            </a:r>
            <a:r>
              <a:rPr lang="tr-TR" altLang="tr-TR" sz="2400" b="1" dirty="0" smtClean="0">
                <a:solidFill>
                  <a:schemeClr val="tx1">
                    <a:lumMod val="95000"/>
                  </a:schemeClr>
                </a:solidFill>
              </a:rPr>
              <a:t>* </a:t>
            </a:r>
            <a:r>
              <a:rPr lang="tr-TR" altLang="tr-TR" b="1" dirty="0" smtClean="0">
                <a:solidFill>
                  <a:schemeClr val="tx1">
                    <a:lumMod val="95000"/>
                  </a:schemeClr>
                </a:solidFill>
              </a:rPr>
              <a:t>doğal </a:t>
            </a:r>
            <a:r>
              <a:rPr lang="tr-TR" altLang="tr-TR" b="1" dirty="0">
                <a:solidFill>
                  <a:schemeClr val="tx1">
                    <a:lumMod val="95000"/>
                  </a:schemeClr>
                </a:solidFill>
              </a:rPr>
              <a:t>niteliklerinin değişmemesi</a:t>
            </a:r>
            <a:r>
              <a:rPr lang="tr-TR" altLang="tr-TR" sz="2400" b="1" dirty="0">
                <a:solidFill>
                  <a:schemeClr val="tx1">
                    <a:lumMod val="95000"/>
                  </a:schemeClr>
                </a:solidFill>
              </a:rPr>
              <a:t> </a:t>
            </a:r>
            <a:r>
              <a:rPr lang="tr-TR" altLang="tr-TR" b="1" dirty="0" smtClean="0"/>
              <a:t>sağlanmaya </a:t>
            </a:r>
            <a:r>
              <a:rPr lang="tr-TR" altLang="tr-TR" b="1" dirty="0"/>
              <a:t>çalışılmaktadır.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16998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293962" y="1242203"/>
            <a:ext cx="9299276" cy="5313871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2000" b="1" dirty="0" smtClean="0">
                <a:solidFill>
                  <a:srgbClr val="CC3300"/>
                </a:solidFill>
              </a:rPr>
              <a:t>Pastörizasyon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800" b="1" dirty="0" smtClean="0"/>
              <a:t>    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1800" b="1" dirty="0" smtClean="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800" b="1" dirty="0" smtClean="0"/>
              <a:t>Uzun süreli (kesikli)                       Kısa süreli                    Raf Ömrü Uzatılmış süt                        Yüksek sıcaklıkta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800" b="1" dirty="0" smtClean="0"/>
              <a:t>      ısıtma (LTLT)                            ısıtma (HTST)                         (ESL)                                                       ısıtma (HP)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800" b="1" dirty="0" smtClean="0"/>
              <a:t>62-65°C/30-32 dakika              72-75°C/15-30 saniye         MF+</a:t>
            </a:r>
            <a:r>
              <a:rPr lang="tr-TR" altLang="tr-TR" sz="1800" b="1" dirty="0"/>
              <a:t> 72-75°C/15-30 </a:t>
            </a:r>
            <a:r>
              <a:rPr lang="tr-TR" altLang="tr-TR" sz="1800" b="1" dirty="0" smtClean="0"/>
              <a:t>saniye           85-127°C/2-4 saniye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1800" b="1" dirty="0" smtClean="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2000" b="1" dirty="0" smtClean="0">
                <a:solidFill>
                  <a:srgbClr val="CC3300"/>
                </a:solidFill>
              </a:rPr>
              <a:t>                                                                                   Sterilizasyon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2000" b="1" dirty="0" smtClean="0">
              <a:solidFill>
                <a:srgbClr val="CC3300"/>
              </a:solidFill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800" b="1" dirty="0" smtClean="0"/>
              <a:t> Klasik (şişede veya kutuda)                   			 Ultra-yüksek sıcaklıkta (UHT)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800" b="1" dirty="0" smtClean="0"/>
              <a:t>110- 120°C/20-40 dakika                           			       135-150°C/2-20 saniye              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800" b="1" dirty="0" smtClean="0"/>
              <a:t>                                                                                    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800" b="1" dirty="0" smtClean="0"/>
              <a:t>                                             			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800" b="1" dirty="0" smtClean="0"/>
              <a:t>	 					           </a:t>
            </a:r>
            <a:r>
              <a:rPr lang="tr-TR" altLang="tr-TR" sz="1800" b="1" dirty="0" err="1" smtClean="0"/>
              <a:t>İndirekt</a:t>
            </a:r>
            <a:r>
              <a:rPr lang="tr-TR" altLang="tr-TR" sz="1800" b="1" dirty="0" smtClean="0"/>
              <a:t> yolla                                     Direkt yolla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1800" b="1" dirty="0" smtClean="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800" b="1" dirty="0" smtClean="0"/>
              <a:t>                                                          			     sütün içine buhar                              </a:t>
            </a:r>
            <a:r>
              <a:rPr lang="tr-TR" altLang="tr-TR" sz="1800" b="1" dirty="0" err="1" smtClean="0"/>
              <a:t>buhar</a:t>
            </a:r>
            <a:r>
              <a:rPr lang="tr-TR" altLang="tr-TR" sz="1800" b="1" dirty="0" smtClean="0"/>
              <a:t> içine </a:t>
            </a:r>
            <a:r>
              <a:rPr lang="tr-TR" altLang="tr-TR" sz="1800" b="1" dirty="0"/>
              <a:t> sütün </a:t>
            </a:r>
            <a:endParaRPr lang="tr-TR" altLang="tr-TR" sz="1800" b="1" dirty="0" smtClean="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800" b="1" dirty="0" smtClean="0"/>
              <a:t>	MF: </a:t>
            </a:r>
            <a:r>
              <a:rPr lang="tr-TR" altLang="tr-TR" sz="1800" b="1" dirty="0" err="1" smtClean="0"/>
              <a:t>Mikrofiltrasyon</a:t>
            </a:r>
            <a:r>
              <a:rPr lang="tr-TR" altLang="tr-TR" sz="1800" b="1" dirty="0" smtClean="0"/>
              <a:t>	                                          		   enjeksiyonu yoluyla                           </a:t>
            </a:r>
            <a:r>
              <a:rPr lang="tr-TR" altLang="tr-TR" sz="1800" b="1" dirty="0" err="1" smtClean="0"/>
              <a:t>infüzyonu</a:t>
            </a:r>
            <a:r>
              <a:rPr lang="tr-TR" altLang="tr-TR" sz="1800" b="1" dirty="0" smtClean="0"/>
              <a:t> yoluyla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1800" dirty="0" smtClean="0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2320281" y="1699404"/>
            <a:ext cx="682515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2333221" y="1699404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7" name="Line 10"/>
          <p:cNvSpPr>
            <a:spLocks noChangeShapeType="1"/>
          </p:cNvSpPr>
          <p:nvPr/>
        </p:nvSpPr>
        <p:spPr bwMode="auto">
          <a:xfrm>
            <a:off x="9138249" y="1699404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8" name="Line 4"/>
          <p:cNvSpPr>
            <a:spLocks noChangeShapeType="1"/>
          </p:cNvSpPr>
          <p:nvPr/>
        </p:nvSpPr>
        <p:spPr bwMode="auto">
          <a:xfrm>
            <a:off x="6016925" y="3602966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>
            <a:off x="3197525" y="3755366"/>
            <a:ext cx="5105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" name="Line 6"/>
          <p:cNvSpPr>
            <a:spLocks noChangeShapeType="1"/>
          </p:cNvSpPr>
          <p:nvPr/>
        </p:nvSpPr>
        <p:spPr bwMode="auto">
          <a:xfrm>
            <a:off x="3197525" y="3755366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1" name="Line 7"/>
          <p:cNvSpPr>
            <a:spLocks noChangeShapeType="1"/>
          </p:cNvSpPr>
          <p:nvPr/>
        </p:nvSpPr>
        <p:spPr bwMode="auto">
          <a:xfrm>
            <a:off x="8302925" y="3755366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>
            <a:off x="6847936" y="4576314"/>
            <a:ext cx="2667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3" name="Line 14"/>
          <p:cNvSpPr>
            <a:spLocks noChangeShapeType="1"/>
          </p:cNvSpPr>
          <p:nvPr/>
        </p:nvSpPr>
        <p:spPr bwMode="auto">
          <a:xfrm>
            <a:off x="8114582" y="4423914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4" name="Line 16"/>
          <p:cNvSpPr>
            <a:spLocks noChangeShapeType="1"/>
          </p:cNvSpPr>
          <p:nvPr/>
        </p:nvSpPr>
        <p:spPr bwMode="auto">
          <a:xfrm>
            <a:off x="6847936" y="4576314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5" name="Line 17"/>
          <p:cNvSpPr>
            <a:spLocks noChangeShapeType="1"/>
          </p:cNvSpPr>
          <p:nvPr/>
        </p:nvSpPr>
        <p:spPr bwMode="auto">
          <a:xfrm>
            <a:off x="9514936" y="4576314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5847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7638" y="365125"/>
            <a:ext cx="11276162" cy="1325563"/>
          </a:xfrm>
        </p:spPr>
        <p:txBody>
          <a:bodyPr/>
          <a:lstStyle/>
          <a:p>
            <a:r>
              <a:rPr lang="en-GB" altLang="tr-TR" b="1" dirty="0" err="1">
                <a:solidFill>
                  <a:srgbClr val="FFFF00"/>
                </a:solidFill>
              </a:rPr>
              <a:t>Sütün</a:t>
            </a:r>
            <a:r>
              <a:rPr lang="en-GB" altLang="tr-TR" b="1" dirty="0">
                <a:solidFill>
                  <a:srgbClr val="FFFF00"/>
                </a:solidFill>
              </a:rPr>
              <a:t> </a:t>
            </a:r>
            <a:r>
              <a:rPr lang="en-GB" altLang="tr-TR" b="1" dirty="0" err="1">
                <a:solidFill>
                  <a:srgbClr val="FFFF00"/>
                </a:solidFill>
              </a:rPr>
              <a:t>Ön</a:t>
            </a:r>
            <a:r>
              <a:rPr lang="en-GB" altLang="tr-TR" b="1" dirty="0">
                <a:solidFill>
                  <a:srgbClr val="FFFF00"/>
                </a:solidFill>
              </a:rPr>
              <a:t> </a:t>
            </a:r>
            <a:r>
              <a:rPr lang="en-GB" altLang="tr-TR" b="1" dirty="0" err="1">
                <a:solidFill>
                  <a:srgbClr val="FFFF00"/>
                </a:solidFill>
              </a:rPr>
              <a:t>İşlemlere</a:t>
            </a:r>
            <a:r>
              <a:rPr lang="en-GB" altLang="tr-TR" b="1" dirty="0">
                <a:solidFill>
                  <a:srgbClr val="FFFF00"/>
                </a:solidFill>
              </a:rPr>
              <a:t> </a:t>
            </a:r>
            <a:r>
              <a:rPr lang="en-GB" altLang="tr-TR" b="1" dirty="0" err="1">
                <a:solidFill>
                  <a:srgbClr val="FFFF00"/>
                </a:solidFill>
              </a:rPr>
              <a:t>Tabi</a:t>
            </a:r>
            <a:r>
              <a:rPr lang="en-GB" altLang="tr-TR" b="1" dirty="0">
                <a:solidFill>
                  <a:srgbClr val="FFFF00"/>
                </a:solidFill>
              </a:rPr>
              <a:t> </a:t>
            </a:r>
            <a:r>
              <a:rPr lang="en-GB" altLang="tr-TR" b="1" dirty="0" err="1">
                <a:solidFill>
                  <a:srgbClr val="FFFF00"/>
                </a:solidFill>
              </a:rPr>
              <a:t>Tutulması</a:t>
            </a:r>
            <a:r>
              <a:rPr lang="tr-TR" altLang="tr-TR" b="1" dirty="0">
                <a:solidFill>
                  <a:srgbClr val="FFFF00"/>
                </a:solidFill>
              </a:rPr>
              <a:t> </a:t>
            </a:r>
            <a:endParaRPr lang="tr-TR" b="1" dirty="0">
              <a:solidFill>
                <a:srgbClr val="FFFF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7638" y="1825625"/>
            <a:ext cx="11276162" cy="4351338"/>
          </a:xfrm>
        </p:spPr>
        <p:txBody>
          <a:bodyPr/>
          <a:lstStyle/>
          <a:p>
            <a:pPr>
              <a:buNone/>
            </a:pPr>
            <a:r>
              <a:rPr lang="en-GB" altLang="tr-TR" b="1" dirty="0" err="1"/>
              <a:t>İşletmeye</a:t>
            </a:r>
            <a:r>
              <a:rPr lang="en-GB" altLang="tr-TR" b="1" dirty="0"/>
              <a:t> </a:t>
            </a:r>
            <a:r>
              <a:rPr lang="en-GB" altLang="tr-TR" b="1" dirty="0" err="1"/>
              <a:t>kabul</a:t>
            </a:r>
            <a:r>
              <a:rPr lang="en-GB" altLang="tr-TR" b="1" dirty="0"/>
              <a:t> </a:t>
            </a:r>
            <a:r>
              <a:rPr lang="en-GB" altLang="tr-TR" b="1" dirty="0" err="1"/>
              <a:t>edilen</a:t>
            </a:r>
            <a:r>
              <a:rPr lang="en-GB" altLang="tr-TR" b="1" dirty="0"/>
              <a:t> </a:t>
            </a:r>
            <a:r>
              <a:rPr lang="en-GB" altLang="tr-TR" b="1" dirty="0" err="1"/>
              <a:t>çiğ</a:t>
            </a:r>
            <a:r>
              <a:rPr lang="en-GB" altLang="tr-TR" b="1" dirty="0"/>
              <a:t> </a:t>
            </a:r>
            <a:r>
              <a:rPr lang="en-GB" altLang="tr-TR" b="1" dirty="0" err="1"/>
              <a:t>süt</a:t>
            </a:r>
            <a:r>
              <a:rPr lang="en-GB" altLang="tr-TR" b="1" dirty="0"/>
              <a:t> </a:t>
            </a:r>
            <a:endParaRPr lang="tr-TR" altLang="tr-TR" b="1" dirty="0"/>
          </a:p>
          <a:p>
            <a:pPr>
              <a:buNone/>
            </a:pPr>
            <a:r>
              <a:rPr lang="en-GB" altLang="tr-TR" b="1" dirty="0" err="1">
                <a:solidFill>
                  <a:srgbClr val="CC3300"/>
                </a:solidFill>
              </a:rPr>
              <a:t>pastörizasyon</a:t>
            </a:r>
            <a:r>
              <a:rPr lang="en-GB" altLang="tr-TR" b="1" dirty="0">
                <a:solidFill>
                  <a:srgbClr val="CC3300"/>
                </a:solidFill>
              </a:rPr>
              <a:t> </a:t>
            </a:r>
            <a:r>
              <a:rPr lang="en-GB" altLang="tr-TR" b="1" dirty="0" err="1">
                <a:solidFill>
                  <a:srgbClr val="CC3300"/>
                </a:solidFill>
              </a:rPr>
              <a:t>veya</a:t>
            </a:r>
            <a:r>
              <a:rPr lang="en-GB" altLang="tr-TR" b="1" dirty="0">
                <a:solidFill>
                  <a:srgbClr val="CC3300"/>
                </a:solidFill>
              </a:rPr>
              <a:t> UHT </a:t>
            </a:r>
            <a:r>
              <a:rPr lang="en-GB" altLang="tr-TR" b="1" dirty="0" err="1">
                <a:solidFill>
                  <a:srgbClr val="CC3300"/>
                </a:solidFill>
              </a:rPr>
              <a:t>sterilizasyon</a:t>
            </a:r>
            <a:r>
              <a:rPr lang="tr-TR" altLang="tr-TR" b="1" dirty="0">
                <a:solidFill>
                  <a:srgbClr val="CC3300"/>
                </a:solidFill>
              </a:rPr>
              <a:t>dan </a:t>
            </a:r>
            <a:r>
              <a:rPr lang="en-GB" altLang="tr-TR" b="1" dirty="0" err="1">
                <a:solidFill>
                  <a:srgbClr val="CC3300"/>
                </a:solidFill>
              </a:rPr>
              <a:t>önce</a:t>
            </a:r>
            <a:r>
              <a:rPr lang="en-GB" altLang="tr-TR" b="1" dirty="0"/>
              <a:t> </a:t>
            </a:r>
            <a:endParaRPr lang="tr-TR" altLang="tr-TR" b="1" dirty="0"/>
          </a:p>
          <a:p>
            <a:pPr>
              <a:buNone/>
            </a:pPr>
            <a:r>
              <a:rPr lang="en-GB" altLang="tr-TR" b="1" dirty="0" err="1"/>
              <a:t>aşağıdaki</a:t>
            </a:r>
            <a:r>
              <a:rPr lang="en-GB" altLang="tr-TR" b="1" dirty="0"/>
              <a:t> </a:t>
            </a:r>
            <a:r>
              <a:rPr lang="en-GB" altLang="tr-TR" b="1" dirty="0" err="1"/>
              <a:t>işlemlerden</a:t>
            </a:r>
            <a:r>
              <a:rPr lang="en-GB" altLang="tr-TR" b="1" dirty="0"/>
              <a:t> </a:t>
            </a:r>
            <a:r>
              <a:rPr lang="en-GB" altLang="tr-TR" b="1" dirty="0" err="1"/>
              <a:t>geçirilir</a:t>
            </a:r>
            <a:r>
              <a:rPr lang="en-GB" altLang="tr-TR" b="1" dirty="0"/>
              <a:t> : </a:t>
            </a:r>
            <a:endParaRPr lang="nb-NO" altLang="tr-TR" b="1" dirty="0"/>
          </a:p>
          <a:p>
            <a:r>
              <a:rPr lang="nb-NO" altLang="tr-TR" b="1" dirty="0"/>
              <a:t>Klarifikasyon (sütteki yabancı maddelerin temizlenmesi)</a:t>
            </a:r>
          </a:p>
          <a:p>
            <a:r>
              <a:rPr lang="nb-NO" altLang="tr-TR" b="1" dirty="0"/>
              <a:t>De-aerasyon (süt içindeki havanın ve yabancı kokuların giderilmesi)  </a:t>
            </a:r>
            <a:endParaRPr lang="en-GB" altLang="tr-TR" b="1" dirty="0"/>
          </a:p>
          <a:p>
            <a:r>
              <a:rPr lang="en-GB" altLang="tr-TR" b="1" dirty="0" err="1"/>
              <a:t>Separasyon</a:t>
            </a:r>
            <a:r>
              <a:rPr lang="en-GB" altLang="tr-TR" b="1" dirty="0"/>
              <a:t> (</a:t>
            </a:r>
            <a:r>
              <a:rPr lang="en-GB" altLang="tr-TR" b="1" dirty="0" err="1"/>
              <a:t>süt</a:t>
            </a:r>
            <a:r>
              <a:rPr lang="en-GB" altLang="tr-TR" b="1" dirty="0"/>
              <a:t> </a:t>
            </a:r>
            <a:r>
              <a:rPr lang="en-GB" altLang="tr-TR" b="1" dirty="0" err="1"/>
              <a:t>yağının</a:t>
            </a:r>
            <a:r>
              <a:rPr lang="en-GB" altLang="tr-TR" b="1" dirty="0"/>
              <a:t> </a:t>
            </a:r>
            <a:r>
              <a:rPr lang="en-GB" altLang="tr-TR" b="1" dirty="0" err="1"/>
              <a:t>ayrılması</a:t>
            </a:r>
            <a:r>
              <a:rPr lang="en-GB" altLang="tr-TR" b="1" dirty="0"/>
              <a:t>) </a:t>
            </a:r>
          </a:p>
          <a:p>
            <a:r>
              <a:rPr lang="en-GB" altLang="tr-TR" b="1" dirty="0" err="1"/>
              <a:t>Süt</a:t>
            </a:r>
            <a:r>
              <a:rPr lang="en-GB" altLang="tr-TR" b="1" dirty="0"/>
              <a:t> </a:t>
            </a:r>
            <a:r>
              <a:rPr lang="en-GB" altLang="tr-TR" b="1" dirty="0" err="1"/>
              <a:t>yağının</a:t>
            </a:r>
            <a:r>
              <a:rPr lang="en-GB" altLang="tr-TR" b="1" dirty="0"/>
              <a:t> </a:t>
            </a:r>
            <a:r>
              <a:rPr lang="en-GB" altLang="tr-TR" b="1" dirty="0" err="1"/>
              <a:t>standardizasyonu</a:t>
            </a:r>
            <a:r>
              <a:rPr lang="en-GB" altLang="tr-TR" b="1" dirty="0"/>
              <a:t> </a:t>
            </a:r>
          </a:p>
          <a:p>
            <a:r>
              <a:rPr lang="en-GB" altLang="tr-TR" b="1" dirty="0"/>
              <a:t>Homojenizasyon </a:t>
            </a:r>
            <a:endParaRPr lang="tr-TR" altLang="tr-TR" b="1" dirty="0"/>
          </a:p>
        </p:txBody>
      </p:sp>
    </p:spTree>
    <p:extLst>
      <p:ext uri="{BB962C8B-B14F-4D97-AF65-F5344CB8AC3E}">
        <p14:creationId xmlns:p14="http://schemas.microsoft.com/office/powerpoint/2010/main" val="34479573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0166" y="365125"/>
            <a:ext cx="11103634" cy="1325563"/>
          </a:xfrm>
        </p:spPr>
        <p:txBody>
          <a:bodyPr/>
          <a:lstStyle/>
          <a:p>
            <a:r>
              <a:rPr lang="tr-TR" b="1" dirty="0" smtClean="0">
                <a:solidFill>
                  <a:srgbClr val="FFFF00"/>
                </a:solidFill>
              </a:rPr>
              <a:t>Klarifikasyon</a:t>
            </a:r>
            <a:endParaRPr lang="tr-TR" b="1" dirty="0">
              <a:solidFill>
                <a:srgbClr val="FFFF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0166" y="1860131"/>
            <a:ext cx="11103634" cy="4351338"/>
          </a:xfrm>
        </p:spPr>
        <p:txBody>
          <a:bodyPr/>
          <a:lstStyle/>
          <a:p>
            <a:pPr>
              <a:buNone/>
            </a:pPr>
            <a:r>
              <a:rPr lang="en-GB" altLang="tr-TR" sz="3200" b="1" dirty="0" err="1">
                <a:solidFill>
                  <a:srgbClr val="CC3300"/>
                </a:solidFill>
              </a:rPr>
              <a:t>Merkezkaç</a:t>
            </a:r>
            <a:r>
              <a:rPr lang="en-GB" altLang="tr-TR" sz="3200" b="1" dirty="0">
                <a:solidFill>
                  <a:srgbClr val="CC3300"/>
                </a:solidFill>
              </a:rPr>
              <a:t> </a:t>
            </a:r>
            <a:r>
              <a:rPr lang="en-GB" altLang="tr-TR" sz="3200" b="1" dirty="0" err="1">
                <a:solidFill>
                  <a:srgbClr val="CC3300"/>
                </a:solidFill>
              </a:rPr>
              <a:t>kuvvet</a:t>
            </a:r>
            <a:r>
              <a:rPr lang="en-GB" altLang="tr-TR" sz="3200" b="1" dirty="0">
                <a:solidFill>
                  <a:srgbClr val="CC3300"/>
                </a:solidFill>
              </a:rPr>
              <a:t> </a:t>
            </a:r>
            <a:r>
              <a:rPr lang="en-GB" altLang="tr-TR" sz="3200" b="1" dirty="0" err="1">
                <a:solidFill>
                  <a:srgbClr val="CC3300"/>
                </a:solidFill>
              </a:rPr>
              <a:t>etkisiyle</a:t>
            </a:r>
            <a:r>
              <a:rPr lang="en-GB" altLang="tr-TR" sz="3200" b="1" dirty="0">
                <a:solidFill>
                  <a:srgbClr val="CC3300"/>
                </a:solidFill>
              </a:rPr>
              <a:t> </a:t>
            </a:r>
            <a:r>
              <a:rPr lang="en-GB" altLang="tr-TR" sz="3200" b="1" dirty="0" err="1">
                <a:solidFill>
                  <a:srgbClr val="CC3300"/>
                </a:solidFill>
              </a:rPr>
              <a:t>ayırma</a:t>
            </a:r>
            <a:r>
              <a:rPr lang="en-GB" altLang="tr-TR" b="1" dirty="0">
                <a:solidFill>
                  <a:srgbClr val="CC3300"/>
                </a:solidFill>
              </a:rPr>
              <a:t> </a:t>
            </a:r>
            <a:endParaRPr lang="tr-TR" altLang="tr-TR" b="1" dirty="0">
              <a:solidFill>
                <a:srgbClr val="CC3300"/>
              </a:solidFill>
            </a:endParaRPr>
          </a:p>
          <a:p>
            <a:pPr>
              <a:buNone/>
            </a:pPr>
            <a:r>
              <a:rPr lang="tr-TR" altLang="tr-TR" sz="2400" b="1" dirty="0"/>
              <a:t>  </a:t>
            </a:r>
            <a:endParaRPr lang="tr-TR" altLang="tr-TR" sz="2400" b="1" dirty="0" smtClean="0"/>
          </a:p>
          <a:p>
            <a:pPr>
              <a:buNone/>
            </a:pPr>
            <a:r>
              <a:rPr lang="en-GB" altLang="tr-TR" b="1" dirty="0" err="1" smtClean="0"/>
              <a:t>farklı</a:t>
            </a:r>
            <a:r>
              <a:rPr lang="en-GB" altLang="tr-TR" b="1" dirty="0" smtClean="0"/>
              <a:t> </a:t>
            </a:r>
            <a:r>
              <a:rPr lang="en-GB" altLang="tr-TR" b="1" dirty="0" err="1"/>
              <a:t>yoğunluğa</a:t>
            </a:r>
            <a:r>
              <a:rPr lang="en-GB" altLang="tr-TR" b="1" dirty="0"/>
              <a:t> </a:t>
            </a:r>
            <a:r>
              <a:rPr lang="en-GB" altLang="tr-TR" b="1" dirty="0" err="1"/>
              <a:t>sahip</a:t>
            </a:r>
            <a:r>
              <a:rPr lang="tr-TR" altLang="tr-TR" b="1" dirty="0"/>
              <a:t> </a:t>
            </a:r>
            <a:r>
              <a:rPr lang="en-GB" altLang="tr-TR" b="1" dirty="0" err="1"/>
              <a:t>bileşenlerden</a:t>
            </a:r>
            <a:r>
              <a:rPr lang="en-GB" altLang="tr-TR" b="1" dirty="0"/>
              <a:t> </a:t>
            </a:r>
            <a:r>
              <a:rPr lang="en-GB" altLang="tr-TR" b="1" dirty="0" err="1"/>
              <a:t>oluşan</a:t>
            </a:r>
            <a:r>
              <a:rPr lang="tr-TR" altLang="tr-TR" b="1" dirty="0"/>
              <a:t> </a:t>
            </a:r>
            <a:r>
              <a:rPr lang="en-GB" altLang="tr-TR" b="1" dirty="0" err="1" smtClean="0"/>
              <a:t>bir</a:t>
            </a:r>
            <a:r>
              <a:rPr lang="tr-TR" altLang="tr-TR" b="1" dirty="0" smtClean="0"/>
              <a:t> </a:t>
            </a:r>
            <a:r>
              <a:rPr lang="en-GB" altLang="tr-TR" b="1" dirty="0" err="1"/>
              <a:t>karışımın</a:t>
            </a:r>
            <a:r>
              <a:rPr lang="en-GB" altLang="tr-TR" b="1" dirty="0"/>
              <a:t> </a:t>
            </a:r>
            <a:r>
              <a:rPr lang="en-GB" altLang="tr-TR" b="1" dirty="0" err="1"/>
              <a:t>bir</a:t>
            </a:r>
            <a:r>
              <a:rPr lang="en-GB" altLang="tr-TR" b="1" dirty="0"/>
              <a:t> </a:t>
            </a:r>
            <a:r>
              <a:rPr lang="en-GB" altLang="tr-TR" b="1" dirty="0" err="1" smtClean="0"/>
              <a:t>merkez</a:t>
            </a:r>
            <a:endParaRPr lang="tr-TR" altLang="tr-TR" b="1" dirty="0" smtClean="0"/>
          </a:p>
          <a:p>
            <a:pPr>
              <a:buNone/>
            </a:pPr>
            <a:r>
              <a:rPr lang="en-GB" altLang="tr-TR" b="1" dirty="0" err="1" smtClean="0"/>
              <a:t>etrafında</a:t>
            </a:r>
            <a:r>
              <a:rPr lang="en-GB" altLang="tr-TR" b="1" dirty="0" smtClean="0"/>
              <a:t> </a:t>
            </a:r>
            <a:r>
              <a:rPr lang="en-GB" altLang="tr-TR" b="1" dirty="0" err="1"/>
              <a:t>hızla</a:t>
            </a:r>
            <a:r>
              <a:rPr lang="en-GB" altLang="tr-TR" b="1" dirty="0"/>
              <a:t> </a:t>
            </a:r>
            <a:r>
              <a:rPr lang="en-GB" altLang="tr-TR" b="1" dirty="0" err="1"/>
              <a:t>döndürülmesi</a:t>
            </a:r>
            <a:r>
              <a:rPr lang="en-GB" altLang="tr-TR" b="1" dirty="0"/>
              <a:t> </a:t>
            </a:r>
            <a:r>
              <a:rPr lang="en-GB" altLang="tr-TR" b="1" dirty="0" err="1"/>
              <a:t>halinde</a:t>
            </a:r>
            <a:r>
              <a:rPr lang="en-GB" altLang="tr-TR" b="1" dirty="0"/>
              <a:t> </a:t>
            </a:r>
            <a:r>
              <a:rPr lang="en-GB" altLang="tr-TR" b="1" dirty="0" err="1"/>
              <a:t>yoğunluğu</a:t>
            </a:r>
            <a:r>
              <a:rPr lang="en-GB" altLang="tr-TR" b="1" dirty="0"/>
              <a:t> </a:t>
            </a:r>
            <a:r>
              <a:rPr lang="en-GB" altLang="tr-TR" b="1" dirty="0" err="1"/>
              <a:t>fazla</a:t>
            </a:r>
            <a:r>
              <a:rPr lang="en-GB" altLang="tr-TR" b="1" dirty="0"/>
              <a:t> </a:t>
            </a:r>
            <a:r>
              <a:rPr lang="en-GB" altLang="tr-TR" b="1" dirty="0" err="1"/>
              <a:t>olan</a:t>
            </a:r>
            <a:r>
              <a:rPr lang="en-GB" altLang="tr-TR" b="1" dirty="0"/>
              <a:t> </a:t>
            </a:r>
            <a:r>
              <a:rPr lang="en-GB" altLang="tr-TR" b="1" dirty="0" err="1" smtClean="0"/>
              <a:t>unsurların</a:t>
            </a:r>
            <a:endParaRPr lang="tr-TR" altLang="tr-TR" b="1" dirty="0" smtClean="0"/>
          </a:p>
          <a:p>
            <a:pPr>
              <a:buNone/>
            </a:pPr>
            <a:r>
              <a:rPr lang="en-GB" altLang="tr-TR" b="1" dirty="0" err="1" smtClean="0"/>
              <a:t>dışta</a:t>
            </a:r>
            <a:r>
              <a:rPr lang="tr-TR" altLang="tr-TR" b="1" dirty="0" smtClean="0"/>
              <a:t>  </a:t>
            </a:r>
            <a:r>
              <a:rPr lang="en-GB" altLang="tr-TR" b="1" dirty="0" err="1"/>
              <a:t>yoğunluğu</a:t>
            </a:r>
            <a:r>
              <a:rPr lang="en-GB" altLang="tr-TR" b="1" dirty="0"/>
              <a:t> </a:t>
            </a:r>
            <a:r>
              <a:rPr lang="en-GB" altLang="tr-TR" b="1" dirty="0" err="1"/>
              <a:t>az</a:t>
            </a:r>
            <a:r>
              <a:rPr lang="en-GB" altLang="tr-TR" b="1" dirty="0"/>
              <a:t> </a:t>
            </a:r>
            <a:r>
              <a:rPr lang="en-GB" altLang="tr-TR" b="1" dirty="0" err="1"/>
              <a:t>olan</a:t>
            </a:r>
            <a:r>
              <a:rPr lang="en-GB" altLang="tr-TR" b="1" dirty="0"/>
              <a:t> </a:t>
            </a:r>
            <a:r>
              <a:rPr lang="en-GB" altLang="tr-TR" b="1" dirty="0" err="1"/>
              <a:t>unsurların</a:t>
            </a:r>
            <a:r>
              <a:rPr lang="en-GB" altLang="tr-TR" b="1" dirty="0"/>
              <a:t> da </a:t>
            </a:r>
            <a:r>
              <a:rPr lang="en-GB" altLang="tr-TR" b="1" dirty="0" err="1"/>
              <a:t>iç</a:t>
            </a:r>
            <a:r>
              <a:rPr lang="en-GB" altLang="tr-TR" b="1" dirty="0"/>
              <a:t> </a:t>
            </a:r>
            <a:r>
              <a:rPr lang="en-GB" altLang="tr-TR" b="1" dirty="0" err="1"/>
              <a:t>tarafta</a:t>
            </a:r>
            <a:r>
              <a:rPr lang="tr-TR" altLang="tr-TR" b="1" dirty="0"/>
              <a:t> </a:t>
            </a:r>
            <a:r>
              <a:rPr lang="en-GB" altLang="tr-TR" b="1" dirty="0" err="1"/>
              <a:t>toplanması</a:t>
            </a:r>
            <a:r>
              <a:rPr lang="en-GB" altLang="tr-TR" b="1" dirty="0"/>
              <a:t> </a:t>
            </a:r>
            <a:r>
              <a:rPr lang="en-GB" altLang="tr-TR" b="1" dirty="0" err="1" smtClean="0"/>
              <a:t>esasına</a:t>
            </a:r>
            <a:endParaRPr lang="tr-TR" altLang="tr-TR" b="1" dirty="0" smtClean="0"/>
          </a:p>
          <a:p>
            <a:pPr>
              <a:buNone/>
            </a:pPr>
            <a:r>
              <a:rPr lang="en-GB" altLang="tr-TR" b="1" dirty="0" err="1" smtClean="0"/>
              <a:t>dayanmaktadır</a:t>
            </a:r>
            <a:r>
              <a:rPr lang="en-GB" altLang="tr-TR" b="1" dirty="0"/>
              <a:t>. </a:t>
            </a:r>
            <a:endParaRPr lang="tr-TR" altLang="tr-TR" b="1" dirty="0"/>
          </a:p>
          <a:p>
            <a:pPr>
              <a:buNone/>
            </a:pPr>
            <a:endParaRPr lang="tr-TR" altLang="tr-TR" b="1" dirty="0" smtClean="0"/>
          </a:p>
          <a:p>
            <a:pPr>
              <a:buNone/>
            </a:pPr>
            <a:r>
              <a:rPr lang="tr-TR" altLang="tr-TR" b="1" dirty="0" smtClean="0"/>
              <a:t>Bu </a:t>
            </a:r>
            <a:r>
              <a:rPr lang="tr-TR" altLang="tr-TR" b="1" dirty="0"/>
              <a:t>işleme </a:t>
            </a:r>
            <a:r>
              <a:rPr lang="tr-TR" altLang="tr-TR" b="1" dirty="0" err="1" smtClean="0">
                <a:solidFill>
                  <a:srgbClr val="FF0000"/>
                </a:solidFill>
              </a:rPr>
              <a:t>klarifikasyon</a:t>
            </a:r>
            <a:r>
              <a:rPr lang="tr-TR" altLang="tr-TR" b="1" dirty="0" smtClean="0">
                <a:solidFill>
                  <a:srgbClr val="FF0000"/>
                </a:solidFill>
              </a:rPr>
              <a:t> k</a:t>
            </a:r>
            <a:r>
              <a:rPr lang="tr-TR" altLang="tr-TR" b="1" dirty="0" smtClean="0"/>
              <a:t>ullanılan </a:t>
            </a:r>
            <a:r>
              <a:rPr lang="tr-TR" altLang="tr-TR" b="1" dirty="0"/>
              <a:t>cihaza da </a:t>
            </a:r>
            <a:r>
              <a:rPr lang="tr-TR" altLang="tr-TR" b="1" dirty="0" err="1">
                <a:solidFill>
                  <a:srgbClr val="FF0000"/>
                </a:solidFill>
              </a:rPr>
              <a:t>klarifikatör</a:t>
            </a:r>
            <a:r>
              <a:rPr lang="tr-TR" altLang="tr-TR" b="1" dirty="0">
                <a:solidFill>
                  <a:srgbClr val="FF0000"/>
                </a:solidFill>
              </a:rPr>
              <a:t> </a:t>
            </a:r>
            <a:r>
              <a:rPr lang="tr-TR" altLang="tr-TR" b="1" dirty="0"/>
              <a:t>adı verilir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191991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41540" y="365125"/>
            <a:ext cx="11112260" cy="1325563"/>
          </a:xfrm>
        </p:spPr>
        <p:txBody>
          <a:bodyPr/>
          <a:lstStyle/>
          <a:p>
            <a:r>
              <a:rPr lang="tr-TR" b="1" dirty="0">
                <a:solidFill>
                  <a:srgbClr val="FFFF00"/>
                </a:solidFill>
              </a:rPr>
              <a:t>Klarifikasyon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38023" y="1825625"/>
            <a:ext cx="11215777" cy="4351338"/>
          </a:xfrm>
        </p:spPr>
        <p:txBody>
          <a:bodyPr/>
          <a:lstStyle/>
          <a:p>
            <a:pPr>
              <a:buNone/>
            </a:pPr>
            <a:r>
              <a:rPr lang="en-GB" altLang="tr-TR" sz="3200" b="1" dirty="0"/>
              <a:t>Klarifikatörlerle</a:t>
            </a:r>
            <a:r>
              <a:rPr lang="en-GB" altLang="tr-TR" b="1" dirty="0"/>
              <a:t> </a:t>
            </a:r>
            <a:r>
              <a:rPr lang="en-GB" altLang="tr-TR" b="1" dirty="0" err="1" smtClean="0"/>
              <a:t>gerçekleştirilen</a:t>
            </a:r>
            <a:r>
              <a:rPr lang="tr-TR" altLang="tr-TR" b="1" dirty="0" smtClean="0"/>
              <a:t> </a:t>
            </a:r>
            <a:r>
              <a:rPr lang="en-GB" altLang="tr-TR" b="1" dirty="0" err="1" smtClean="0"/>
              <a:t>temizleme</a:t>
            </a:r>
            <a:r>
              <a:rPr lang="en-GB" altLang="tr-TR" b="1" dirty="0" smtClean="0"/>
              <a:t> </a:t>
            </a:r>
            <a:r>
              <a:rPr lang="en-GB" altLang="tr-TR" b="1" dirty="0" err="1"/>
              <a:t>işleminde</a:t>
            </a:r>
            <a:r>
              <a:rPr lang="en-GB" altLang="tr-TR" b="1" dirty="0"/>
              <a:t> </a:t>
            </a:r>
            <a:endParaRPr lang="tr-TR" altLang="tr-TR" b="1" dirty="0"/>
          </a:p>
          <a:p>
            <a:r>
              <a:rPr lang="en-GB" altLang="tr-TR" b="1" dirty="0" err="1">
                <a:solidFill>
                  <a:srgbClr val="CC3300"/>
                </a:solidFill>
              </a:rPr>
              <a:t>çapı</a:t>
            </a:r>
            <a:r>
              <a:rPr lang="en-GB" altLang="tr-TR" b="1" dirty="0">
                <a:solidFill>
                  <a:srgbClr val="CC3300"/>
                </a:solidFill>
              </a:rPr>
              <a:t> 4-5 </a:t>
            </a:r>
            <a:r>
              <a:rPr lang="en-GB" altLang="tr-TR" b="1" dirty="0" err="1">
                <a:solidFill>
                  <a:srgbClr val="CC3300"/>
                </a:solidFill>
              </a:rPr>
              <a:t>mikron</a:t>
            </a:r>
            <a:r>
              <a:rPr lang="en-GB" altLang="tr-TR" b="1" dirty="0">
                <a:solidFill>
                  <a:srgbClr val="CC3300"/>
                </a:solidFill>
              </a:rPr>
              <a:t> </a:t>
            </a:r>
            <a:r>
              <a:rPr lang="en-GB" altLang="tr-TR" b="1" dirty="0" err="1">
                <a:solidFill>
                  <a:srgbClr val="CC3300"/>
                </a:solidFill>
              </a:rPr>
              <a:t>olan</a:t>
            </a:r>
            <a:r>
              <a:rPr lang="en-GB" altLang="tr-TR" b="1" dirty="0"/>
              <a:t> </a:t>
            </a:r>
            <a:r>
              <a:rPr lang="en-GB" altLang="tr-TR" b="1" dirty="0" err="1"/>
              <a:t>yabancı</a:t>
            </a:r>
            <a:r>
              <a:rPr lang="en-GB" altLang="tr-TR" b="1" dirty="0"/>
              <a:t> </a:t>
            </a:r>
            <a:r>
              <a:rPr lang="tr-TR" altLang="tr-TR" b="1" dirty="0"/>
              <a:t>m</a:t>
            </a:r>
            <a:r>
              <a:rPr lang="en-GB" altLang="tr-TR" b="1" dirty="0" err="1"/>
              <a:t>addeler</a:t>
            </a:r>
            <a:r>
              <a:rPr lang="en-GB" altLang="tr-TR" b="1" dirty="0"/>
              <a:t> </a:t>
            </a:r>
            <a:r>
              <a:rPr lang="tr-TR" altLang="tr-TR" b="1" dirty="0" smtClean="0"/>
              <a:t>ve </a:t>
            </a:r>
            <a:r>
              <a:rPr lang="en-GB" altLang="tr-TR" b="1" dirty="0" err="1" smtClean="0">
                <a:solidFill>
                  <a:srgbClr val="CC3300"/>
                </a:solidFill>
              </a:rPr>
              <a:t>bakteriler</a:t>
            </a:r>
            <a:r>
              <a:rPr lang="en-GB" altLang="tr-TR" b="1" dirty="0" smtClean="0">
                <a:solidFill>
                  <a:srgbClr val="CC3300"/>
                </a:solidFill>
              </a:rPr>
              <a:t> </a:t>
            </a:r>
            <a:r>
              <a:rPr lang="en-GB" altLang="tr-TR" b="1" dirty="0" err="1" smtClean="0"/>
              <a:t>sütten</a:t>
            </a:r>
            <a:r>
              <a:rPr lang="en-GB" altLang="tr-TR" b="1" dirty="0" smtClean="0"/>
              <a:t> </a:t>
            </a:r>
            <a:r>
              <a:rPr lang="en-GB" altLang="tr-TR" b="1" dirty="0" err="1"/>
              <a:t>ayrılmaktadır</a:t>
            </a:r>
            <a:r>
              <a:rPr lang="en-GB" altLang="tr-TR" b="1" dirty="0"/>
              <a:t>. </a:t>
            </a:r>
            <a:endParaRPr lang="tr-TR" altLang="tr-TR" b="1" dirty="0" smtClean="0"/>
          </a:p>
          <a:p>
            <a:r>
              <a:rPr lang="tr-TR" altLang="tr-TR" b="1" dirty="0" smtClean="0"/>
              <a:t>ç</a:t>
            </a:r>
            <a:r>
              <a:rPr lang="en-GB" altLang="tr-TR" b="1" dirty="0" err="1"/>
              <a:t>apı</a:t>
            </a:r>
            <a:r>
              <a:rPr lang="en-GB" altLang="tr-TR" b="1" dirty="0"/>
              <a:t> </a:t>
            </a:r>
            <a:r>
              <a:rPr lang="en-GB" altLang="tr-TR" b="1" dirty="0" err="1"/>
              <a:t>daha</a:t>
            </a:r>
            <a:r>
              <a:rPr lang="en-GB" altLang="tr-TR" b="1" dirty="0"/>
              <a:t> </a:t>
            </a:r>
            <a:r>
              <a:rPr lang="en-GB" altLang="tr-TR" b="1" dirty="0" err="1"/>
              <a:t>küçük</a:t>
            </a:r>
            <a:r>
              <a:rPr lang="en-GB" altLang="tr-TR" b="1" dirty="0"/>
              <a:t> </a:t>
            </a:r>
            <a:r>
              <a:rPr lang="en-GB" altLang="tr-TR" b="1" dirty="0" err="1"/>
              <a:t>olan</a:t>
            </a:r>
            <a:r>
              <a:rPr lang="en-GB" altLang="tr-TR" b="1" dirty="0"/>
              <a:t> </a:t>
            </a:r>
            <a:r>
              <a:rPr lang="en-GB" altLang="tr-TR" b="1" dirty="0" err="1"/>
              <a:t>bakteriler</a:t>
            </a:r>
            <a:r>
              <a:rPr lang="en-GB" altLang="tr-TR" b="1" dirty="0"/>
              <a:t> </a:t>
            </a:r>
            <a:r>
              <a:rPr lang="en-GB" altLang="tr-TR" b="1" dirty="0" err="1" smtClean="0"/>
              <a:t>sütte</a:t>
            </a:r>
            <a:r>
              <a:rPr lang="en-GB" altLang="tr-TR" b="1" dirty="0" smtClean="0"/>
              <a:t> </a:t>
            </a:r>
            <a:r>
              <a:rPr lang="en-GB" altLang="tr-TR" b="1" dirty="0" err="1"/>
              <a:t>kal</a:t>
            </a:r>
            <a:r>
              <a:rPr lang="tr-TR" altLang="tr-TR" b="1" dirty="0"/>
              <a:t>maktadır.</a:t>
            </a:r>
            <a:r>
              <a:rPr lang="en-GB" altLang="tr-TR" b="1" dirty="0"/>
              <a:t> </a:t>
            </a:r>
            <a:endParaRPr lang="tr-TR" altLang="tr-TR" b="1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46114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3581" y="63200"/>
            <a:ext cx="10515600" cy="1325563"/>
          </a:xfrm>
        </p:spPr>
        <p:txBody>
          <a:bodyPr/>
          <a:lstStyle/>
          <a:p>
            <a:r>
              <a:rPr lang="tr-TR" b="1" dirty="0" err="1" smtClean="0">
                <a:solidFill>
                  <a:srgbClr val="FFFF00"/>
                </a:solidFill>
              </a:rPr>
              <a:t>Klarifikatör</a:t>
            </a:r>
            <a:endParaRPr lang="tr-TR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2025" y="1287462"/>
            <a:ext cx="7419975" cy="5570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860" y="2901351"/>
            <a:ext cx="3314700" cy="274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640299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103</TotalTime>
  <Words>716</Words>
  <Application>Microsoft Office PowerPoint</Application>
  <PresentationFormat>Geniş ekran</PresentationFormat>
  <Paragraphs>151</Paragraphs>
  <Slides>28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28</vt:i4>
      </vt:variant>
    </vt:vector>
  </HeadingPairs>
  <TitlesOfParts>
    <vt:vector size="33" baseType="lpstr">
      <vt:lpstr>Arial</vt:lpstr>
      <vt:lpstr>Calibri</vt:lpstr>
      <vt:lpstr>Calibri Light</vt:lpstr>
      <vt:lpstr>Wingdings</vt:lpstr>
      <vt:lpstr>Office Theme</vt:lpstr>
      <vt:lpstr>İçme Sütü Teknolojisi-1</vt:lpstr>
      <vt:lpstr>İçme sütü teknolojisi ürünleri</vt:lpstr>
      <vt:lpstr>İçme sütü</vt:lpstr>
      <vt:lpstr>Kontrollü ısı uygulaması ile</vt:lpstr>
      <vt:lpstr>PowerPoint Sunusu</vt:lpstr>
      <vt:lpstr>Sütün Ön İşlemlere Tabi Tutulması </vt:lpstr>
      <vt:lpstr>Klarifikasyon</vt:lpstr>
      <vt:lpstr>Klarifikasyon</vt:lpstr>
      <vt:lpstr>Klarifikatör</vt:lpstr>
      <vt:lpstr>Deaerasyon</vt:lpstr>
      <vt:lpstr>Sütteki havadan kaynaklanan sorunlar  </vt:lpstr>
      <vt:lpstr>Süt alımında deaerasyon </vt:lpstr>
      <vt:lpstr>Vakum altında çalışan deaeratör  </vt:lpstr>
      <vt:lpstr>Yağ separasyonu</vt:lpstr>
      <vt:lpstr>Yağ separasyonu</vt:lpstr>
      <vt:lpstr>Hermetik bir santrifüj separatörde süt yağının ayrılması </vt:lpstr>
      <vt:lpstr>Yağ standardizasyonu</vt:lpstr>
      <vt:lpstr>Homojenizasyon </vt:lpstr>
      <vt:lpstr>Homojenizasyon</vt:lpstr>
      <vt:lpstr>Homojenizasyon</vt:lpstr>
      <vt:lpstr>Pastörizasyon</vt:lpstr>
      <vt:lpstr>Pastörizasyon</vt:lpstr>
      <vt:lpstr>Pastörizasyon</vt:lpstr>
      <vt:lpstr>HTST Pastörizasyon</vt:lpstr>
      <vt:lpstr>Pastörizasyon (HTST)</vt:lpstr>
      <vt:lpstr>PowerPoint Sunusu</vt:lpstr>
      <vt:lpstr>Pastörize sütün raf ömrü </vt:lpstr>
      <vt:lpstr>Pastörize sütün besleyici değeri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İçme Sütü Teknolojisi</dc:title>
  <dc:creator>pc</dc:creator>
  <cp:lastModifiedBy>Barbaros</cp:lastModifiedBy>
  <cp:revision>9</cp:revision>
  <dcterms:created xsi:type="dcterms:W3CDTF">2019-03-17T16:51:50Z</dcterms:created>
  <dcterms:modified xsi:type="dcterms:W3CDTF">2019-05-27T12:03:23Z</dcterms:modified>
</cp:coreProperties>
</file>