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2" d="100"/>
          <a:sy n="72"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89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501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15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95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909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66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52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92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81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62770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0207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358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877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35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6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44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59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84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4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8339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200" dirty="0" smtClean="0">
                <a:solidFill>
                  <a:schemeClr val="tx1"/>
                </a:solidFill>
                <a:latin typeface="+mn-lt"/>
              </a:rPr>
              <a:t>GIDA VE PERSONEL HİJENİ </a:t>
            </a:r>
            <a:endParaRPr lang="tr-TR" sz="3200" dirty="0">
              <a:solidFill>
                <a:schemeClr val="tx1"/>
              </a:solidFill>
              <a:latin typeface="+mn-lt"/>
            </a:endParaRPr>
          </a:p>
        </p:txBody>
      </p:sp>
      <p:sp>
        <p:nvSpPr>
          <p:cNvPr id="3" name="Alt Başlık 2"/>
          <p:cNvSpPr>
            <a:spLocks noGrp="1"/>
          </p:cNvSpPr>
          <p:nvPr>
            <p:ph type="subTitle" idx="1"/>
          </p:nvPr>
        </p:nvSpPr>
        <p:spPr/>
        <p:txBody>
          <a:bodyPr>
            <a:normAutofit/>
          </a:bodyPr>
          <a:lstStyle/>
          <a:p>
            <a:r>
              <a:rPr lang="tr-TR" sz="3200" dirty="0" smtClean="0">
                <a:solidFill>
                  <a:schemeClr val="tx1"/>
                </a:solidFill>
                <a:latin typeface="+mn-lt"/>
              </a:rPr>
              <a:t>Emir Hilmi Üner</a:t>
            </a:r>
            <a:endParaRPr lang="tr-TR" sz="3200" dirty="0">
              <a:solidFill>
                <a:schemeClr val="tx1"/>
              </a:solidFill>
              <a:latin typeface="+mn-lt"/>
            </a:endParaRPr>
          </a:p>
        </p:txBody>
      </p:sp>
    </p:spTree>
    <p:extLst>
      <p:ext uri="{BB962C8B-B14F-4D97-AF65-F5344CB8AC3E}">
        <p14:creationId xmlns:p14="http://schemas.microsoft.com/office/powerpoint/2010/main" val="166285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 </a:t>
            </a:r>
            <a:r>
              <a:rPr lang="tr-TR" sz="3600" b="1" dirty="0" smtClean="0">
                <a:solidFill>
                  <a:schemeClr val="tx1"/>
                </a:solidFill>
                <a:latin typeface="+mn-lt"/>
              </a:rPr>
              <a:t>Mikroorganizmaları insan sağlığına etkileri bakımından sınıflandırınız.  </a:t>
            </a:r>
            <a:endParaRPr lang="tr-TR" sz="3600" b="1" dirty="0">
              <a:solidFill>
                <a:schemeClr val="tx1"/>
              </a:solidFill>
              <a:latin typeface="+mn-lt"/>
            </a:endParaRPr>
          </a:p>
        </p:txBody>
      </p:sp>
      <p:sp>
        <p:nvSpPr>
          <p:cNvPr id="3" name="İçerik Yer Tutucusu 2"/>
          <p:cNvSpPr>
            <a:spLocks noGrp="1"/>
          </p:cNvSpPr>
          <p:nvPr>
            <p:ph idx="1"/>
          </p:nvPr>
        </p:nvSpPr>
        <p:spPr>
          <a:xfrm>
            <a:off x="691487" y="2217760"/>
            <a:ext cx="10809026" cy="4319518"/>
          </a:xfrm>
        </p:spPr>
        <p:txBody>
          <a:bodyPr>
            <a:normAutofit/>
          </a:bodyPr>
          <a:lstStyle/>
          <a:p>
            <a:r>
              <a:rPr lang="tr-TR" sz="3200" b="1" dirty="0" smtClean="0">
                <a:solidFill>
                  <a:schemeClr val="tx1"/>
                </a:solidFill>
                <a:latin typeface="+mn-lt"/>
              </a:rPr>
              <a:t>Yararlı Mikroorganizmalar: </a:t>
            </a:r>
          </a:p>
          <a:p>
            <a:r>
              <a:rPr lang="tr-TR" sz="3200" b="1" dirty="0" smtClean="0">
                <a:solidFill>
                  <a:schemeClr val="tx1"/>
                </a:solidFill>
                <a:latin typeface="+mn-lt"/>
              </a:rPr>
              <a:t>Zararlı Mikroorganizmalar</a:t>
            </a:r>
          </a:p>
          <a:p>
            <a:pPr lvl="1"/>
            <a:r>
              <a:rPr lang="tr-TR" sz="3200" b="1" dirty="0" smtClean="0">
                <a:solidFill>
                  <a:schemeClr val="tx1"/>
                </a:solidFill>
                <a:latin typeface="+mn-lt"/>
              </a:rPr>
              <a:t>Saprofit (Çürükçül) Mikroorganizmalar: </a:t>
            </a:r>
            <a:r>
              <a:rPr lang="tr-TR" sz="3200" dirty="0" smtClean="0">
                <a:solidFill>
                  <a:schemeClr val="tx1"/>
                </a:solidFill>
                <a:latin typeface="+mn-lt"/>
              </a:rPr>
              <a:t>Gıdalarda bozulma ve çürümeye neden olarak maddi zarara yol açarlar.</a:t>
            </a:r>
          </a:p>
          <a:p>
            <a:pPr lvl="1"/>
            <a:r>
              <a:rPr lang="tr-TR" sz="3200" b="1" dirty="0" smtClean="0">
                <a:solidFill>
                  <a:schemeClr val="tx1"/>
                </a:solidFill>
                <a:latin typeface="+mn-lt"/>
              </a:rPr>
              <a:t>Patojen (Hastalığa Neden Olan) Mikroorganizmalar: </a:t>
            </a:r>
            <a:r>
              <a:rPr lang="tr-TR" sz="3200" dirty="0" smtClean="0">
                <a:solidFill>
                  <a:schemeClr val="tx1"/>
                </a:solidFill>
                <a:latin typeface="+mn-lt"/>
              </a:rPr>
              <a:t>Gıdalardan insana geçerek zehirlenme (</a:t>
            </a:r>
            <a:r>
              <a:rPr lang="tr-TR" sz="3200" dirty="0" err="1" smtClean="0">
                <a:solidFill>
                  <a:schemeClr val="tx1"/>
                </a:solidFill>
                <a:latin typeface="+mn-lt"/>
              </a:rPr>
              <a:t>intoksikasyon</a:t>
            </a:r>
            <a:r>
              <a:rPr lang="tr-TR" sz="3200" dirty="0" smtClean="0">
                <a:solidFill>
                  <a:schemeClr val="tx1"/>
                </a:solidFill>
                <a:latin typeface="+mn-lt"/>
              </a:rPr>
              <a:t>) ya da enfeksiyona neden olan mikroorganizmalardır.  </a:t>
            </a:r>
            <a:endParaRPr lang="tr-TR" sz="3200" dirty="0">
              <a:solidFill>
                <a:schemeClr val="tx1"/>
              </a:solidFill>
              <a:latin typeface="+mn-lt"/>
            </a:endParaRPr>
          </a:p>
        </p:txBody>
      </p:sp>
    </p:spTree>
    <p:extLst>
      <p:ext uri="{BB962C8B-B14F-4D97-AF65-F5344CB8AC3E}">
        <p14:creationId xmlns:p14="http://schemas.microsoft.com/office/powerpoint/2010/main" val="125834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chemeClr val="tx1"/>
                </a:solidFill>
                <a:latin typeface="+mn-lt"/>
              </a:rPr>
              <a:t> </a:t>
            </a:r>
            <a:r>
              <a:rPr lang="tr-TR" sz="3200" dirty="0" smtClean="0">
                <a:solidFill>
                  <a:schemeClr val="tx1"/>
                </a:solidFill>
                <a:latin typeface="+mn-lt"/>
              </a:rPr>
              <a:t>Başlıca Mikroorganizma </a:t>
            </a:r>
            <a:r>
              <a:rPr lang="tr-TR" sz="3200" dirty="0">
                <a:solidFill>
                  <a:schemeClr val="tx1"/>
                </a:solidFill>
                <a:latin typeface="+mn-lt"/>
              </a:rPr>
              <a:t>T</a:t>
            </a:r>
            <a:r>
              <a:rPr lang="tr-TR" sz="3200" dirty="0" smtClean="0">
                <a:solidFill>
                  <a:schemeClr val="tx1"/>
                </a:solidFill>
                <a:latin typeface="+mn-lt"/>
              </a:rPr>
              <a:t>ürleri </a:t>
            </a:r>
            <a:r>
              <a:rPr lang="tr-TR" sz="3200" dirty="0">
                <a:solidFill>
                  <a:schemeClr val="tx1"/>
                </a:solidFill>
                <a:latin typeface="+mn-lt"/>
              </a:rPr>
              <a:t>N</a:t>
            </a:r>
            <a:r>
              <a:rPr lang="tr-TR" sz="3200" dirty="0" smtClean="0">
                <a:solidFill>
                  <a:schemeClr val="tx1"/>
                </a:solidFill>
                <a:latin typeface="+mn-lt"/>
              </a:rPr>
              <a:t>elerdir</a:t>
            </a:r>
            <a:endParaRPr lang="tr-TR" sz="3200" dirty="0">
              <a:solidFill>
                <a:schemeClr val="tx1"/>
              </a:solidFill>
              <a:latin typeface="+mn-lt"/>
            </a:endParaRPr>
          </a:p>
        </p:txBody>
      </p:sp>
      <p:sp>
        <p:nvSpPr>
          <p:cNvPr id="3" name="İçerik Yer Tutucusu 2"/>
          <p:cNvSpPr>
            <a:spLocks noGrp="1"/>
          </p:cNvSpPr>
          <p:nvPr>
            <p:ph idx="1"/>
          </p:nvPr>
        </p:nvSpPr>
        <p:spPr/>
        <p:txBody>
          <a:bodyPr>
            <a:normAutofit/>
          </a:bodyPr>
          <a:lstStyle/>
          <a:p>
            <a:r>
              <a:rPr lang="tr-TR" sz="3200" dirty="0" smtClean="0">
                <a:solidFill>
                  <a:schemeClr val="tx1"/>
                </a:solidFill>
                <a:latin typeface="+mn-lt"/>
              </a:rPr>
              <a:t>Bakteriler  </a:t>
            </a:r>
          </a:p>
          <a:p>
            <a:r>
              <a:rPr lang="tr-TR" sz="3200" dirty="0" smtClean="0">
                <a:solidFill>
                  <a:schemeClr val="tx1"/>
                </a:solidFill>
                <a:latin typeface="+mn-lt"/>
              </a:rPr>
              <a:t>Virüsler </a:t>
            </a:r>
          </a:p>
          <a:p>
            <a:r>
              <a:rPr lang="tr-TR" sz="3200" dirty="0" smtClean="0">
                <a:solidFill>
                  <a:schemeClr val="tx1"/>
                </a:solidFill>
                <a:latin typeface="+mn-lt"/>
              </a:rPr>
              <a:t>Küfler </a:t>
            </a:r>
          </a:p>
          <a:p>
            <a:r>
              <a:rPr lang="tr-TR" sz="3200" dirty="0" smtClean="0">
                <a:solidFill>
                  <a:schemeClr val="tx1"/>
                </a:solidFill>
                <a:latin typeface="+mn-lt"/>
              </a:rPr>
              <a:t>Mantarlar </a:t>
            </a:r>
            <a:endParaRPr lang="tr-TR" sz="3200" dirty="0">
              <a:solidFill>
                <a:schemeClr val="tx1"/>
              </a:solidFill>
              <a:latin typeface="+mn-lt"/>
            </a:endParaRPr>
          </a:p>
          <a:p>
            <a:endParaRPr lang="tr-TR" sz="3200" dirty="0">
              <a:solidFill>
                <a:schemeClr val="tx1"/>
              </a:solidFill>
              <a:latin typeface="+mn-lt"/>
            </a:endParaRPr>
          </a:p>
        </p:txBody>
      </p:sp>
    </p:spTree>
    <p:extLst>
      <p:ext uri="{BB962C8B-B14F-4D97-AF65-F5344CB8AC3E}">
        <p14:creationId xmlns:p14="http://schemas.microsoft.com/office/powerpoint/2010/main" val="4705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tx1"/>
                </a:solidFill>
                <a:latin typeface="+mn-lt"/>
              </a:rPr>
              <a:t>Mikroorganizmaların Üreyebilmeleri İçin İhtiyaç Duyduğu Koşullar Nelerdir?</a:t>
            </a:r>
            <a:endParaRPr lang="tr-TR" dirty="0">
              <a:solidFill>
                <a:schemeClr val="tx1"/>
              </a:solidFill>
              <a:latin typeface="+mn-lt"/>
            </a:endParaRPr>
          </a:p>
        </p:txBody>
      </p:sp>
      <p:sp>
        <p:nvSpPr>
          <p:cNvPr id="3" name="İçerik Yer Tutucusu 2"/>
          <p:cNvSpPr>
            <a:spLocks noGrp="1"/>
          </p:cNvSpPr>
          <p:nvPr>
            <p:ph idx="1"/>
          </p:nvPr>
        </p:nvSpPr>
        <p:spPr>
          <a:xfrm>
            <a:off x="1295401" y="2285999"/>
            <a:ext cx="9601196" cy="3991971"/>
          </a:xfrm>
        </p:spPr>
        <p:txBody>
          <a:bodyPr>
            <a:normAutofit/>
          </a:bodyPr>
          <a:lstStyle/>
          <a:p>
            <a:r>
              <a:rPr lang="tr-TR" sz="3200" dirty="0">
                <a:solidFill>
                  <a:schemeClr val="tx1"/>
                </a:solidFill>
                <a:latin typeface="+mn-lt"/>
              </a:rPr>
              <a:t>Besin (Gıda Artıkları) </a:t>
            </a:r>
          </a:p>
          <a:p>
            <a:r>
              <a:rPr lang="tr-TR" sz="3200" dirty="0">
                <a:solidFill>
                  <a:schemeClr val="tx1"/>
                </a:solidFill>
                <a:latin typeface="+mn-lt"/>
              </a:rPr>
              <a:t>Su (Nem) </a:t>
            </a:r>
          </a:p>
          <a:p>
            <a:r>
              <a:rPr lang="tr-TR" sz="3200" dirty="0">
                <a:solidFill>
                  <a:schemeClr val="tx1"/>
                </a:solidFill>
                <a:latin typeface="+mn-lt"/>
              </a:rPr>
              <a:t>Isı  </a:t>
            </a:r>
          </a:p>
          <a:p>
            <a:r>
              <a:rPr lang="tr-TR" sz="3200" dirty="0">
                <a:solidFill>
                  <a:schemeClr val="tx1"/>
                </a:solidFill>
                <a:latin typeface="+mn-lt"/>
              </a:rPr>
              <a:t>Zaman </a:t>
            </a:r>
          </a:p>
          <a:p>
            <a:r>
              <a:rPr lang="tr-TR" sz="3200" dirty="0">
                <a:solidFill>
                  <a:schemeClr val="tx1"/>
                </a:solidFill>
                <a:latin typeface="+mn-lt"/>
              </a:rPr>
              <a:t>Oksijen ve </a:t>
            </a:r>
          </a:p>
          <a:p>
            <a:r>
              <a:rPr lang="tr-TR" sz="3200" dirty="0">
                <a:solidFill>
                  <a:schemeClr val="tx1"/>
                </a:solidFill>
                <a:latin typeface="+mn-lt"/>
              </a:rPr>
              <a:t>Ortamın </a:t>
            </a:r>
            <a:r>
              <a:rPr lang="tr-TR" sz="3200" dirty="0" err="1">
                <a:solidFill>
                  <a:schemeClr val="tx1"/>
                </a:solidFill>
                <a:latin typeface="+mn-lt"/>
              </a:rPr>
              <a:t>asiditesidir</a:t>
            </a:r>
            <a:endParaRPr lang="tr-TR" sz="3200" dirty="0">
              <a:solidFill>
                <a:schemeClr val="tx1"/>
              </a:solidFill>
              <a:latin typeface="+mn-lt"/>
            </a:endParaRPr>
          </a:p>
          <a:p>
            <a:endParaRPr lang="tr-TR" dirty="0">
              <a:solidFill>
                <a:schemeClr val="tx1"/>
              </a:solidFill>
              <a:latin typeface="+mn-lt"/>
            </a:endParaRPr>
          </a:p>
        </p:txBody>
      </p:sp>
    </p:spTree>
    <p:extLst>
      <p:ext uri="{BB962C8B-B14F-4D97-AF65-F5344CB8AC3E}">
        <p14:creationId xmlns:p14="http://schemas.microsoft.com/office/powerpoint/2010/main" val="271476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tx1"/>
                </a:solidFill>
                <a:latin typeface="+mn-lt"/>
              </a:rPr>
              <a:t>Doğrudan </a:t>
            </a:r>
            <a:r>
              <a:rPr lang="tr-TR" dirty="0" err="1" smtClean="0">
                <a:solidFill>
                  <a:schemeClr val="tx1"/>
                </a:solidFill>
                <a:latin typeface="+mn-lt"/>
              </a:rPr>
              <a:t>kontaminasyon</a:t>
            </a:r>
            <a:r>
              <a:rPr lang="tr-TR" dirty="0" smtClean="0">
                <a:solidFill>
                  <a:schemeClr val="tx1"/>
                </a:solidFill>
                <a:latin typeface="+mn-lt"/>
              </a:rPr>
              <a:t> (bulaşma) nedir?</a:t>
            </a:r>
            <a:endParaRPr lang="tr-TR" dirty="0">
              <a:solidFill>
                <a:schemeClr val="tx1"/>
              </a:solidFill>
              <a:latin typeface="+mn-lt"/>
            </a:endParaRPr>
          </a:p>
        </p:txBody>
      </p:sp>
      <p:sp>
        <p:nvSpPr>
          <p:cNvPr id="3" name="İçerik Yer Tutucusu 2"/>
          <p:cNvSpPr>
            <a:spLocks noGrp="1"/>
          </p:cNvSpPr>
          <p:nvPr>
            <p:ph idx="1"/>
          </p:nvPr>
        </p:nvSpPr>
        <p:spPr/>
        <p:txBody>
          <a:bodyPr>
            <a:normAutofit/>
          </a:bodyPr>
          <a:lstStyle/>
          <a:p>
            <a:r>
              <a:rPr lang="tr-TR" sz="3200" dirty="0" smtClean="0">
                <a:solidFill>
                  <a:schemeClr val="tx1"/>
                </a:solidFill>
                <a:latin typeface="+mn-lt"/>
              </a:rPr>
              <a:t>Risk unsurlarının gıdaya doğrudan (birinci kaynaktan) bulaşmasıdır. </a:t>
            </a:r>
            <a:endParaRPr lang="tr-TR" sz="3200" dirty="0">
              <a:solidFill>
                <a:schemeClr val="tx1"/>
              </a:solidFill>
              <a:latin typeface="+mn-lt"/>
            </a:endParaRPr>
          </a:p>
        </p:txBody>
      </p:sp>
    </p:spTree>
    <p:extLst>
      <p:ext uri="{BB962C8B-B14F-4D97-AF65-F5344CB8AC3E}">
        <p14:creationId xmlns:p14="http://schemas.microsoft.com/office/powerpoint/2010/main" val="318116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tx1"/>
                </a:solidFill>
                <a:latin typeface="+mn-lt"/>
              </a:rPr>
              <a:t>Çapraz </a:t>
            </a:r>
            <a:r>
              <a:rPr lang="tr-TR" dirty="0" err="1" smtClean="0">
                <a:solidFill>
                  <a:schemeClr val="tx1"/>
                </a:solidFill>
                <a:latin typeface="+mn-lt"/>
              </a:rPr>
              <a:t>kontaminasyon</a:t>
            </a:r>
            <a:r>
              <a:rPr lang="tr-TR" dirty="0" smtClean="0">
                <a:solidFill>
                  <a:schemeClr val="tx1"/>
                </a:solidFill>
                <a:latin typeface="+mn-lt"/>
              </a:rPr>
              <a:t> nedir?</a:t>
            </a:r>
            <a:endParaRPr lang="tr-TR" dirty="0">
              <a:solidFill>
                <a:schemeClr val="tx1"/>
              </a:solidFill>
              <a:latin typeface="+mn-lt"/>
            </a:endParaRPr>
          </a:p>
        </p:txBody>
      </p:sp>
      <p:sp>
        <p:nvSpPr>
          <p:cNvPr id="3" name="İçerik Yer Tutucusu 2"/>
          <p:cNvSpPr>
            <a:spLocks noGrp="1"/>
          </p:cNvSpPr>
          <p:nvPr>
            <p:ph idx="1"/>
          </p:nvPr>
        </p:nvSpPr>
        <p:spPr>
          <a:xfrm>
            <a:off x="1295400" y="2556932"/>
            <a:ext cx="10004945" cy="3318936"/>
          </a:xfrm>
        </p:spPr>
        <p:txBody>
          <a:bodyPr>
            <a:normAutofit/>
          </a:bodyPr>
          <a:lstStyle/>
          <a:p>
            <a:pPr algn="just"/>
            <a:r>
              <a:rPr lang="tr-TR" sz="3200" dirty="0" smtClean="0">
                <a:solidFill>
                  <a:schemeClr val="tx1"/>
                </a:solidFill>
                <a:latin typeface="+mn-lt"/>
              </a:rPr>
              <a:t>Risk unsurlarının temiz gıdaya başka bir gıdadan bir aracı vasıtasıyla bulaşmasıdır.</a:t>
            </a:r>
            <a:endParaRPr lang="tr-TR" sz="3200" dirty="0">
              <a:solidFill>
                <a:schemeClr val="tx1"/>
              </a:solidFill>
              <a:latin typeface="+mn-lt"/>
            </a:endParaRPr>
          </a:p>
        </p:txBody>
      </p:sp>
    </p:spTree>
    <p:extLst>
      <p:ext uri="{BB962C8B-B14F-4D97-AF65-F5344CB8AC3E}">
        <p14:creationId xmlns:p14="http://schemas.microsoft.com/office/powerpoint/2010/main" val="116448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89900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chemeClr val="tx1"/>
                </a:solidFill>
                <a:latin typeface="+mn-lt"/>
              </a:rPr>
              <a:t>Mikroorganizmaların </a:t>
            </a:r>
            <a:r>
              <a:rPr lang="tr-TR" dirty="0" err="1">
                <a:solidFill>
                  <a:schemeClr val="tx1"/>
                </a:solidFill>
                <a:latin typeface="+mn-lt"/>
              </a:rPr>
              <a:t>kontaminasyon</a:t>
            </a:r>
            <a:r>
              <a:rPr lang="tr-TR" dirty="0">
                <a:solidFill>
                  <a:schemeClr val="tx1"/>
                </a:solidFill>
                <a:latin typeface="+mn-lt"/>
              </a:rPr>
              <a:t> </a:t>
            </a:r>
            <a:r>
              <a:rPr lang="tr-TR" dirty="0" smtClean="0">
                <a:solidFill>
                  <a:schemeClr val="tx1"/>
                </a:solidFill>
                <a:latin typeface="+mn-lt"/>
              </a:rPr>
              <a:t>kaynakları nelerdir?</a:t>
            </a:r>
            <a:endParaRPr lang="tr-TR" dirty="0">
              <a:solidFill>
                <a:schemeClr val="tx1"/>
              </a:solidFill>
              <a:latin typeface="+mn-lt"/>
            </a:endParaRPr>
          </a:p>
        </p:txBody>
      </p:sp>
      <p:sp>
        <p:nvSpPr>
          <p:cNvPr id="3" name="İçerik Yer Tutucusu 2"/>
          <p:cNvSpPr>
            <a:spLocks noGrp="1"/>
          </p:cNvSpPr>
          <p:nvPr>
            <p:ph idx="1"/>
          </p:nvPr>
        </p:nvSpPr>
        <p:spPr>
          <a:xfrm>
            <a:off x="627797" y="2556932"/>
            <a:ext cx="10268800" cy="3318936"/>
          </a:xfrm>
        </p:spPr>
        <p:txBody>
          <a:bodyPr>
            <a:normAutofit/>
          </a:bodyPr>
          <a:lstStyle/>
          <a:p>
            <a:r>
              <a:rPr lang="tr-TR" sz="3600" dirty="0">
                <a:solidFill>
                  <a:schemeClr val="tx1"/>
                </a:solidFill>
                <a:latin typeface="+mn-lt"/>
              </a:rPr>
              <a:t>Bulaşma kaynakları genel olarak; insan‚ hayvan ve </a:t>
            </a:r>
            <a:r>
              <a:rPr lang="tr-TR" sz="3600" dirty="0" smtClean="0">
                <a:solidFill>
                  <a:schemeClr val="tx1"/>
                </a:solidFill>
                <a:latin typeface="+mn-lt"/>
              </a:rPr>
              <a:t>çevre (hava, su, toprak, malzeme ve ekipmanlar) </a:t>
            </a:r>
            <a:r>
              <a:rPr lang="tr-TR" sz="3600" dirty="0">
                <a:solidFill>
                  <a:schemeClr val="tx1"/>
                </a:solidFill>
                <a:latin typeface="+mn-lt"/>
              </a:rPr>
              <a:t>olarak sıralanabilir</a:t>
            </a:r>
          </a:p>
        </p:txBody>
      </p:sp>
    </p:spTree>
    <p:extLst>
      <p:ext uri="{BB962C8B-B14F-4D97-AF65-F5344CB8AC3E}">
        <p14:creationId xmlns:p14="http://schemas.microsoft.com/office/powerpoint/2010/main" val="352271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5400" b="1" dirty="0" smtClean="0">
                <a:solidFill>
                  <a:schemeClr val="tx1"/>
                </a:solidFill>
                <a:latin typeface="+mn-lt"/>
              </a:rPr>
              <a:t>Temizlik nedir?</a:t>
            </a:r>
            <a:endParaRPr lang="tr-TR" sz="5400" b="1" dirty="0">
              <a:solidFill>
                <a:schemeClr val="tx1"/>
              </a:solidFill>
              <a:latin typeface="+mn-lt"/>
            </a:endParaRPr>
          </a:p>
        </p:txBody>
      </p:sp>
      <p:sp>
        <p:nvSpPr>
          <p:cNvPr id="3" name="İçerik Yer Tutucusu 2"/>
          <p:cNvSpPr>
            <a:spLocks noGrp="1"/>
          </p:cNvSpPr>
          <p:nvPr>
            <p:ph idx="1"/>
          </p:nvPr>
        </p:nvSpPr>
        <p:spPr>
          <a:xfrm>
            <a:off x="764275" y="2556932"/>
            <a:ext cx="10467832" cy="3318936"/>
          </a:xfrm>
        </p:spPr>
        <p:txBody>
          <a:bodyPr/>
          <a:lstStyle/>
          <a:p>
            <a:pPr algn="just"/>
            <a:r>
              <a:rPr lang="tr-TR" sz="4800" dirty="0">
                <a:solidFill>
                  <a:schemeClr val="tx1"/>
                </a:solidFill>
                <a:latin typeface="+mn-lt"/>
              </a:rPr>
              <a:t>Herhangi bir ortamda gözle görülebilir kir ya da kir kalıntılarının fiziksel veya kimyasal yolla arındırılmasıdır.</a:t>
            </a:r>
          </a:p>
          <a:p>
            <a:pPr algn="just"/>
            <a:endParaRPr lang="tr-TR" dirty="0">
              <a:solidFill>
                <a:schemeClr val="tx1"/>
              </a:solidFill>
              <a:latin typeface="+mn-lt"/>
            </a:endParaRPr>
          </a:p>
        </p:txBody>
      </p:sp>
    </p:spTree>
    <p:extLst>
      <p:ext uri="{BB962C8B-B14F-4D97-AF65-F5344CB8AC3E}">
        <p14:creationId xmlns:p14="http://schemas.microsoft.com/office/powerpoint/2010/main" val="198687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tx1"/>
                </a:solidFill>
                <a:latin typeface="+mn-lt"/>
              </a:rPr>
              <a:t>Hijyen nedir?</a:t>
            </a:r>
            <a:endParaRPr lang="tr-TR" dirty="0">
              <a:solidFill>
                <a:schemeClr val="tx1"/>
              </a:solidFill>
              <a:latin typeface="+mn-lt"/>
            </a:endParaRPr>
          </a:p>
        </p:txBody>
      </p:sp>
      <p:sp>
        <p:nvSpPr>
          <p:cNvPr id="3" name="İçerik Yer Tutucusu 2"/>
          <p:cNvSpPr>
            <a:spLocks noGrp="1"/>
          </p:cNvSpPr>
          <p:nvPr>
            <p:ph idx="1"/>
          </p:nvPr>
        </p:nvSpPr>
        <p:spPr>
          <a:xfrm>
            <a:off x="832513" y="2556932"/>
            <a:ext cx="10064084" cy="3318936"/>
          </a:xfrm>
        </p:spPr>
        <p:txBody>
          <a:bodyPr>
            <a:normAutofit/>
          </a:bodyPr>
          <a:lstStyle/>
          <a:p>
            <a:pPr algn="just"/>
            <a:r>
              <a:rPr lang="tr-TR" sz="4000" dirty="0">
                <a:solidFill>
                  <a:schemeClr val="tx1"/>
                </a:solidFill>
                <a:latin typeface="+mn-lt"/>
              </a:rPr>
              <a:t>Ortamın insan sağlığına zararlı tüm mikroorganizmalardan, fiziksel ve kimyasal risk unsurlarından arındırılmasıdır</a:t>
            </a:r>
          </a:p>
        </p:txBody>
      </p:sp>
    </p:spTree>
    <p:extLst>
      <p:ext uri="{BB962C8B-B14F-4D97-AF65-F5344CB8AC3E}">
        <p14:creationId xmlns:p14="http://schemas.microsoft.com/office/powerpoint/2010/main" val="238616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latin typeface="+mn-lt"/>
              </a:rPr>
              <a:t>Sanitasyon</a:t>
            </a:r>
          </a:p>
        </p:txBody>
      </p:sp>
      <p:sp>
        <p:nvSpPr>
          <p:cNvPr id="3" name="İçerik Yer Tutucusu 2"/>
          <p:cNvSpPr>
            <a:spLocks noGrp="1"/>
          </p:cNvSpPr>
          <p:nvPr>
            <p:ph idx="1"/>
          </p:nvPr>
        </p:nvSpPr>
        <p:spPr>
          <a:xfrm>
            <a:off x="777922" y="2570580"/>
            <a:ext cx="10118675" cy="3318936"/>
          </a:xfrm>
        </p:spPr>
        <p:txBody>
          <a:bodyPr>
            <a:normAutofit fontScale="92500" lnSpcReduction="10000"/>
          </a:bodyPr>
          <a:lstStyle/>
          <a:p>
            <a:pPr algn="just"/>
            <a:r>
              <a:rPr lang="tr-TR" sz="3600" dirty="0">
                <a:solidFill>
                  <a:schemeClr val="tx1"/>
                </a:solidFill>
                <a:latin typeface="+mn-lt"/>
              </a:rPr>
              <a:t>Ortamın hastalık yapan mikroorganizmalardan arındırılması için gerekli işlemleri sağlık ve temizlik kurallarına uygun olarak yapmak ve bu işlemlerin devamlılığını sağlamaktır.</a:t>
            </a:r>
          </a:p>
          <a:p>
            <a:pPr algn="just"/>
            <a:r>
              <a:rPr lang="tr-TR" sz="3600" dirty="0">
                <a:solidFill>
                  <a:schemeClr val="tx1"/>
                </a:solidFill>
                <a:latin typeface="+mn-lt"/>
              </a:rPr>
              <a:t>Başka bir ifadeyle fiziksel, kimyasal ve mikrobiyolojik açıdan temizlik ve hijyen koşullarının sağlanması ve devam ettirilmesi için gerekli tüm işlemlerdir.</a:t>
            </a:r>
          </a:p>
          <a:p>
            <a:endParaRPr lang="tr-TR" dirty="0">
              <a:solidFill>
                <a:schemeClr val="tx1"/>
              </a:solidFill>
              <a:latin typeface="+mn-lt"/>
            </a:endParaRPr>
          </a:p>
        </p:txBody>
      </p:sp>
    </p:spTree>
    <p:extLst>
      <p:ext uri="{BB962C8B-B14F-4D97-AF65-F5344CB8AC3E}">
        <p14:creationId xmlns:p14="http://schemas.microsoft.com/office/powerpoint/2010/main" val="75423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solidFill>
                  <a:schemeClr val="tx1"/>
                </a:solidFill>
                <a:latin typeface="+mn-lt"/>
              </a:rPr>
              <a:t>Güvenli Gıda Nedir ?</a:t>
            </a:r>
            <a:endParaRPr lang="tr-TR" dirty="0">
              <a:solidFill>
                <a:schemeClr val="tx1"/>
              </a:solidFill>
              <a:latin typeface="+mn-lt"/>
            </a:endParaRPr>
          </a:p>
        </p:txBody>
      </p:sp>
      <p:sp>
        <p:nvSpPr>
          <p:cNvPr id="3" name="İçerik Yer Tutucusu 2"/>
          <p:cNvSpPr>
            <a:spLocks noGrp="1"/>
          </p:cNvSpPr>
          <p:nvPr>
            <p:ph idx="1"/>
          </p:nvPr>
        </p:nvSpPr>
        <p:spPr>
          <a:xfrm>
            <a:off x="1295401" y="2411896"/>
            <a:ext cx="9120808" cy="3803374"/>
          </a:xfrm>
        </p:spPr>
        <p:txBody>
          <a:bodyPr>
            <a:normAutofit lnSpcReduction="10000"/>
          </a:bodyPr>
          <a:lstStyle/>
          <a:p>
            <a:pPr algn="just"/>
            <a:r>
              <a:rPr lang="tr-TR" sz="3200" dirty="0">
                <a:solidFill>
                  <a:schemeClr val="tx1"/>
                </a:solidFill>
                <a:latin typeface="+mn-lt"/>
              </a:rPr>
              <a:t>Güvenli gıda; besleyici değerini kaybetmemiş, fiziksel, </a:t>
            </a:r>
            <a:r>
              <a:rPr lang="tr-TR" sz="3200" dirty="0" smtClean="0">
                <a:solidFill>
                  <a:schemeClr val="tx1"/>
                </a:solidFill>
                <a:latin typeface="+mn-lt"/>
              </a:rPr>
              <a:t>kimyasal, biyolojik </a:t>
            </a:r>
            <a:r>
              <a:rPr lang="tr-TR" sz="3200" dirty="0">
                <a:solidFill>
                  <a:schemeClr val="tx1"/>
                </a:solidFill>
                <a:latin typeface="+mn-lt"/>
              </a:rPr>
              <a:t>ve mikrobiyolojik açıdan </a:t>
            </a:r>
            <a:r>
              <a:rPr lang="tr-TR" sz="3200" dirty="0" smtClean="0">
                <a:solidFill>
                  <a:schemeClr val="tx1"/>
                </a:solidFill>
                <a:latin typeface="+mn-lt"/>
              </a:rPr>
              <a:t>temiz, bozulmamış </a:t>
            </a:r>
            <a:r>
              <a:rPr lang="tr-TR" sz="3200" dirty="0">
                <a:solidFill>
                  <a:schemeClr val="tx1"/>
                </a:solidFill>
                <a:latin typeface="+mn-lt"/>
              </a:rPr>
              <a:t>gıdalardır</a:t>
            </a:r>
            <a:r>
              <a:rPr lang="tr-TR" sz="3200" dirty="0" smtClean="0">
                <a:solidFill>
                  <a:schemeClr val="tx1"/>
                </a:solidFill>
                <a:latin typeface="+mn-lt"/>
              </a:rPr>
              <a:t>.</a:t>
            </a:r>
          </a:p>
          <a:p>
            <a:r>
              <a:rPr lang="tr-TR" sz="3200" dirty="0" smtClean="0">
                <a:solidFill>
                  <a:schemeClr val="tx1"/>
                </a:solidFill>
                <a:latin typeface="+mn-lt"/>
              </a:rPr>
              <a:t>Besleyici Değerini Kaybetmemiş</a:t>
            </a:r>
          </a:p>
          <a:p>
            <a:r>
              <a:rPr lang="tr-TR" sz="3200" dirty="0" smtClean="0">
                <a:solidFill>
                  <a:schemeClr val="tx1"/>
                </a:solidFill>
                <a:latin typeface="+mn-lt"/>
              </a:rPr>
              <a:t>Fiziksel, Kimyasal, Biyolojik ve Mikrobiyolojik Açıdan Temiz </a:t>
            </a:r>
          </a:p>
          <a:p>
            <a:r>
              <a:rPr lang="tr-TR" sz="3200" dirty="0" smtClean="0">
                <a:solidFill>
                  <a:schemeClr val="tx1"/>
                </a:solidFill>
                <a:latin typeface="+mn-lt"/>
              </a:rPr>
              <a:t>Bozulmamış</a:t>
            </a:r>
          </a:p>
          <a:p>
            <a:endParaRPr lang="tr-TR" sz="3200" dirty="0">
              <a:solidFill>
                <a:schemeClr val="tx1"/>
              </a:solidFill>
              <a:latin typeface="+mn-lt"/>
            </a:endParaRPr>
          </a:p>
        </p:txBody>
      </p:sp>
    </p:spTree>
    <p:extLst>
      <p:ext uri="{BB962C8B-B14F-4D97-AF65-F5344CB8AC3E}">
        <p14:creationId xmlns:p14="http://schemas.microsoft.com/office/powerpoint/2010/main" val="30159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800" dirty="0" smtClean="0">
                <a:solidFill>
                  <a:schemeClr val="tx1"/>
                </a:solidFill>
                <a:latin typeface="+mn-lt"/>
              </a:rPr>
              <a:t>Sterilizasyon nedir?</a:t>
            </a:r>
            <a:endParaRPr lang="tr-TR" sz="4800" dirty="0">
              <a:solidFill>
                <a:schemeClr val="tx1"/>
              </a:solidFill>
              <a:latin typeface="+mn-lt"/>
            </a:endParaRPr>
          </a:p>
        </p:txBody>
      </p:sp>
      <p:sp>
        <p:nvSpPr>
          <p:cNvPr id="3" name="İçerik Yer Tutucusu 2"/>
          <p:cNvSpPr>
            <a:spLocks noGrp="1"/>
          </p:cNvSpPr>
          <p:nvPr>
            <p:ph idx="1"/>
          </p:nvPr>
        </p:nvSpPr>
        <p:spPr>
          <a:xfrm>
            <a:off x="736979" y="2556932"/>
            <a:ext cx="10159618" cy="3318936"/>
          </a:xfrm>
        </p:spPr>
        <p:txBody>
          <a:bodyPr>
            <a:normAutofit/>
          </a:bodyPr>
          <a:lstStyle/>
          <a:p>
            <a:r>
              <a:rPr lang="tr-TR" sz="4000" dirty="0" smtClean="0">
                <a:solidFill>
                  <a:schemeClr val="tx1"/>
                </a:solidFill>
                <a:latin typeface="+mn-lt"/>
              </a:rPr>
              <a:t>Bir ortamdaki </a:t>
            </a:r>
            <a:r>
              <a:rPr lang="tr-TR" sz="4000" dirty="0">
                <a:solidFill>
                  <a:schemeClr val="tx1"/>
                </a:solidFill>
                <a:latin typeface="+mn-lt"/>
              </a:rPr>
              <a:t>tüm mikroorganizmaların yok edilmesi ya da ortamdan uzaklaştırılması işlemidir. </a:t>
            </a:r>
          </a:p>
          <a:p>
            <a:endParaRPr lang="tr-TR" sz="3200" dirty="0">
              <a:solidFill>
                <a:schemeClr val="tx1"/>
              </a:solidFill>
              <a:latin typeface="+mn-lt"/>
            </a:endParaRPr>
          </a:p>
        </p:txBody>
      </p:sp>
    </p:spTree>
    <p:extLst>
      <p:ext uri="{BB962C8B-B14F-4D97-AF65-F5344CB8AC3E}">
        <p14:creationId xmlns:p14="http://schemas.microsoft.com/office/powerpoint/2010/main" val="28058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smtClean="0">
                <a:solidFill>
                  <a:schemeClr val="tx1"/>
                </a:solidFill>
                <a:latin typeface="+mn-lt"/>
              </a:rPr>
              <a:t>İnsan Sağlığı Açısından Gıda Kaynaklı Riskler Nelerdir?</a:t>
            </a:r>
            <a:endParaRPr lang="tr-TR" sz="3200" dirty="0">
              <a:solidFill>
                <a:schemeClr val="tx1"/>
              </a:solidFill>
              <a:latin typeface="+mn-lt"/>
            </a:endParaRPr>
          </a:p>
        </p:txBody>
      </p:sp>
      <p:sp>
        <p:nvSpPr>
          <p:cNvPr id="3" name="İçerik Yer Tutucusu 2"/>
          <p:cNvSpPr>
            <a:spLocks noGrp="1"/>
          </p:cNvSpPr>
          <p:nvPr>
            <p:ph idx="1"/>
          </p:nvPr>
        </p:nvSpPr>
        <p:spPr/>
        <p:txBody>
          <a:bodyPr/>
          <a:lstStyle/>
          <a:p>
            <a:pPr marL="0" indent="0">
              <a:buNone/>
            </a:pPr>
            <a:r>
              <a:rPr lang="tr-TR" sz="3200" dirty="0" smtClean="0">
                <a:solidFill>
                  <a:schemeClr val="tx1"/>
                </a:solidFill>
                <a:latin typeface="+mn-lt"/>
              </a:rPr>
              <a:t>    Bu </a:t>
            </a:r>
            <a:r>
              <a:rPr lang="tr-TR" sz="3200" dirty="0">
                <a:solidFill>
                  <a:schemeClr val="tx1"/>
                </a:solidFill>
                <a:latin typeface="+mn-lt"/>
              </a:rPr>
              <a:t>riskler;</a:t>
            </a:r>
          </a:p>
          <a:p>
            <a:r>
              <a:rPr lang="tr-TR" sz="3200" dirty="0" smtClean="0">
                <a:solidFill>
                  <a:schemeClr val="tx1"/>
                </a:solidFill>
                <a:latin typeface="+mn-lt"/>
              </a:rPr>
              <a:t>Fiziksel </a:t>
            </a:r>
            <a:r>
              <a:rPr lang="tr-TR" sz="3200" dirty="0">
                <a:solidFill>
                  <a:schemeClr val="tx1"/>
                </a:solidFill>
                <a:latin typeface="+mn-lt"/>
              </a:rPr>
              <a:t>Riskler </a:t>
            </a:r>
            <a:r>
              <a:rPr lang="tr-TR" sz="3200" dirty="0" smtClean="0">
                <a:solidFill>
                  <a:schemeClr val="tx1"/>
                </a:solidFill>
                <a:latin typeface="+mn-lt"/>
              </a:rPr>
              <a:t> </a:t>
            </a:r>
          </a:p>
          <a:p>
            <a:r>
              <a:rPr lang="tr-TR" sz="3200" dirty="0" smtClean="0">
                <a:solidFill>
                  <a:schemeClr val="tx1"/>
                </a:solidFill>
                <a:latin typeface="+mn-lt"/>
              </a:rPr>
              <a:t>Kimyasal </a:t>
            </a:r>
            <a:r>
              <a:rPr lang="tr-TR" sz="3200" dirty="0">
                <a:solidFill>
                  <a:schemeClr val="tx1"/>
                </a:solidFill>
                <a:latin typeface="+mn-lt"/>
              </a:rPr>
              <a:t>Riskler </a:t>
            </a:r>
            <a:r>
              <a:rPr lang="tr-TR" sz="3200" dirty="0" smtClean="0">
                <a:solidFill>
                  <a:schemeClr val="tx1"/>
                </a:solidFill>
                <a:latin typeface="+mn-lt"/>
              </a:rPr>
              <a:t> </a:t>
            </a:r>
          </a:p>
          <a:p>
            <a:r>
              <a:rPr lang="tr-TR" sz="3200" dirty="0" smtClean="0">
                <a:solidFill>
                  <a:schemeClr val="tx1"/>
                </a:solidFill>
                <a:latin typeface="+mn-lt"/>
              </a:rPr>
              <a:t>Biyolojik </a:t>
            </a:r>
            <a:r>
              <a:rPr lang="tr-TR" sz="3200" dirty="0">
                <a:solidFill>
                  <a:schemeClr val="tx1"/>
                </a:solidFill>
                <a:latin typeface="+mn-lt"/>
              </a:rPr>
              <a:t>Riskler </a:t>
            </a:r>
            <a:r>
              <a:rPr lang="tr-TR" sz="3200" dirty="0" smtClean="0">
                <a:solidFill>
                  <a:schemeClr val="tx1"/>
                </a:solidFill>
                <a:latin typeface="+mn-lt"/>
              </a:rPr>
              <a:t> </a:t>
            </a:r>
          </a:p>
          <a:p>
            <a:r>
              <a:rPr lang="tr-TR" sz="3200" dirty="0" smtClean="0">
                <a:solidFill>
                  <a:schemeClr val="tx1"/>
                </a:solidFill>
                <a:latin typeface="+mn-lt"/>
              </a:rPr>
              <a:t>Mikrobiyolojik </a:t>
            </a:r>
            <a:r>
              <a:rPr lang="tr-TR" sz="3200" dirty="0">
                <a:solidFill>
                  <a:schemeClr val="tx1"/>
                </a:solidFill>
                <a:latin typeface="+mn-lt"/>
              </a:rPr>
              <a:t>Riskler</a:t>
            </a:r>
          </a:p>
          <a:p>
            <a:endParaRPr lang="tr-TR" sz="3200" dirty="0">
              <a:solidFill>
                <a:schemeClr val="tx1"/>
              </a:solidFill>
              <a:latin typeface="+mn-lt"/>
            </a:endParaRPr>
          </a:p>
        </p:txBody>
      </p:sp>
    </p:spTree>
    <p:extLst>
      <p:ext uri="{BB962C8B-B14F-4D97-AF65-F5344CB8AC3E}">
        <p14:creationId xmlns:p14="http://schemas.microsoft.com/office/powerpoint/2010/main" val="36493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chemeClr val="tx1"/>
                </a:solidFill>
                <a:latin typeface="+mn-lt"/>
              </a:rPr>
              <a:t>Gıda Kaynaklı </a:t>
            </a:r>
            <a:r>
              <a:rPr lang="tr-TR" sz="3200" dirty="0" smtClean="0">
                <a:solidFill>
                  <a:schemeClr val="tx1"/>
                </a:solidFill>
                <a:latin typeface="+mn-lt"/>
              </a:rPr>
              <a:t>Fiziksel Riskleri Açıklayınız</a:t>
            </a:r>
            <a:endParaRPr lang="tr-TR" sz="3200" dirty="0">
              <a:solidFill>
                <a:schemeClr val="tx1"/>
              </a:solidFill>
              <a:latin typeface="+mn-lt"/>
            </a:endParaRPr>
          </a:p>
        </p:txBody>
      </p:sp>
      <p:sp>
        <p:nvSpPr>
          <p:cNvPr id="3" name="İçerik Yer Tutucusu 2"/>
          <p:cNvSpPr>
            <a:spLocks noGrp="1"/>
          </p:cNvSpPr>
          <p:nvPr>
            <p:ph idx="1"/>
          </p:nvPr>
        </p:nvSpPr>
        <p:spPr/>
        <p:txBody>
          <a:bodyPr>
            <a:normAutofit/>
          </a:bodyPr>
          <a:lstStyle/>
          <a:p>
            <a:r>
              <a:rPr lang="tr-TR" sz="3200" dirty="0" smtClean="0">
                <a:solidFill>
                  <a:schemeClr val="tx1"/>
                </a:solidFill>
                <a:latin typeface="+mn-lt"/>
              </a:rPr>
              <a:t>Cam</a:t>
            </a:r>
            <a:r>
              <a:rPr lang="tr-TR" sz="3200" dirty="0">
                <a:solidFill>
                  <a:schemeClr val="tx1"/>
                </a:solidFill>
                <a:latin typeface="+mn-lt"/>
              </a:rPr>
              <a:t>, metal, kâğıt, çöp, saç, boya, hayvansal kaynaklı gıdalarda kemik, deri vb. yabancı </a:t>
            </a:r>
            <a:r>
              <a:rPr lang="tr-TR" sz="3200" dirty="0" smtClean="0">
                <a:solidFill>
                  <a:schemeClr val="tx1"/>
                </a:solidFill>
                <a:latin typeface="+mn-lt"/>
              </a:rPr>
              <a:t>maddelerden kaynaklanan risklerdir. </a:t>
            </a:r>
            <a:endParaRPr lang="tr-TR" sz="3200" dirty="0">
              <a:solidFill>
                <a:schemeClr val="tx1"/>
              </a:solidFill>
              <a:latin typeface="+mn-lt"/>
            </a:endParaRPr>
          </a:p>
        </p:txBody>
      </p:sp>
    </p:spTree>
    <p:extLst>
      <p:ext uri="{BB962C8B-B14F-4D97-AF65-F5344CB8AC3E}">
        <p14:creationId xmlns:p14="http://schemas.microsoft.com/office/powerpoint/2010/main" val="299529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tx1"/>
                </a:solidFill>
                <a:latin typeface="+mn-lt"/>
              </a:rPr>
              <a:t>Gıda Kaynaklı </a:t>
            </a:r>
            <a:r>
              <a:rPr lang="tr-TR" sz="3200" b="1" dirty="0" smtClean="0">
                <a:solidFill>
                  <a:schemeClr val="tx1"/>
                </a:solidFill>
                <a:latin typeface="+mn-lt"/>
              </a:rPr>
              <a:t>Kimyasal Riskleri Açıklayınız ve Örneklendiriniz</a:t>
            </a:r>
            <a:endParaRPr lang="tr-TR" sz="3200" b="1" dirty="0">
              <a:solidFill>
                <a:schemeClr val="tx1"/>
              </a:solidFill>
              <a:latin typeface="+mn-lt"/>
            </a:endParaRPr>
          </a:p>
        </p:txBody>
      </p:sp>
      <p:sp>
        <p:nvSpPr>
          <p:cNvPr id="3" name="İçerik Yer Tutucusu 2"/>
          <p:cNvSpPr>
            <a:spLocks noGrp="1"/>
          </p:cNvSpPr>
          <p:nvPr>
            <p:ph idx="1"/>
          </p:nvPr>
        </p:nvSpPr>
        <p:spPr/>
        <p:txBody>
          <a:bodyPr/>
          <a:lstStyle/>
          <a:p>
            <a:pPr marL="342900" lvl="0" indent="-342900" algn="just">
              <a:spcBef>
                <a:spcPts val="1000"/>
              </a:spcBef>
              <a:spcAft>
                <a:spcPts val="0"/>
              </a:spcAft>
              <a:buClr>
                <a:srgbClr val="E78712"/>
              </a:buClr>
              <a:buSzTx/>
              <a:buFont typeface="Wingdings 3" charset="2"/>
              <a:buChar char=""/>
            </a:pPr>
            <a:r>
              <a:rPr lang="tr-TR" sz="3200" dirty="0">
                <a:solidFill>
                  <a:schemeClr val="tx1"/>
                </a:solidFill>
                <a:latin typeface="+mn-lt"/>
              </a:rPr>
              <a:t>Gıdalarda bulunan ya da </a:t>
            </a:r>
            <a:r>
              <a:rPr lang="tr-TR" sz="3200" dirty="0" smtClean="0">
                <a:solidFill>
                  <a:schemeClr val="tx1"/>
                </a:solidFill>
                <a:latin typeface="+mn-lt"/>
              </a:rPr>
              <a:t>gıdalara sonradan bulaşan veya eklenen </a:t>
            </a:r>
            <a:r>
              <a:rPr lang="tr-TR" sz="3200" dirty="0">
                <a:solidFill>
                  <a:schemeClr val="tx1"/>
                </a:solidFill>
                <a:latin typeface="+mn-lt"/>
              </a:rPr>
              <a:t>kimyasal maddelerden kaynaklı </a:t>
            </a:r>
            <a:r>
              <a:rPr lang="tr-TR" sz="3200" dirty="0" smtClean="0">
                <a:solidFill>
                  <a:schemeClr val="tx1"/>
                </a:solidFill>
                <a:latin typeface="+mn-lt"/>
              </a:rPr>
              <a:t> risklerdir.</a:t>
            </a:r>
          </a:p>
          <a:p>
            <a:pPr marL="342900" lvl="0" indent="-342900" algn="just">
              <a:spcBef>
                <a:spcPts val="1000"/>
              </a:spcBef>
              <a:spcAft>
                <a:spcPts val="0"/>
              </a:spcAft>
              <a:buClr>
                <a:srgbClr val="E78712"/>
              </a:buClr>
              <a:buSzTx/>
              <a:buFont typeface="Wingdings 3" charset="2"/>
              <a:buChar char=""/>
            </a:pPr>
            <a:r>
              <a:rPr lang="tr-TR" sz="3200" dirty="0" smtClean="0">
                <a:solidFill>
                  <a:schemeClr val="tx1"/>
                </a:solidFill>
                <a:latin typeface="+mn-lt"/>
              </a:rPr>
              <a:t>Gıda katkı maddeleri, doğal besin toksinleri, pestisit ve tarım ilacı kalıntıları, deterjan kalıntıları, gübre kalıntıları gibi kimyasal maddelerden kaynaklanırlar.</a:t>
            </a:r>
            <a:endParaRPr lang="tr-TR" sz="3200" dirty="0">
              <a:solidFill>
                <a:schemeClr val="tx1"/>
              </a:solidFill>
              <a:latin typeface="+mn-lt"/>
            </a:endParaRPr>
          </a:p>
          <a:p>
            <a:endParaRPr lang="tr-TR" sz="3200" dirty="0">
              <a:solidFill>
                <a:schemeClr val="tx1"/>
              </a:solidFill>
              <a:latin typeface="+mn-lt"/>
            </a:endParaRPr>
          </a:p>
        </p:txBody>
      </p:sp>
    </p:spTree>
    <p:extLst>
      <p:ext uri="{BB962C8B-B14F-4D97-AF65-F5344CB8AC3E}">
        <p14:creationId xmlns:p14="http://schemas.microsoft.com/office/powerpoint/2010/main" val="237033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solidFill>
                  <a:schemeClr val="tx1"/>
                </a:solidFill>
                <a:latin typeface="+mn-lt"/>
              </a:rPr>
              <a:t>Gıda Kaynaklı Kimyasal Risklerden Doğal Besin Toksinlerini Açıklayınız ve Örneklendiriniz</a:t>
            </a:r>
            <a:endParaRPr lang="tr-TR" sz="3600" b="1" dirty="0">
              <a:solidFill>
                <a:schemeClr val="tx1"/>
              </a:solidFill>
              <a:latin typeface="+mn-lt"/>
            </a:endParaRPr>
          </a:p>
        </p:txBody>
      </p:sp>
      <p:sp>
        <p:nvSpPr>
          <p:cNvPr id="3" name="İçerik Yer Tutucusu 2"/>
          <p:cNvSpPr>
            <a:spLocks noGrp="1"/>
          </p:cNvSpPr>
          <p:nvPr>
            <p:ph idx="1"/>
          </p:nvPr>
        </p:nvSpPr>
        <p:spPr>
          <a:xfrm>
            <a:off x="1295401" y="2556932"/>
            <a:ext cx="9601196" cy="3512564"/>
          </a:xfrm>
        </p:spPr>
        <p:txBody>
          <a:bodyPr/>
          <a:lstStyle/>
          <a:p>
            <a:pPr algn="just"/>
            <a:r>
              <a:rPr lang="tr-TR" sz="3200" dirty="0" smtClean="0">
                <a:solidFill>
                  <a:schemeClr val="tx1"/>
                </a:solidFill>
                <a:latin typeface="+mn-lt"/>
              </a:rPr>
              <a:t>Doğal Besin Toksinleri: Besinin bileşiminde doğal olarak bulunan zehirli maddelerdir. Yapısında doğal toksin bulunan besinlere bazı mantar türleri, yeşillenmiş ve filizlenmiş patates, bal, meyve çekirdekleri örnek verilebilir. Bazı kabuklu deniz ürünleri ve balık türleri de doğal toksin içerebilir.</a:t>
            </a:r>
          </a:p>
          <a:p>
            <a:endParaRPr lang="tr-TR" sz="3200" dirty="0">
              <a:solidFill>
                <a:schemeClr val="tx1"/>
              </a:solidFill>
              <a:latin typeface="+mn-lt"/>
            </a:endParaRPr>
          </a:p>
        </p:txBody>
      </p:sp>
    </p:spTree>
    <p:extLst>
      <p:ext uri="{BB962C8B-B14F-4D97-AF65-F5344CB8AC3E}">
        <p14:creationId xmlns:p14="http://schemas.microsoft.com/office/powerpoint/2010/main" val="318025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chemeClr val="tx1"/>
                </a:solidFill>
                <a:latin typeface="+mn-lt"/>
              </a:rPr>
              <a:t>Gıda Kaynaklı </a:t>
            </a:r>
            <a:r>
              <a:rPr lang="tr-TR" sz="3200" b="1" dirty="0" smtClean="0">
                <a:solidFill>
                  <a:schemeClr val="tx1"/>
                </a:solidFill>
                <a:latin typeface="+mn-lt"/>
              </a:rPr>
              <a:t>Biyolojik Riskleri Açıklayınız</a:t>
            </a:r>
            <a:endParaRPr lang="tr-TR" sz="3200" b="1" dirty="0">
              <a:solidFill>
                <a:schemeClr val="tx1"/>
              </a:solidFill>
              <a:latin typeface="+mn-lt"/>
            </a:endParaRPr>
          </a:p>
        </p:txBody>
      </p:sp>
      <p:sp>
        <p:nvSpPr>
          <p:cNvPr id="3" name="İçerik Yer Tutucusu 2"/>
          <p:cNvSpPr>
            <a:spLocks noGrp="1"/>
          </p:cNvSpPr>
          <p:nvPr>
            <p:ph idx="1"/>
          </p:nvPr>
        </p:nvSpPr>
        <p:spPr>
          <a:xfrm>
            <a:off x="1295401" y="2556932"/>
            <a:ext cx="9227023" cy="3318936"/>
          </a:xfrm>
        </p:spPr>
        <p:txBody>
          <a:bodyPr>
            <a:normAutofit/>
          </a:bodyPr>
          <a:lstStyle/>
          <a:p>
            <a:pPr algn="just"/>
            <a:r>
              <a:rPr lang="tr-TR" sz="3200" dirty="0">
                <a:solidFill>
                  <a:schemeClr val="tx1"/>
                </a:solidFill>
                <a:latin typeface="+mn-lt"/>
              </a:rPr>
              <a:t>Gıdanın üretildiği yerlerde başta </a:t>
            </a:r>
            <a:r>
              <a:rPr lang="tr-TR" sz="3200" dirty="0" smtClean="0">
                <a:solidFill>
                  <a:schemeClr val="tx1"/>
                </a:solidFill>
                <a:latin typeface="+mn-lt"/>
              </a:rPr>
              <a:t>parazitler olmak üzere, böcekler</a:t>
            </a:r>
            <a:r>
              <a:rPr lang="tr-TR" sz="3200" dirty="0">
                <a:solidFill>
                  <a:schemeClr val="tx1"/>
                </a:solidFill>
                <a:latin typeface="+mn-lt"/>
              </a:rPr>
              <a:t>, kemirgenler, sinekler, kuşlar olmak üzere pek çok zararlı hayvan türleri vardır. Bu gibi canlıların biyolojik risk yerine fiziksel risk kabul edilmesi de benimsenmektedir.</a:t>
            </a:r>
          </a:p>
        </p:txBody>
      </p:sp>
    </p:spTree>
    <p:extLst>
      <p:ext uri="{BB962C8B-B14F-4D97-AF65-F5344CB8AC3E}">
        <p14:creationId xmlns:p14="http://schemas.microsoft.com/office/powerpoint/2010/main" val="10917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10004944" cy="1303867"/>
          </a:xfrm>
        </p:spPr>
        <p:txBody>
          <a:bodyPr>
            <a:normAutofit/>
          </a:bodyPr>
          <a:lstStyle/>
          <a:p>
            <a:r>
              <a:rPr lang="tr-TR" sz="3600" b="1" dirty="0">
                <a:solidFill>
                  <a:schemeClr val="tx1"/>
                </a:solidFill>
                <a:latin typeface="+mn-lt"/>
              </a:rPr>
              <a:t>Gıda Kaynaklı</a:t>
            </a:r>
            <a:r>
              <a:rPr lang="tr-TR" sz="3600" b="1" dirty="0" smtClean="0">
                <a:solidFill>
                  <a:schemeClr val="tx1"/>
                </a:solidFill>
                <a:latin typeface="+mn-lt"/>
              </a:rPr>
              <a:t> </a:t>
            </a:r>
            <a:r>
              <a:rPr lang="tr-TR" sz="3600" b="1" dirty="0">
                <a:solidFill>
                  <a:schemeClr val="tx1"/>
                </a:solidFill>
                <a:latin typeface="+mn-lt"/>
              </a:rPr>
              <a:t>Mikrobiyolojik </a:t>
            </a:r>
            <a:r>
              <a:rPr lang="tr-TR" sz="3600" b="1" dirty="0" smtClean="0">
                <a:solidFill>
                  <a:schemeClr val="tx1"/>
                </a:solidFill>
                <a:latin typeface="+mn-lt"/>
              </a:rPr>
              <a:t>Riskleri Açıklayınız </a:t>
            </a:r>
            <a:endParaRPr lang="tr-TR" sz="3600" b="1" dirty="0">
              <a:solidFill>
                <a:schemeClr val="tx1"/>
              </a:solidFill>
              <a:latin typeface="+mn-lt"/>
            </a:endParaRPr>
          </a:p>
        </p:txBody>
      </p:sp>
      <p:sp>
        <p:nvSpPr>
          <p:cNvPr id="3" name="İçerik Yer Tutucusu 2"/>
          <p:cNvSpPr>
            <a:spLocks noGrp="1"/>
          </p:cNvSpPr>
          <p:nvPr>
            <p:ph idx="1"/>
          </p:nvPr>
        </p:nvSpPr>
        <p:spPr/>
        <p:txBody>
          <a:bodyPr>
            <a:normAutofit/>
          </a:bodyPr>
          <a:lstStyle/>
          <a:p>
            <a:r>
              <a:rPr lang="tr-TR" sz="3200" dirty="0" smtClean="0">
                <a:solidFill>
                  <a:schemeClr val="tx1"/>
                </a:solidFill>
                <a:latin typeface="+mn-lt"/>
              </a:rPr>
              <a:t>Gıdalarda bulunan mikroorganizmalardan kaynaklanan risklerdir.</a:t>
            </a:r>
          </a:p>
        </p:txBody>
      </p:sp>
    </p:spTree>
    <p:extLst>
      <p:ext uri="{BB962C8B-B14F-4D97-AF65-F5344CB8AC3E}">
        <p14:creationId xmlns:p14="http://schemas.microsoft.com/office/powerpoint/2010/main" val="187908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ln>
                  <a:noFill/>
                </a:ln>
                <a:solidFill>
                  <a:schemeClr val="tx1"/>
                </a:solidFill>
                <a:latin typeface="+mn-lt"/>
                <a:ea typeface="+mn-ea"/>
                <a:cs typeface="+mn-cs"/>
              </a:rPr>
              <a:t>Mikroorganizma nedir?</a:t>
            </a:r>
            <a:endParaRPr lang="tr-TR" sz="4800" dirty="0">
              <a:solidFill>
                <a:schemeClr val="tx1"/>
              </a:solidFill>
              <a:latin typeface="+mn-lt"/>
            </a:endParaRPr>
          </a:p>
        </p:txBody>
      </p:sp>
      <p:sp>
        <p:nvSpPr>
          <p:cNvPr id="3" name="İçerik Yer Tutucusu 2"/>
          <p:cNvSpPr>
            <a:spLocks noGrp="1"/>
          </p:cNvSpPr>
          <p:nvPr>
            <p:ph idx="1"/>
          </p:nvPr>
        </p:nvSpPr>
        <p:spPr/>
        <p:txBody>
          <a:bodyPr/>
          <a:lstStyle/>
          <a:p>
            <a:pPr lvl="0">
              <a:buClr>
                <a:srgbClr val="B15E28"/>
              </a:buClr>
            </a:pPr>
            <a:r>
              <a:rPr lang="tr-TR" sz="3200" dirty="0" smtClean="0">
                <a:solidFill>
                  <a:schemeClr val="tx1"/>
                </a:solidFill>
                <a:latin typeface="+mn-lt"/>
              </a:rPr>
              <a:t>Mikroorganizmalar</a:t>
            </a:r>
            <a:r>
              <a:rPr lang="tr-TR" sz="3200" dirty="0">
                <a:solidFill>
                  <a:schemeClr val="tx1"/>
                </a:solidFill>
                <a:latin typeface="+mn-lt"/>
              </a:rPr>
              <a:t>: Besinlerin bileşiminde bulunan, </a:t>
            </a:r>
            <a:r>
              <a:rPr lang="tr-TR" sz="3200" dirty="0" smtClean="0">
                <a:solidFill>
                  <a:schemeClr val="tx1"/>
                </a:solidFill>
                <a:latin typeface="+mn-lt"/>
              </a:rPr>
              <a:t>gözle </a:t>
            </a:r>
            <a:r>
              <a:rPr lang="tr-TR" sz="3200" dirty="0">
                <a:solidFill>
                  <a:schemeClr val="tx1"/>
                </a:solidFill>
                <a:latin typeface="+mn-lt"/>
              </a:rPr>
              <a:t>görülmeyen küçük canlılardır. </a:t>
            </a:r>
          </a:p>
          <a:p>
            <a:endParaRPr lang="tr-TR" dirty="0">
              <a:solidFill>
                <a:schemeClr val="tx1"/>
              </a:solidFill>
              <a:latin typeface="+mn-lt"/>
            </a:endParaRPr>
          </a:p>
        </p:txBody>
      </p:sp>
    </p:spTree>
    <p:extLst>
      <p:ext uri="{BB962C8B-B14F-4D97-AF65-F5344CB8AC3E}">
        <p14:creationId xmlns:p14="http://schemas.microsoft.com/office/powerpoint/2010/main" val="221627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1</TotalTime>
  <Words>500</Words>
  <Application>Microsoft Office PowerPoint</Application>
  <PresentationFormat>Geniş ekran</PresentationFormat>
  <Paragraphs>58</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Garamond</vt:lpstr>
      <vt:lpstr>Wingdings 3</vt:lpstr>
      <vt:lpstr>Organik</vt:lpstr>
      <vt:lpstr>GIDA VE PERSONEL HİJENİ </vt:lpstr>
      <vt:lpstr>Güvenli Gıda Nedir ?</vt:lpstr>
      <vt:lpstr>İnsan Sağlığı Açısından Gıda Kaynaklı Riskler Nelerdir?</vt:lpstr>
      <vt:lpstr>Gıda Kaynaklı Fiziksel Riskleri Açıklayınız</vt:lpstr>
      <vt:lpstr>Gıda Kaynaklı Kimyasal Riskleri Açıklayınız ve Örneklendiriniz</vt:lpstr>
      <vt:lpstr>Gıda Kaynaklı Kimyasal Risklerden Doğal Besin Toksinlerini Açıklayınız ve Örneklendiriniz</vt:lpstr>
      <vt:lpstr>Gıda Kaynaklı Biyolojik Riskleri Açıklayınız</vt:lpstr>
      <vt:lpstr>Gıda Kaynaklı Mikrobiyolojik Riskleri Açıklayınız </vt:lpstr>
      <vt:lpstr>Mikroorganizma nedir?</vt:lpstr>
      <vt:lpstr> Mikroorganizmaları insan sağlığına etkileri bakımından sınıflandırınız.  </vt:lpstr>
      <vt:lpstr> Başlıca Mikroorganizma Türleri Nelerdir</vt:lpstr>
      <vt:lpstr>Mikroorganizmaların Üreyebilmeleri İçin İhtiyaç Duyduğu Koşullar Nelerdir?</vt:lpstr>
      <vt:lpstr>Doğrudan kontaminasyon (bulaşma) nedir?</vt:lpstr>
      <vt:lpstr>Çapraz kontaminasyon nedir?</vt:lpstr>
      <vt:lpstr>PowerPoint Sunusu</vt:lpstr>
      <vt:lpstr>Mikroorganizmaların kontaminasyon kaynakları nelerdir?</vt:lpstr>
      <vt:lpstr>Temizlik nedir?</vt:lpstr>
      <vt:lpstr>Hijyen nedir?</vt:lpstr>
      <vt:lpstr>Sanitasyon</vt:lpstr>
      <vt:lpstr>Sterilizasyon nedir?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VE PERSONEL HİJENİ </dc:title>
  <dc:creator>emir üner</dc:creator>
  <cp:lastModifiedBy>emir üner</cp:lastModifiedBy>
  <cp:revision>1</cp:revision>
  <dcterms:created xsi:type="dcterms:W3CDTF">2017-10-29T13:27:16Z</dcterms:created>
  <dcterms:modified xsi:type="dcterms:W3CDTF">2017-10-29T13:28:25Z</dcterms:modified>
</cp:coreProperties>
</file>