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92" r:id="rId3"/>
    <p:sldId id="293" r:id="rId4"/>
    <p:sldId id="276" r:id="rId5"/>
    <p:sldId id="298" r:id="rId6"/>
    <p:sldId id="316" r:id="rId7"/>
    <p:sldId id="296" r:id="rId8"/>
    <p:sldId id="297" r:id="rId9"/>
    <p:sldId id="299" r:id="rId10"/>
    <p:sldId id="295" r:id="rId11"/>
    <p:sldId id="303" r:id="rId12"/>
    <p:sldId id="305"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560"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48" y="51306"/>
    </p:cViewPr>
  </p:outlineViewPr>
  <p:notesTextViewPr>
    <p:cViewPr>
      <p:scale>
        <a:sx n="100" d="100"/>
        <a:sy n="100" d="100"/>
      </p:scale>
      <p:origin x="0" y="0"/>
    </p:cViewPr>
  </p:notesTextViewPr>
  <p:sorterViewPr>
    <p:cViewPr>
      <p:scale>
        <a:sx n="100" d="100"/>
        <a:sy n="100" d="100"/>
      </p:scale>
      <p:origin x="0" y="-9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1FF789-3D9B-4393-9971-DFC8EFE6B334}" type="datetimeFigureOut">
              <a:rPr lang="tr-TR" smtClean="0"/>
              <a:t>29.10.2017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FBE44A-8643-48E4-BA0D-542181F65B85}" type="slidenum">
              <a:rPr lang="tr-TR" smtClean="0"/>
              <a:t>‹#›</a:t>
            </a:fld>
            <a:endParaRPr lang="tr-TR"/>
          </a:p>
        </p:txBody>
      </p:sp>
    </p:spTree>
    <p:extLst>
      <p:ext uri="{BB962C8B-B14F-4D97-AF65-F5344CB8AC3E}">
        <p14:creationId xmlns:p14="http://schemas.microsoft.com/office/powerpoint/2010/main" val="1662109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D6F0954B-0D1F-4FBD-8A76-A5A60BF794DF}"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D6F0954B-0D1F-4FBD-8A76-A5A60BF794DF}"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D6F0954B-0D1F-4FBD-8A76-A5A60BF794DF}"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62E3669-17B3-47E0-9963-5B5152B6FFC3}" type="datetimeFigureOut">
              <a:rPr lang="tr-TR" smtClean="0"/>
              <a:pPr/>
              <a:t>29.10.2017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6F0954B-0D1F-4FBD-8A76-A5A60BF794D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fontScale="92500" lnSpcReduction="20000"/>
          </a:bodyPr>
          <a:lstStyle/>
          <a:p>
            <a:endParaRPr lang="tr-TR" dirty="0" smtClean="0">
              <a:effectLst/>
              <a:latin typeface="Book Antiqua" pitchFamily="18" charset="0"/>
            </a:endParaRPr>
          </a:p>
          <a:p>
            <a:endParaRPr lang="tr-TR" dirty="0" smtClean="0">
              <a:effectLst/>
              <a:latin typeface="Book Antiqua" pitchFamily="18" charset="0"/>
            </a:endParaRPr>
          </a:p>
          <a:p>
            <a:endParaRPr lang="tr-TR" dirty="0" smtClean="0">
              <a:effectLst/>
              <a:latin typeface="Book Antiqua" pitchFamily="18" charset="0"/>
            </a:endParaRPr>
          </a:p>
          <a:p>
            <a:r>
              <a:rPr lang="tr-TR" dirty="0" smtClean="0">
                <a:solidFill>
                  <a:schemeClr val="tx1"/>
                </a:solidFill>
                <a:effectLst/>
                <a:latin typeface="Book Antiqua" pitchFamily="18" charset="0"/>
              </a:rPr>
              <a:t>Emir Hilmi </a:t>
            </a:r>
            <a:r>
              <a:rPr lang="tr-TR" dirty="0" err="1" smtClean="0">
                <a:solidFill>
                  <a:schemeClr val="tx1"/>
                </a:solidFill>
                <a:effectLst/>
                <a:latin typeface="Book Antiqua" pitchFamily="18" charset="0"/>
              </a:rPr>
              <a:t>Üner</a:t>
            </a:r>
            <a:endParaRPr lang="tr-TR" dirty="0">
              <a:solidFill>
                <a:schemeClr val="tx1"/>
              </a:solidFill>
              <a:effectLst/>
              <a:latin typeface="Book Antiqua" pitchFamily="18" charset="0"/>
            </a:endParaRPr>
          </a:p>
        </p:txBody>
      </p:sp>
      <p:sp>
        <p:nvSpPr>
          <p:cNvPr id="2" name="1 Başlık"/>
          <p:cNvSpPr>
            <a:spLocks noGrp="1"/>
          </p:cNvSpPr>
          <p:nvPr>
            <p:ph type="ctrTitle"/>
          </p:nvPr>
        </p:nvSpPr>
        <p:spPr/>
        <p:txBody>
          <a:bodyPr/>
          <a:lstStyle/>
          <a:p>
            <a:r>
              <a:rPr lang="tr-TR" b="0" dirty="0" smtClean="0">
                <a:solidFill>
                  <a:schemeClr val="bg1"/>
                </a:solidFill>
                <a:effectLst/>
                <a:latin typeface="Book Antiqua" pitchFamily="18" charset="0"/>
              </a:rPr>
              <a:t>Ziyafet ve İkram Hizmetleri</a:t>
            </a:r>
            <a:endParaRPr lang="tr-TR" b="0" dirty="0">
              <a:solidFill>
                <a:schemeClr val="bg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effectLst/>
                <a:latin typeface="Book Antiqua" pitchFamily="18" charset="0"/>
              </a:rPr>
              <a:t>Ziyafet Menüsünün Planlanması</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205680" y="2348880"/>
            <a:ext cx="8470776" cy="4032448"/>
          </a:xfrm>
        </p:spPr>
        <p:txBody>
          <a:bodyPr/>
          <a:lstStyle/>
          <a:p>
            <a:pPr algn="just"/>
            <a:r>
              <a:rPr lang="tr-TR" sz="2800" dirty="0" smtClean="0">
                <a:effectLst/>
                <a:latin typeface="Book Antiqua" pitchFamily="18" charset="0"/>
              </a:rPr>
              <a:t>Ziyafet menülerinin en önemli özelliği tabldot menüler olmalarıdır. Bu nedenle konuklara hangi yemeklerin servis edileceği önceden bellidir. Bazı durumlarda konuklara iki ya da daha fazla ana yemek seçeneği de sunulabilir.   </a:t>
            </a:r>
            <a:endParaRPr lang="tr-TR" dirty="0">
              <a:effectLst/>
              <a:latin typeface="Book Antiqua"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latin typeface="Book Antiqua" pitchFamily="18" charset="0"/>
              </a:rPr>
              <a:t>Ziyafet Menüsünün Planlanması</a:t>
            </a:r>
            <a:endParaRPr lang="tr-TR" dirty="0">
              <a:effectLst/>
              <a:latin typeface="Book Antiqua" pitchFamily="18" charset="0"/>
            </a:endParaRPr>
          </a:p>
        </p:txBody>
      </p:sp>
      <p:sp>
        <p:nvSpPr>
          <p:cNvPr id="3" name="2 İçerik Yer Tutucusu"/>
          <p:cNvSpPr>
            <a:spLocks noGrp="1"/>
          </p:cNvSpPr>
          <p:nvPr>
            <p:ph sz="quarter" idx="1"/>
          </p:nvPr>
        </p:nvSpPr>
        <p:spPr>
          <a:xfrm>
            <a:off x="179512" y="1447800"/>
            <a:ext cx="8507288" cy="5149552"/>
          </a:xfrm>
        </p:spPr>
        <p:txBody>
          <a:bodyPr>
            <a:normAutofit fontScale="92500"/>
          </a:bodyPr>
          <a:lstStyle/>
          <a:p>
            <a:endParaRPr lang="tr-TR" dirty="0" smtClean="0">
              <a:effectLst/>
              <a:latin typeface="Book Antiqua" pitchFamily="18" charset="0"/>
            </a:endParaRPr>
          </a:p>
          <a:p>
            <a:r>
              <a:rPr lang="tr-TR" dirty="0" smtClean="0">
                <a:effectLst/>
                <a:latin typeface="Book Antiqua" pitchFamily="18" charset="0"/>
              </a:rPr>
              <a:t>Menünün içeriği belirlenirken işletmenin elinde hazır olarak bulunan ve önceden fiyatlandırılmış menüler tercih edilebilir ya da menünün içeriğini müşteri kendisi oluşturabilir.</a:t>
            </a:r>
          </a:p>
          <a:p>
            <a:r>
              <a:rPr lang="tr-TR" sz="2800" dirty="0" smtClean="0">
                <a:effectLst/>
                <a:latin typeface="Book Antiqua" pitchFamily="18" charset="0"/>
              </a:rPr>
              <a:t>Müşteriye sunulacak hazır menü seçeneklerinin bulunması:</a:t>
            </a:r>
            <a:endParaRPr lang="tr-TR" dirty="0" smtClean="0">
              <a:effectLst/>
              <a:latin typeface="Book Antiqua" pitchFamily="18" charset="0"/>
            </a:endParaRPr>
          </a:p>
          <a:p>
            <a:pPr lvl="1" algn="just">
              <a:defRPr/>
            </a:pPr>
            <a:r>
              <a:rPr lang="tr-TR" dirty="0" smtClean="0">
                <a:effectLst/>
                <a:latin typeface="Book Antiqua" pitchFamily="18" charset="0"/>
              </a:rPr>
              <a:t>Çeşitli seçenekler içerisinden bütçesine uygun bir menüyü seçme imkanı sağlar</a:t>
            </a:r>
          </a:p>
          <a:p>
            <a:pPr lvl="1" algn="just">
              <a:defRPr/>
            </a:pPr>
            <a:r>
              <a:rPr lang="tr-TR" dirty="0" smtClean="0">
                <a:effectLst/>
                <a:latin typeface="Book Antiqua" pitchFamily="18" charset="0"/>
              </a:rPr>
              <a:t>Bu hazır menülerin maliyet hesapları ve fiyatlandırmaları önceden yapıldığı için işletmeye büyük kolaylık sağlar</a:t>
            </a:r>
          </a:p>
          <a:p>
            <a:pPr lvl="1" algn="just">
              <a:defRPr/>
            </a:pPr>
            <a:r>
              <a:rPr lang="tr-TR" dirty="0" smtClean="0">
                <a:effectLst/>
                <a:latin typeface="Book Antiqua" pitchFamily="18" charset="0"/>
              </a:rPr>
              <a:t>Set menüler mutfak ve servis personeli için de kolaylık sağlar.</a:t>
            </a:r>
          </a:p>
          <a:p>
            <a:endParaRPr lang="tr-TR" sz="2400" dirty="0" smtClean="0">
              <a:effectLst/>
              <a:latin typeface="Book Antiqua" pitchFamily="18" charset="0"/>
            </a:endParaRPr>
          </a:p>
          <a:p>
            <a:endParaRPr lang="tr-TR" dirty="0" smtClean="0">
              <a:effectLst/>
              <a:latin typeface="Book Antiqua" pitchFamily="18" charset="0"/>
            </a:endParaRPr>
          </a:p>
          <a:p>
            <a:endParaRPr lang="tr-TR" dirty="0">
              <a:effectLst/>
              <a:latin typeface="Book Antiqua"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effectLst/>
              <a:latin typeface="Book Antiqua" pitchFamily="18" charset="0"/>
            </a:endParaRPr>
          </a:p>
        </p:txBody>
      </p:sp>
      <p:sp>
        <p:nvSpPr>
          <p:cNvPr id="3" name="2 İçerik Yer Tutucusu"/>
          <p:cNvSpPr>
            <a:spLocks noGrp="1"/>
          </p:cNvSpPr>
          <p:nvPr>
            <p:ph sz="quarter" idx="1"/>
          </p:nvPr>
        </p:nvSpPr>
        <p:spPr/>
        <p:txBody>
          <a:bodyPr/>
          <a:lstStyle/>
          <a:p>
            <a:endParaRPr lang="tr-TR"/>
          </a:p>
        </p:txBody>
      </p:sp>
      <p:pic>
        <p:nvPicPr>
          <p:cNvPr id="1026" name="Picture 2" descr="C:\Users\fransız mutfağı\Desktop\resimler\Yeni klasör\b_257201414811276.jpg"/>
          <p:cNvPicPr>
            <a:picLocks noChangeAspect="1" noChangeArrowheads="1"/>
          </p:cNvPicPr>
          <p:nvPr/>
        </p:nvPicPr>
        <p:blipFill>
          <a:blip r:embed="rId2" cstate="print"/>
          <a:srcRect/>
          <a:stretch>
            <a:fillRect/>
          </a:stretch>
        </p:blipFill>
        <p:spPr bwMode="auto">
          <a:xfrm>
            <a:off x="-252536" y="0"/>
            <a:ext cx="3851919" cy="6858000"/>
          </a:xfrm>
          <a:prstGeom prst="rect">
            <a:avLst/>
          </a:prstGeom>
          <a:noFill/>
        </p:spPr>
      </p:pic>
      <p:pic>
        <p:nvPicPr>
          <p:cNvPr id="1027" name="Picture 3" descr="C:\Users\fransız mutfağı\Desktop\resimler\Yeni klasör\b_2572014142112358.jpg"/>
          <p:cNvPicPr>
            <a:picLocks noChangeAspect="1" noChangeArrowheads="1"/>
          </p:cNvPicPr>
          <p:nvPr/>
        </p:nvPicPr>
        <p:blipFill>
          <a:blip r:embed="rId3" cstate="print"/>
          <a:srcRect/>
          <a:stretch>
            <a:fillRect/>
          </a:stretch>
        </p:blipFill>
        <p:spPr bwMode="auto">
          <a:xfrm>
            <a:off x="3203848" y="0"/>
            <a:ext cx="3510237" cy="6858000"/>
          </a:xfrm>
          <a:prstGeom prst="rect">
            <a:avLst/>
          </a:prstGeom>
          <a:noFill/>
        </p:spPr>
      </p:pic>
      <p:pic>
        <p:nvPicPr>
          <p:cNvPr id="1028" name="Picture 4" descr="C:\Users\fransız mutfağı\Desktop\resimler\Yeni klasör\b_2572014144411106.jpg"/>
          <p:cNvPicPr>
            <a:picLocks noChangeAspect="1" noChangeArrowheads="1"/>
          </p:cNvPicPr>
          <p:nvPr/>
        </p:nvPicPr>
        <p:blipFill>
          <a:blip r:embed="rId4" cstate="print"/>
          <a:srcRect/>
          <a:stretch>
            <a:fillRect/>
          </a:stretch>
        </p:blipFill>
        <p:spPr bwMode="auto">
          <a:xfrm>
            <a:off x="6084168" y="0"/>
            <a:ext cx="3059832" cy="68580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effectLst/>
              <a:latin typeface="Book Antiqua" pitchFamily="18" charset="0"/>
            </a:endParaRPr>
          </a:p>
        </p:txBody>
      </p:sp>
      <p:sp>
        <p:nvSpPr>
          <p:cNvPr id="3" name="2 İçerik Yer Tutucusu"/>
          <p:cNvSpPr>
            <a:spLocks noGrp="1"/>
          </p:cNvSpPr>
          <p:nvPr>
            <p:ph sz="quarter" idx="1"/>
          </p:nvPr>
        </p:nvSpPr>
        <p:spPr/>
        <p:txBody>
          <a:bodyPr/>
          <a:lstStyle/>
          <a:p>
            <a:endParaRPr lang="tr-TR"/>
          </a:p>
        </p:txBody>
      </p:sp>
      <p:pic>
        <p:nvPicPr>
          <p:cNvPr id="4" name="4 Resim" descr="http://books.google.com.tr/books?id=7AKEWJU0RUcC&amp;hl=tr&amp;hl=tr&amp;pg=PA173&amp;img=1&amp;zoom=3&amp;sig=ACfU3U39qaYhD7Q2EqCPANvjSi4vqYcPfw&amp;w=685"/>
          <p:cNvPicPr>
            <a:picLocks noChangeAspect="1" noChangeArrowheads="1"/>
          </p:cNvPicPr>
          <p:nvPr/>
        </p:nvPicPr>
        <p:blipFill>
          <a:blip r:embed="rId2" cstate="print"/>
          <a:srcRect/>
          <a:stretch>
            <a:fillRect/>
          </a:stretch>
        </p:blipFill>
        <p:spPr bwMode="auto">
          <a:xfrm>
            <a:off x="1043608" y="0"/>
            <a:ext cx="7643813" cy="717341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922114"/>
          </a:xfrm>
        </p:spPr>
        <p:txBody>
          <a:bodyPr/>
          <a:lstStyle/>
          <a:p>
            <a:r>
              <a:rPr lang="tr-TR" dirty="0" smtClean="0">
                <a:solidFill>
                  <a:schemeClr val="tx1"/>
                </a:solidFill>
                <a:effectLst/>
                <a:latin typeface="Book Antiqua" pitchFamily="18" charset="0"/>
              </a:rPr>
              <a:t>Ziyafet/Banket Sözleşmesi</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251520" y="1484784"/>
            <a:ext cx="8435280" cy="5112568"/>
          </a:xfrm>
        </p:spPr>
        <p:txBody>
          <a:bodyPr>
            <a:normAutofit/>
          </a:bodyPr>
          <a:lstStyle/>
          <a:p>
            <a:pPr algn="just"/>
            <a:r>
              <a:rPr lang="tr-TR" sz="2800" dirty="0" smtClean="0">
                <a:effectLst/>
                <a:latin typeface="Book Antiqua" pitchFamily="18" charset="0"/>
              </a:rPr>
              <a:t>Anlaşma sonunda rezervasyon ilgili deftere kaydedilir. Böylece daha sonraki günlerde gelen istekler karşılanırken çakışmaların önüne geçilir. Ziyafet rezervasyonlarının yazıldığı bu deftere “Ziyafet Kabul Defteri”, “Sipariş Kabul Defteri” vb. isimler verilmektedir. Bu deftere hangi salonun, hangi tarihte kime ve hangi amaçla kiralandığı not edilir. </a:t>
            </a:r>
            <a:r>
              <a:rPr lang="tr-TR" sz="2800" dirty="0" smtClean="0">
                <a:latin typeface="Book Antiqua" pitchFamily="18" charset="0"/>
              </a:rPr>
              <a:t>Ayrıca ziyafet sahibinin adı soyadı, adresi, telefon numarası, misafir sayısı, ziyafetin tarihi, saati vb. bilgiler de not edilir. </a:t>
            </a:r>
            <a:endParaRPr lang="tr-TR" dirty="0">
              <a:effectLst/>
              <a:latin typeface="Book Antiqu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effectLst/>
                <a:latin typeface="Book Antiqua" pitchFamily="18" charset="0"/>
              </a:rPr>
              <a:t>Ziyafet Organizasyonlarında Planlamanın Önemi</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457200" y="1484784"/>
            <a:ext cx="8229600" cy="5112568"/>
          </a:xfrm>
        </p:spPr>
        <p:txBody>
          <a:bodyPr>
            <a:normAutofit/>
          </a:bodyPr>
          <a:lstStyle/>
          <a:p>
            <a:pPr algn="just">
              <a:buNone/>
              <a:defRPr/>
            </a:pPr>
            <a:r>
              <a:rPr lang="tr-TR" b="0" dirty="0" smtClean="0">
                <a:solidFill>
                  <a:schemeClr val="tx1"/>
                </a:solidFill>
                <a:effectLst/>
                <a:latin typeface="Book Antiqua" pitchFamily="18" charset="0"/>
              </a:rPr>
              <a:t>	Yiyecek içecek Departmanı Yöneticisi, banket müdürü ve banket şefinin bu çerçevede yaptıkları çalışmalar:</a:t>
            </a:r>
          </a:p>
          <a:p>
            <a:pPr algn="just">
              <a:lnSpc>
                <a:spcPct val="150000"/>
              </a:lnSpc>
              <a:defRPr/>
            </a:pPr>
            <a:r>
              <a:rPr lang="tr-TR" b="0" dirty="0" smtClean="0">
                <a:solidFill>
                  <a:schemeClr val="tx1"/>
                </a:solidFill>
                <a:effectLst/>
                <a:latin typeface="Book Antiqua" pitchFamily="18" charset="0"/>
              </a:rPr>
              <a:t>Menü planlaması</a:t>
            </a:r>
          </a:p>
          <a:p>
            <a:pPr algn="just">
              <a:lnSpc>
                <a:spcPct val="150000"/>
              </a:lnSpc>
              <a:defRPr/>
            </a:pPr>
            <a:r>
              <a:rPr lang="tr-TR" b="0" dirty="0" smtClean="0">
                <a:solidFill>
                  <a:schemeClr val="tx1"/>
                </a:solidFill>
                <a:effectLst/>
                <a:latin typeface="Book Antiqua" pitchFamily="18" charset="0"/>
              </a:rPr>
              <a:t>Menünün fiyatlandırılması</a:t>
            </a:r>
          </a:p>
          <a:p>
            <a:pPr algn="just">
              <a:lnSpc>
                <a:spcPct val="150000"/>
              </a:lnSpc>
              <a:defRPr/>
            </a:pPr>
            <a:r>
              <a:rPr lang="tr-TR" b="0" dirty="0" smtClean="0">
                <a:solidFill>
                  <a:schemeClr val="tx1"/>
                </a:solidFill>
                <a:effectLst/>
                <a:latin typeface="Book Antiqua" pitchFamily="18" charset="0"/>
              </a:rPr>
              <a:t>Masa ve salon düzeninin planlanması</a:t>
            </a:r>
          </a:p>
          <a:p>
            <a:pPr algn="just">
              <a:lnSpc>
                <a:spcPct val="150000"/>
              </a:lnSpc>
              <a:defRPr/>
            </a:pPr>
            <a:r>
              <a:rPr lang="tr-TR" b="0" dirty="0" smtClean="0">
                <a:solidFill>
                  <a:schemeClr val="tx1"/>
                </a:solidFill>
                <a:effectLst/>
                <a:latin typeface="Book Antiqua" pitchFamily="18" charset="0"/>
              </a:rPr>
              <a:t>Servis akış düzeninin belirlenmesi</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latin typeface="Book Antiqua" pitchFamily="18" charset="0"/>
              </a:rPr>
              <a:t>Ziyafet Menüsünün Planlanması</a:t>
            </a:r>
            <a:endParaRPr lang="tr-TR" dirty="0">
              <a:effectLst/>
              <a:latin typeface="Book Antiqua" pitchFamily="18" charset="0"/>
            </a:endParaRPr>
          </a:p>
        </p:txBody>
      </p:sp>
      <p:sp>
        <p:nvSpPr>
          <p:cNvPr id="3" name="2 İçerik Yer Tutucusu"/>
          <p:cNvSpPr>
            <a:spLocks noGrp="1"/>
          </p:cNvSpPr>
          <p:nvPr>
            <p:ph sz="quarter" idx="1"/>
          </p:nvPr>
        </p:nvSpPr>
        <p:spPr>
          <a:xfrm>
            <a:off x="395536" y="1772816"/>
            <a:ext cx="8064896" cy="5085184"/>
          </a:xfrm>
        </p:spPr>
        <p:txBody>
          <a:bodyPr>
            <a:normAutofit/>
          </a:bodyPr>
          <a:lstStyle/>
          <a:p>
            <a:pPr algn="just"/>
            <a:r>
              <a:rPr lang="tr-TR" sz="2800" dirty="0" smtClean="0">
                <a:effectLst/>
                <a:latin typeface="Book Antiqua" pitchFamily="18" charset="0"/>
              </a:rPr>
              <a:t>Ziyafet menüsünün planlanması, bir konaklama işletmesinin ziyafetlerde hangi yiyeceklerin hazırlanıp servis edileceğine yönelik eylemlerini kapsar. </a:t>
            </a:r>
          </a:p>
          <a:p>
            <a:pPr algn="just"/>
            <a:r>
              <a:rPr lang="tr-TR" sz="2800" dirty="0" smtClean="0">
                <a:effectLst/>
                <a:latin typeface="Book Antiqua" pitchFamily="18" charset="0"/>
              </a:rPr>
              <a:t>Ziyafetlerin sunulduğu konaklama işletmesinin yeri, ziyafet salonlarının atmosferi, ziyafet menüsünde yer alan yemeklerin ismi ve kalitesi, ziyafetlerin fiyatı, ziyafet servisinin türü ve kalitesi konaklama işletmesinin kalitesi hakkında hedef kitleye bilgi vermektedir. </a:t>
            </a:r>
            <a:endParaRPr lang="tr-TR" dirty="0">
              <a:effectLst/>
              <a:latin typeface="Book Antiqua"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latin typeface="Book Antiqua" pitchFamily="18" charset="0"/>
              </a:rPr>
              <a:t>Ziyafet Menüsünün Planlanması</a:t>
            </a:r>
            <a:endParaRPr lang="tr-TR" dirty="0">
              <a:latin typeface="Book Antiqua" pitchFamily="18" charset="0"/>
            </a:endParaRPr>
          </a:p>
        </p:txBody>
      </p:sp>
      <p:sp>
        <p:nvSpPr>
          <p:cNvPr id="3" name="2 İçerik Yer Tutucusu"/>
          <p:cNvSpPr>
            <a:spLocks noGrp="1"/>
          </p:cNvSpPr>
          <p:nvPr>
            <p:ph sz="quarter" idx="1"/>
          </p:nvPr>
        </p:nvSpPr>
        <p:spPr>
          <a:xfrm>
            <a:off x="395536" y="1772816"/>
            <a:ext cx="8291264" cy="4896544"/>
          </a:xfrm>
        </p:spPr>
        <p:txBody>
          <a:bodyPr/>
          <a:lstStyle/>
          <a:p>
            <a:pPr algn="just"/>
            <a:r>
              <a:rPr lang="tr-TR" sz="2800" dirty="0" smtClean="0">
                <a:latin typeface="Book Antiqua" pitchFamily="18" charset="0"/>
              </a:rPr>
              <a:t>Ziyafet menüleri bir bakıma, konaklama işletmesinin müşterilerine iletmek istedikleri imajın bir aracıdır. </a:t>
            </a:r>
          </a:p>
          <a:p>
            <a:pPr algn="just"/>
            <a:r>
              <a:rPr lang="tr-TR" sz="2800" dirty="0" smtClean="0">
                <a:latin typeface="Book Antiqua" pitchFamily="18" charset="0"/>
              </a:rPr>
              <a:t>Eğer, konaklama işletmesinde ziyafet menüleri hedef pazarı önceden belirlenmemiş bir kitleye rastgele hazırlanarak sunulursa, başarılı olunmayacağı kesindir.</a:t>
            </a:r>
            <a:r>
              <a:rPr lang="tr-TR" sz="2400" dirty="0" smtClean="0">
                <a:latin typeface="Book Antiqua" pitchFamily="18" charset="0"/>
              </a:rPr>
              <a:t> </a:t>
            </a:r>
            <a:endParaRPr lang="tr-TR" dirty="0" smtClean="0">
              <a:latin typeface="Book Antiqua" pitchFamily="18" charset="0"/>
            </a:endParaRPr>
          </a:p>
          <a:p>
            <a:endParaRPr lang="tr-TR" dirty="0">
              <a:latin typeface="Book Antiqua"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latin typeface="Book Antiqua" pitchFamily="18" charset="0"/>
              </a:rPr>
              <a:t>Ziyafet Menüsünün Planlanması</a:t>
            </a:r>
            <a:endParaRPr lang="tr-TR" dirty="0">
              <a:effectLst/>
              <a:latin typeface="Book Antiqua" pitchFamily="18" charset="0"/>
            </a:endParaRPr>
          </a:p>
        </p:txBody>
      </p:sp>
      <p:sp>
        <p:nvSpPr>
          <p:cNvPr id="3" name="2 İçerik Yer Tutucusu"/>
          <p:cNvSpPr>
            <a:spLocks noGrp="1"/>
          </p:cNvSpPr>
          <p:nvPr>
            <p:ph sz="quarter" idx="1"/>
          </p:nvPr>
        </p:nvSpPr>
        <p:spPr>
          <a:xfrm>
            <a:off x="395536" y="1556792"/>
            <a:ext cx="8291264" cy="4968552"/>
          </a:xfrm>
        </p:spPr>
        <p:txBody>
          <a:bodyPr>
            <a:normAutofit fontScale="85000" lnSpcReduction="20000"/>
          </a:bodyPr>
          <a:lstStyle/>
          <a:p>
            <a:pPr algn="just">
              <a:lnSpc>
                <a:spcPct val="150000"/>
              </a:lnSpc>
              <a:defRPr/>
            </a:pPr>
            <a:r>
              <a:rPr lang="tr-TR" sz="2800" dirty="0" smtClean="0">
                <a:effectLst/>
                <a:latin typeface="Book Antiqua" pitchFamily="18" charset="0"/>
              </a:rPr>
              <a:t>İyi bir menü planlamak için bir çok faktörün göz önünde bulundurulması gerekir. Temelde dikkat edilmesi gereken öğe menü planlanan grup ve bu grubu oluşturanların gereksinmeleri, cinsiyetleri, yaşları, fizyolojik durumları, aktiviteleri ve beslenme alışkanlıklarıdır. </a:t>
            </a:r>
          </a:p>
          <a:p>
            <a:pPr algn="just">
              <a:lnSpc>
                <a:spcPct val="150000"/>
              </a:lnSpc>
              <a:defRPr/>
            </a:pPr>
            <a:r>
              <a:rPr lang="tr-TR" sz="2800" dirty="0" smtClean="0">
                <a:effectLst/>
                <a:latin typeface="Book Antiqua" pitchFamily="18" charset="0"/>
              </a:rPr>
              <a:t>Menü; hazırlayan kişiler, mutfak planı, servis sahası, mevcut araç gereç, personel sayısı ve yeteneği, bütçede yiyeceğe ayrılan para ve servis tipi gibi pek çok kriterden oluşmaktadır.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latin typeface="Book Antiqua" pitchFamily="18" charset="0"/>
              </a:rPr>
              <a:t>Ziyafet Menüsünün Planlanması</a:t>
            </a:r>
            <a:endParaRPr lang="tr-TR" dirty="0">
              <a:effectLst/>
              <a:latin typeface="Book Antiqua" pitchFamily="18" charset="0"/>
            </a:endParaRPr>
          </a:p>
        </p:txBody>
      </p:sp>
      <p:sp>
        <p:nvSpPr>
          <p:cNvPr id="3" name="2 İçerik Yer Tutucusu"/>
          <p:cNvSpPr>
            <a:spLocks noGrp="1"/>
          </p:cNvSpPr>
          <p:nvPr>
            <p:ph sz="quarter" idx="1"/>
          </p:nvPr>
        </p:nvSpPr>
        <p:spPr>
          <a:xfrm>
            <a:off x="539552" y="1988840"/>
            <a:ext cx="8147248" cy="4392488"/>
          </a:xfrm>
        </p:spPr>
        <p:txBody>
          <a:bodyPr>
            <a:normAutofit/>
          </a:bodyPr>
          <a:lstStyle/>
          <a:p>
            <a:pPr algn="just"/>
            <a:r>
              <a:rPr lang="tr-TR" sz="2400" dirty="0" smtClean="0">
                <a:effectLst/>
                <a:latin typeface="Book Antiqua" pitchFamily="18" charset="0"/>
              </a:rPr>
              <a:t>Ziyafet menülerini hazırlayanların, ziyafete katılacak kişilerin çoğunluğunun beğenebileceği ve göreli olarak çok fazla yiyecek çeşidinin olmayacağı düzenli bir menüyü hazırlaması tercih edilir. </a:t>
            </a:r>
          </a:p>
          <a:p>
            <a:pPr algn="just"/>
            <a:r>
              <a:rPr lang="tr-TR" sz="2400" dirty="0" smtClean="0">
                <a:effectLst/>
                <a:latin typeface="Book Antiqua" pitchFamily="18" charset="0"/>
              </a:rPr>
              <a:t>Hazırlanması ve servisi uzun zaman alan yiyecek ve içeceklerden kaçınılmalıdır. Ziyafetlerde balık yemekleri nadiren görülür, çünkü bazı insanlar balığı beğenmeyebilir. </a:t>
            </a:r>
          </a:p>
          <a:p>
            <a:pPr algn="just"/>
            <a:r>
              <a:rPr lang="tr-TR" sz="2400" dirty="0" smtClean="0">
                <a:effectLst/>
                <a:latin typeface="Book Antiqua" pitchFamily="18" charset="0"/>
              </a:rPr>
              <a:t>Fiyat avantajından dolayı tavuk yemekleri kırmızı  et yemeklerine göre daha fazla tercih edilir.</a:t>
            </a:r>
            <a:r>
              <a:rPr lang="tr-TR" sz="2800" dirty="0" smtClean="0">
                <a:effectLst/>
                <a:latin typeface="Book Antiqua" pitchFamily="18" charset="0"/>
              </a:rPr>
              <a:t> </a:t>
            </a:r>
            <a:endParaRPr lang="tr-TR" dirty="0">
              <a:effectLst/>
              <a:latin typeface="Book Antiqua"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1066130"/>
          </a:xfrm>
        </p:spPr>
        <p:txBody>
          <a:bodyPr>
            <a:normAutofit/>
          </a:bodyPr>
          <a:lstStyle/>
          <a:p>
            <a:r>
              <a:rPr lang="tr-TR" dirty="0" smtClean="0">
                <a:solidFill>
                  <a:schemeClr val="tx1"/>
                </a:solidFill>
                <a:latin typeface="Book Antiqua" pitchFamily="18" charset="0"/>
              </a:rPr>
              <a:t>Ziyafet Menüsünün Planlanması</a:t>
            </a:r>
            <a:endParaRPr lang="tr-TR" dirty="0">
              <a:effectLst/>
              <a:latin typeface="Book Antiqua" pitchFamily="18" charset="0"/>
            </a:endParaRPr>
          </a:p>
        </p:txBody>
      </p:sp>
      <p:sp>
        <p:nvSpPr>
          <p:cNvPr id="3" name="2 İçerik Yer Tutucusu"/>
          <p:cNvSpPr>
            <a:spLocks noGrp="1"/>
          </p:cNvSpPr>
          <p:nvPr>
            <p:ph sz="quarter" idx="1"/>
          </p:nvPr>
        </p:nvSpPr>
        <p:spPr>
          <a:xfrm>
            <a:off x="914400" y="1916832"/>
            <a:ext cx="7772400" cy="4102968"/>
          </a:xfrm>
        </p:spPr>
        <p:txBody>
          <a:bodyPr/>
          <a:lstStyle/>
          <a:p>
            <a:pPr algn="just"/>
            <a:r>
              <a:rPr lang="tr-TR" sz="2800" dirty="0" smtClean="0">
                <a:effectLst/>
                <a:latin typeface="Book Antiqua" pitchFamily="18" charset="0"/>
              </a:rPr>
              <a:t>Ayrıca, menüde yer alan yemekler ziyafetin özelliğine göre düzenlenmelidir. Örneğin, bir yılbaşı ziyafetinde hindi, avcı kulübünün düzenlediği yemeklerde av eti, yabancı konukların da katılacağı uluslar arası ziyafetlerde, o ülkenin milli mutfağında yer alan özgün yemekler uygun olacaktır.</a:t>
            </a:r>
            <a:endParaRPr lang="tr-TR" dirty="0">
              <a:effectLst/>
              <a:latin typeface="Book Antiqua"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2136</TotalTime>
  <Words>473</Words>
  <Application>Microsoft Office PowerPoint</Application>
  <PresentationFormat>Ekran Gösterisi (4:3)</PresentationFormat>
  <Paragraphs>38</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Book Antiqua</vt:lpstr>
      <vt:lpstr>Calibri</vt:lpstr>
      <vt:lpstr>Franklin Gothic Book</vt:lpstr>
      <vt:lpstr>Perpetua</vt:lpstr>
      <vt:lpstr>Wingdings 2</vt:lpstr>
      <vt:lpstr>Hisse Senedi</vt:lpstr>
      <vt:lpstr>Ziyafet ve İkram Hizmetleri</vt:lpstr>
      <vt:lpstr>PowerPoint Sunusu</vt:lpstr>
      <vt:lpstr>Ziyafet/Banket Sözleşmesi</vt:lpstr>
      <vt:lpstr>Ziyafet Organizasyonlarında Planlamanın Önemi</vt:lpstr>
      <vt:lpstr>Ziyafet Menüsünün Planlanması</vt:lpstr>
      <vt:lpstr>Ziyafet Menüsünün Planlanması</vt:lpstr>
      <vt:lpstr>Ziyafet Menüsünün Planlanması</vt:lpstr>
      <vt:lpstr>Ziyafet Menüsünün Planlanması</vt:lpstr>
      <vt:lpstr>Ziyafet Menüsünün Planlanması</vt:lpstr>
      <vt:lpstr>Ziyafet Menüsünün Planlanması</vt:lpstr>
      <vt:lpstr>Ziyafet Menüsünün Planlanması</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197</cp:revision>
  <dcterms:created xsi:type="dcterms:W3CDTF">2015-10-08T19:20:55Z</dcterms:created>
  <dcterms:modified xsi:type="dcterms:W3CDTF">2017-10-29T10:39:09Z</dcterms:modified>
</cp:coreProperties>
</file>