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8" r:id="rId1"/>
  </p:sldMasterIdLst>
  <p:notesMasterIdLst>
    <p:notesMasterId r:id="rId18"/>
  </p:notesMasterIdLst>
  <p:handoutMasterIdLst>
    <p:handoutMasterId r:id="rId19"/>
  </p:handoutMasterIdLst>
  <p:sldIdLst>
    <p:sldId id="256" r:id="rId2"/>
    <p:sldId id="280" r:id="rId3"/>
    <p:sldId id="291" r:id="rId4"/>
    <p:sldId id="290" r:id="rId5"/>
    <p:sldId id="292" r:id="rId6"/>
    <p:sldId id="293" r:id="rId7"/>
    <p:sldId id="294" r:id="rId8"/>
    <p:sldId id="295" r:id="rId9"/>
    <p:sldId id="296" r:id="rId10"/>
    <p:sldId id="278" r:id="rId11"/>
    <p:sldId id="297" r:id="rId12"/>
    <p:sldId id="277" r:id="rId13"/>
    <p:sldId id="298" r:id="rId14"/>
    <p:sldId id="300" r:id="rId15"/>
    <p:sldId id="299" r:id="rId16"/>
    <p:sldId id="285" r:id="rId17"/>
  </p:sldIdLst>
  <p:sldSz cx="9144000" cy="6858000" type="screen4x3"/>
  <p:notesSz cx="6877050" cy="96567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294" autoAdjust="0"/>
  </p:normalViewPr>
  <p:slideViewPr>
    <p:cSldViewPr>
      <p:cViewPr varScale="1">
        <p:scale>
          <a:sx n="60" d="100"/>
          <a:sy n="60" d="100"/>
        </p:scale>
        <p:origin x="1454" y="2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9738" cy="4826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95725" y="0"/>
            <a:ext cx="2979738" cy="482600"/>
          </a:xfrm>
          <a:prstGeom prst="rect">
            <a:avLst/>
          </a:prstGeom>
        </p:spPr>
        <p:txBody>
          <a:bodyPr vert="horz" lIns="91440" tIns="45720" rIns="91440" bIns="45720" rtlCol="0"/>
          <a:lstStyle>
            <a:lvl1pPr algn="r">
              <a:defRPr sz="1200"/>
            </a:lvl1pPr>
          </a:lstStyle>
          <a:p>
            <a:fld id="{332A5866-B6A8-4F7D-B4F8-DD276585E6DD}" type="datetimeFigureOut">
              <a:rPr lang="en-US" smtClean="0"/>
              <a:pPr/>
              <a:t>3/19/2018</a:t>
            </a:fld>
            <a:endParaRPr lang="en-US" dirty="0"/>
          </a:p>
        </p:txBody>
      </p:sp>
      <p:sp>
        <p:nvSpPr>
          <p:cNvPr id="4" name="Footer Placeholder 3"/>
          <p:cNvSpPr>
            <a:spLocks noGrp="1"/>
          </p:cNvSpPr>
          <p:nvPr>
            <p:ph type="ftr" sz="quarter" idx="2"/>
          </p:nvPr>
        </p:nvSpPr>
        <p:spPr>
          <a:xfrm>
            <a:off x="0" y="9172575"/>
            <a:ext cx="2979738" cy="4826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95725" y="9172575"/>
            <a:ext cx="2979738" cy="482600"/>
          </a:xfrm>
          <a:prstGeom prst="rect">
            <a:avLst/>
          </a:prstGeom>
        </p:spPr>
        <p:txBody>
          <a:bodyPr vert="horz" lIns="91440" tIns="45720" rIns="91440" bIns="45720" rtlCol="0" anchor="b"/>
          <a:lstStyle>
            <a:lvl1pPr algn="r">
              <a:defRPr sz="1200"/>
            </a:lvl1pPr>
          </a:lstStyle>
          <a:p>
            <a:fld id="{D32A1995-A16E-4984-8506-B2D3A4298BE9}" type="slidenum">
              <a:rPr lang="en-US" smtClean="0"/>
              <a:pPr/>
              <a:t>‹#›</a:t>
            </a:fld>
            <a:endParaRPr lang="en-US" dirty="0"/>
          </a:p>
        </p:txBody>
      </p:sp>
    </p:spTree>
    <p:extLst>
      <p:ext uri="{BB962C8B-B14F-4D97-AF65-F5344CB8AC3E}">
        <p14:creationId xmlns:p14="http://schemas.microsoft.com/office/powerpoint/2010/main" val="28890961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0055" cy="4828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95405" y="0"/>
            <a:ext cx="2980055" cy="482838"/>
          </a:xfrm>
          <a:prstGeom prst="rect">
            <a:avLst/>
          </a:prstGeom>
        </p:spPr>
        <p:txBody>
          <a:bodyPr vert="horz" lIns="91440" tIns="45720" rIns="91440" bIns="45720" rtlCol="0"/>
          <a:lstStyle>
            <a:lvl1pPr algn="r">
              <a:defRPr sz="1200"/>
            </a:lvl1pPr>
          </a:lstStyle>
          <a:p>
            <a:fld id="{E5B007A6-C0BB-405E-AD87-262DC8BAF809}" type="datetimeFigureOut">
              <a:rPr lang="en-US" smtClean="0"/>
              <a:pPr/>
              <a:t>3/19/2018</a:t>
            </a:fld>
            <a:endParaRPr lang="en-US" dirty="0"/>
          </a:p>
        </p:txBody>
      </p:sp>
      <p:sp>
        <p:nvSpPr>
          <p:cNvPr id="4" name="Slide Image Placeholder 3"/>
          <p:cNvSpPr>
            <a:spLocks noGrp="1" noRot="1" noChangeAspect="1"/>
          </p:cNvSpPr>
          <p:nvPr>
            <p:ph type="sldImg" idx="2"/>
          </p:nvPr>
        </p:nvSpPr>
        <p:spPr>
          <a:xfrm>
            <a:off x="1023938" y="723900"/>
            <a:ext cx="4829175" cy="3621088"/>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7706" y="4586964"/>
            <a:ext cx="5501640" cy="434554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72249"/>
            <a:ext cx="2980055" cy="48283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95405" y="9172249"/>
            <a:ext cx="2980055" cy="482838"/>
          </a:xfrm>
          <a:prstGeom prst="rect">
            <a:avLst/>
          </a:prstGeom>
        </p:spPr>
        <p:txBody>
          <a:bodyPr vert="horz" lIns="91440" tIns="45720" rIns="91440" bIns="45720" rtlCol="0" anchor="b"/>
          <a:lstStyle>
            <a:lvl1pPr algn="r">
              <a:defRPr sz="1200"/>
            </a:lvl1pPr>
          </a:lstStyle>
          <a:p>
            <a:fld id="{8B2B07B1-7666-46CB-B4D4-FC8CDCE9FCDB}" type="slidenum">
              <a:rPr lang="en-US" smtClean="0"/>
              <a:pPr/>
              <a:t>‹#›</a:t>
            </a:fld>
            <a:endParaRPr lang="en-US" dirty="0"/>
          </a:p>
        </p:txBody>
      </p:sp>
    </p:spTree>
    <p:extLst>
      <p:ext uri="{BB962C8B-B14F-4D97-AF65-F5344CB8AC3E}">
        <p14:creationId xmlns:p14="http://schemas.microsoft.com/office/powerpoint/2010/main" val="13949189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2B07B1-7666-46CB-B4D4-FC8CDCE9FCDB}" type="slidenum">
              <a:rPr lang="en-US" smtClean="0"/>
              <a:pPr/>
              <a:t>2</a:t>
            </a:fld>
            <a:endParaRPr lang="en-US" dirty="0"/>
          </a:p>
        </p:txBody>
      </p:sp>
    </p:spTree>
    <p:extLst>
      <p:ext uri="{BB962C8B-B14F-4D97-AF65-F5344CB8AC3E}">
        <p14:creationId xmlns:p14="http://schemas.microsoft.com/office/powerpoint/2010/main" val="778159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F779A9BB-E751-4BCC-A038-F126BF4EA288}" type="datetimeFigureOut">
              <a:rPr lang="en-US" smtClean="0"/>
              <a:pPr/>
              <a:t>3/19/2018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E25F21-F703-4A0A-BDD5-2540C615364E}" type="slidenum">
              <a:rPr lang="en-US" smtClean="0"/>
              <a:pPr/>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27031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779A9BB-E751-4BCC-A038-F126BF4EA288}" type="datetimeFigureOut">
              <a:rPr lang="en-US" smtClean="0"/>
              <a:pPr/>
              <a:t>3/19/2018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E25F21-F703-4A0A-BDD5-2540C615364E}" type="slidenum">
              <a:rPr lang="en-US" smtClean="0"/>
              <a:pPr/>
              <a:t>‹#›</a:t>
            </a:fld>
            <a:endParaRPr lang="en-US" dirty="0"/>
          </a:p>
        </p:txBody>
      </p:sp>
    </p:spTree>
    <p:extLst>
      <p:ext uri="{BB962C8B-B14F-4D97-AF65-F5344CB8AC3E}">
        <p14:creationId xmlns:p14="http://schemas.microsoft.com/office/powerpoint/2010/main" val="16286902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779A9BB-E751-4BCC-A038-F126BF4EA288}" type="datetimeFigureOut">
              <a:rPr lang="en-US" smtClean="0"/>
              <a:pPr/>
              <a:t>3/19/2018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E25F21-F703-4A0A-BDD5-2540C615364E}" type="slidenum">
              <a:rPr lang="en-US" smtClean="0"/>
              <a:pPr/>
              <a:t>‹#›</a:t>
            </a:fld>
            <a:endParaRPr lang="en-US" dirty="0"/>
          </a:p>
        </p:txBody>
      </p:sp>
    </p:spTree>
    <p:extLst>
      <p:ext uri="{BB962C8B-B14F-4D97-AF65-F5344CB8AC3E}">
        <p14:creationId xmlns:p14="http://schemas.microsoft.com/office/powerpoint/2010/main" val="26060634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779A9BB-E751-4BCC-A038-F126BF4EA288}" type="datetimeFigureOut">
              <a:rPr lang="en-US" smtClean="0"/>
              <a:pPr/>
              <a:t>3/19/2018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E25F21-F703-4A0A-BDD5-2540C615364E}" type="slidenum">
              <a:rPr lang="en-US" smtClean="0"/>
              <a:pPr/>
              <a:t>‹#›</a:t>
            </a:fld>
            <a:endParaRPr lang="en-US" dirty="0"/>
          </a:p>
        </p:txBody>
      </p:sp>
    </p:spTree>
    <p:extLst>
      <p:ext uri="{BB962C8B-B14F-4D97-AF65-F5344CB8AC3E}">
        <p14:creationId xmlns:p14="http://schemas.microsoft.com/office/powerpoint/2010/main" val="1111412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779A9BB-E751-4BCC-A038-F126BF4EA288}" type="datetimeFigureOut">
              <a:rPr lang="en-US" smtClean="0"/>
              <a:pPr/>
              <a:t>3/19/2018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E25F21-F703-4A0A-BDD5-2540C615364E}" type="slidenum">
              <a:rPr lang="en-US" smtClean="0"/>
              <a:pPr/>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3201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F779A9BB-E751-4BCC-A038-F126BF4EA288}" type="datetimeFigureOut">
              <a:rPr lang="en-US" smtClean="0"/>
              <a:pPr/>
              <a:t>3/19/2018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1E25F21-F703-4A0A-BDD5-2540C615364E}" type="slidenum">
              <a:rPr lang="en-US" smtClean="0"/>
              <a:pPr/>
              <a:t>‹#›</a:t>
            </a:fld>
            <a:endParaRPr lang="en-US" dirty="0"/>
          </a:p>
        </p:txBody>
      </p:sp>
    </p:spTree>
    <p:extLst>
      <p:ext uri="{BB962C8B-B14F-4D97-AF65-F5344CB8AC3E}">
        <p14:creationId xmlns:p14="http://schemas.microsoft.com/office/powerpoint/2010/main" val="2192254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822960" y="2582334"/>
            <a:ext cx="370332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4663440" y="2582334"/>
            <a:ext cx="370332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779A9BB-E751-4BCC-A038-F126BF4EA288}" type="datetimeFigureOut">
              <a:rPr lang="en-US" smtClean="0"/>
              <a:pPr/>
              <a:t>3/19/2018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1E25F21-F703-4A0A-BDD5-2540C615364E}" type="slidenum">
              <a:rPr lang="en-US" smtClean="0"/>
              <a:pPr/>
              <a:t>‹#›</a:t>
            </a:fld>
            <a:endParaRPr lang="en-US" dirty="0"/>
          </a:p>
        </p:txBody>
      </p:sp>
    </p:spTree>
    <p:extLst>
      <p:ext uri="{BB962C8B-B14F-4D97-AF65-F5344CB8AC3E}">
        <p14:creationId xmlns:p14="http://schemas.microsoft.com/office/powerpoint/2010/main" val="33661021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779A9BB-E751-4BCC-A038-F126BF4EA288}" type="datetimeFigureOut">
              <a:rPr lang="en-US" smtClean="0"/>
              <a:pPr/>
              <a:t>3/19/2018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1E25F21-F703-4A0A-BDD5-2540C615364E}" type="slidenum">
              <a:rPr lang="en-US" smtClean="0"/>
              <a:pPr/>
              <a:t>‹#›</a:t>
            </a:fld>
            <a:endParaRPr lang="en-US" dirty="0"/>
          </a:p>
        </p:txBody>
      </p:sp>
    </p:spTree>
    <p:extLst>
      <p:ext uri="{BB962C8B-B14F-4D97-AF65-F5344CB8AC3E}">
        <p14:creationId xmlns:p14="http://schemas.microsoft.com/office/powerpoint/2010/main" val="1412690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779A9BB-E751-4BCC-A038-F126BF4EA288}" type="datetimeFigureOut">
              <a:rPr lang="en-US" smtClean="0"/>
              <a:pPr/>
              <a:t>3/19/2018</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D1E25F21-F703-4A0A-BDD5-2540C615364E}" type="slidenum">
              <a:rPr lang="en-US" smtClean="0"/>
              <a:pPr/>
              <a:t>‹#›</a:t>
            </a:fld>
            <a:endParaRPr lang="en-US" dirty="0"/>
          </a:p>
        </p:txBody>
      </p:sp>
    </p:spTree>
    <p:extLst>
      <p:ext uri="{BB962C8B-B14F-4D97-AF65-F5344CB8AC3E}">
        <p14:creationId xmlns:p14="http://schemas.microsoft.com/office/powerpoint/2010/main" val="1641341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F779A9BB-E751-4BCC-A038-F126BF4EA288}" type="datetimeFigureOut">
              <a:rPr lang="en-US" smtClean="0"/>
              <a:pPr/>
              <a:t>3/19/2018</a:t>
            </a:fld>
            <a:endParaRPr lang="en-US" dirty="0"/>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1E25F21-F703-4A0A-BDD5-2540C615364E}" type="slidenum">
              <a:rPr lang="en-US" smtClean="0"/>
              <a:pPr/>
              <a:t>‹#›</a:t>
            </a:fld>
            <a:endParaRPr lang="en-US" dirty="0"/>
          </a:p>
        </p:txBody>
      </p:sp>
    </p:spTree>
    <p:extLst>
      <p:ext uri="{BB962C8B-B14F-4D97-AF65-F5344CB8AC3E}">
        <p14:creationId xmlns:p14="http://schemas.microsoft.com/office/powerpoint/2010/main" val="3986447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dirty="0" smtClean="0"/>
              <a:t>Resim eklemek için simgeyi tıklatın</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F779A9BB-E751-4BCC-A038-F126BF4EA288}" type="datetimeFigureOut">
              <a:rPr lang="en-US" smtClean="0"/>
              <a:pPr/>
              <a:t>3/19/2018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1E25F21-F703-4A0A-BDD5-2540C615364E}" type="slidenum">
              <a:rPr lang="en-US" smtClean="0"/>
              <a:pPr/>
              <a:t>‹#›</a:t>
            </a:fld>
            <a:endParaRPr lang="en-US" dirty="0"/>
          </a:p>
        </p:txBody>
      </p:sp>
    </p:spTree>
    <p:extLst>
      <p:ext uri="{BB962C8B-B14F-4D97-AF65-F5344CB8AC3E}">
        <p14:creationId xmlns:p14="http://schemas.microsoft.com/office/powerpoint/2010/main" val="15746041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F779A9BB-E751-4BCC-A038-F126BF4EA288}" type="datetimeFigureOut">
              <a:rPr lang="en-US" smtClean="0"/>
              <a:pPr/>
              <a:t>3/19/2018</a:t>
            </a:fld>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D1E25F21-F703-4A0A-BDD5-2540C615364E}" type="slidenum">
              <a:rPr lang="en-US" smtClean="0"/>
              <a:pPr/>
              <a:t>‹#›</a:t>
            </a:fld>
            <a:endParaRPr lang="en-US" dirty="0"/>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8813736"/>
      </p:ext>
    </p:extLst>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752601"/>
            <a:ext cx="7391400" cy="1829761"/>
          </a:xfrm>
        </p:spPr>
        <p:txBody>
          <a:bodyPr>
            <a:normAutofit/>
          </a:bodyPr>
          <a:lstStyle/>
          <a:p>
            <a:r>
              <a:rPr lang="tr-TR" sz="4400" dirty="0" smtClean="0"/>
              <a:t>Kendini Anlatmaya Dayalı Teknikler </a:t>
            </a:r>
            <a:r>
              <a:rPr lang="tr-TR" sz="4400" dirty="0" smtClean="0"/>
              <a:t>II</a:t>
            </a:r>
            <a:endParaRPr lang="tr-TR" sz="4400" dirty="0"/>
          </a:p>
        </p:txBody>
      </p:sp>
      <p:sp>
        <p:nvSpPr>
          <p:cNvPr id="3" name="Subtitle 2"/>
          <p:cNvSpPr>
            <a:spLocks noGrp="1"/>
          </p:cNvSpPr>
          <p:nvPr>
            <p:ph type="subTitle" idx="1"/>
          </p:nvPr>
        </p:nvSpPr>
        <p:spPr>
          <a:xfrm>
            <a:off x="914400" y="3657600"/>
            <a:ext cx="6019800" cy="990600"/>
          </a:xfrm>
        </p:spPr>
        <p:txBody>
          <a:bodyPr/>
          <a:lstStyle/>
          <a:p>
            <a:r>
              <a:rPr lang="en-US" dirty="0" smtClean="0"/>
              <a:t>Dr. Gökhan At</a:t>
            </a:r>
            <a:r>
              <a:rPr lang="tr-TR" dirty="0" smtClean="0"/>
              <a:t>İ</a:t>
            </a:r>
            <a:r>
              <a:rPr lang="en-US" dirty="0" smtClean="0"/>
              <a:t>k</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Zaman </a:t>
            </a:r>
            <a:r>
              <a:rPr lang="tr-TR" dirty="0" smtClean="0"/>
              <a:t>Çizelgesi - I</a:t>
            </a:r>
            <a:endParaRPr lang="en-US" dirty="0"/>
          </a:p>
        </p:txBody>
      </p:sp>
      <p:sp>
        <p:nvSpPr>
          <p:cNvPr id="2" name="Content Placeholder 1"/>
          <p:cNvSpPr>
            <a:spLocks noGrp="1"/>
          </p:cNvSpPr>
          <p:nvPr>
            <p:ph idx="1"/>
          </p:nvPr>
        </p:nvSpPr>
        <p:spPr/>
        <p:txBody>
          <a:bodyPr>
            <a:normAutofit/>
          </a:bodyPr>
          <a:lstStyle/>
          <a:p>
            <a:pPr>
              <a:buFont typeface="Wingdings" panose="05000000000000000000" pitchFamily="2" charset="2"/>
              <a:buChar char="v"/>
            </a:pPr>
            <a:r>
              <a:rPr lang="tr-TR" sz="2400" dirty="0" smtClean="0"/>
              <a:t> </a:t>
            </a:r>
            <a:r>
              <a:rPr lang="en-US" sz="2400" dirty="0" smtClean="0"/>
              <a:t>Öğrencinin günlük zamanını nasıl değerlendirdiğini, hangi aktivitelere ne kadar zaman harcadığını ve buna ilişkin duygu ve düşüncelerini öğrenmektir.</a:t>
            </a:r>
          </a:p>
          <a:p>
            <a:pPr>
              <a:buFont typeface="Wingdings" panose="05000000000000000000" pitchFamily="2" charset="2"/>
              <a:buChar char="v"/>
            </a:pPr>
            <a:r>
              <a:rPr lang="tr-TR" sz="2400" dirty="0" smtClean="0"/>
              <a:t> </a:t>
            </a:r>
            <a:r>
              <a:rPr lang="en-US" sz="2400" dirty="0" smtClean="0"/>
              <a:t>Zamanı iyi kullanma konusunda öğrencinin kendisini disipline edebilmesine yardımcı olabilir.</a:t>
            </a:r>
          </a:p>
          <a:p>
            <a:pPr>
              <a:buFont typeface="Wingdings" panose="05000000000000000000" pitchFamily="2" charset="2"/>
              <a:buChar char="v"/>
            </a:pPr>
            <a:r>
              <a:rPr lang="tr-TR" sz="2400" dirty="0" smtClean="0"/>
              <a:t> </a:t>
            </a:r>
            <a:r>
              <a:rPr lang="en-US" sz="2400" dirty="0" smtClean="0"/>
              <a:t>Zaman </a:t>
            </a:r>
            <a:r>
              <a:rPr lang="tr-TR" sz="2400" dirty="0" smtClean="0"/>
              <a:t>çizelgesi</a:t>
            </a:r>
            <a:r>
              <a:rPr lang="en-US" sz="2400" dirty="0" smtClean="0"/>
              <a:t>, en basit şekli ile günün saatlerini gösteren bir sayfaya, öğrencinin sabahtan akşam yatıncaya kadar yaptığı faaliyetleri, çeşidi ve süresi ile kaydetmesidir.</a:t>
            </a:r>
            <a:endParaRPr lang="en-US"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Zaman Çizelgesi - II</a:t>
            </a:r>
            <a:endParaRPr lang="en-US" dirty="0"/>
          </a:p>
        </p:txBody>
      </p:sp>
      <p:pic>
        <p:nvPicPr>
          <p:cNvPr id="4" name="İçerik Yer Tutucusu 3"/>
          <p:cNvPicPr>
            <a:picLocks noGrp="1" noChangeAspect="1"/>
          </p:cNvPicPr>
          <p:nvPr>
            <p:ph idx="1"/>
          </p:nvPr>
        </p:nvPicPr>
        <p:blipFill>
          <a:blip r:embed="rId2"/>
          <a:stretch>
            <a:fillRect/>
          </a:stretch>
        </p:blipFill>
        <p:spPr>
          <a:xfrm>
            <a:off x="1743710" y="1974850"/>
            <a:ext cx="5702300" cy="2820612"/>
          </a:xfrm>
          <a:prstGeom prst="rect">
            <a:avLst/>
          </a:prstGeom>
        </p:spPr>
      </p:pic>
      <p:sp>
        <p:nvSpPr>
          <p:cNvPr id="5" name="Metin kutusu 4"/>
          <p:cNvSpPr txBox="1"/>
          <p:nvPr/>
        </p:nvSpPr>
        <p:spPr>
          <a:xfrm>
            <a:off x="914400" y="1981200"/>
            <a:ext cx="2438400" cy="400110"/>
          </a:xfrm>
          <a:prstGeom prst="rect">
            <a:avLst/>
          </a:prstGeom>
          <a:noFill/>
        </p:spPr>
        <p:txBody>
          <a:bodyPr wrap="square" rtlCol="0">
            <a:spAutoFit/>
          </a:bodyPr>
          <a:lstStyle/>
          <a:p>
            <a:r>
              <a:rPr lang="tr-TR" sz="2000" b="1" dirty="0" smtClean="0"/>
              <a:t>Örnek:</a:t>
            </a:r>
            <a:endParaRPr lang="en-US" sz="2000" b="1" dirty="0"/>
          </a:p>
        </p:txBody>
      </p:sp>
      <p:pic>
        <p:nvPicPr>
          <p:cNvPr id="6" name="Resim 5"/>
          <p:cNvPicPr>
            <a:picLocks noChangeAspect="1"/>
          </p:cNvPicPr>
          <p:nvPr/>
        </p:nvPicPr>
        <p:blipFill>
          <a:blip r:embed="rId3"/>
          <a:stretch>
            <a:fillRect/>
          </a:stretch>
        </p:blipFill>
        <p:spPr>
          <a:xfrm>
            <a:off x="1851660" y="4795462"/>
            <a:ext cx="5594350" cy="1489942"/>
          </a:xfrm>
          <a:prstGeom prst="rect">
            <a:avLst/>
          </a:prstGeom>
        </p:spPr>
      </p:pic>
    </p:spTree>
    <p:extLst>
      <p:ext uri="{BB962C8B-B14F-4D97-AF65-F5344CB8AC3E}">
        <p14:creationId xmlns:p14="http://schemas.microsoft.com/office/powerpoint/2010/main" val="35013598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Arzu Listesi </a:t>
            </a:r>
            <a:endParaRPr lang="en-US" dirty="0"/>
          </a:p>
        </p:txBody>
      </p:sp>
      <p:sp>
        <p:nvSpPr>
          <p:cNvPr id="2" name="Content Placeholder 1"/>
          <p:cNvSpPr>
            <a:spLocks noGrp="1"/>
          </p:cNvSpPr>
          <p:nvPr>
            <p:ph idx="1"/>
          </p:nvPr>
        </p:nvSpPr>
        <p:spPr/>
        <p:txBody>
          <a:bodyPr>
            <a:noAutofit/>
          </a:bodyPr>
          <a:lstStyle/>
          <a:p>
            <a:r>
              <a:rPr lang="en-US" sz="2400" dirty="0" smtClean="0"/>
              <a:t>Özellikle okulöncesi ve ilköğretimde kullanılabilen bu teknikle, çocuğun doyurulmamış arzularını, açığa vuramadığı duygularını, güdülerini, umut ve beklentilerini ortaya çıkarmak ve ifade etmek olanağı sağlanır.</a:t>
            </a:r>
          </a:p>
          <a:p>
            <a:r>
              <a:rPr lang="en-US" sz="2400" b="1" dirty="0" smtClean="0"/>
              <a:t>Örnek: </a:t>
            </a:r>
            <a:r>
              <a:rPr lang="en-US" sz="2400" dirty="0" smtClean="0"/>
              <a:t>“Bir dilek perisi çıkıp size üç dileğinizi sorsa ona ne yanıt verirdiniz?”</a:t>
            </a:r>
          </a:p>
          <a:p>
            <a:r>
              <a:rPr lang="en-US" sz="2400" dirty="0" smtClean="0"/>
              <a:t>Yarım cümle tamamlama tekniği: Başı ya da sonu boş bırakılmış cümleler hazırlanarak öğrencilere doldurtulur.</a:t>
            </a:r>
          </a:p>
          <a:p>
            <a:r>
              <a:rPr lang="en-US" sz="2400" b="1" dirty="0" smtClean="0"/>
              <a:t>Örnek: </a:t>
            </a:r>
            <a:r>
              <a:rPr lang="en-US" sz="2400" dirty="0" smtClean="0"/>
              <a:t>“Keşke babam …………………olsaydı.” </a:t>
            </a:r>
            <a:endParaRPr lang="en-US" sz="2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Cümle Tamamlama - I</a:t>
            </a:r>
            <a:endParaRPr lang="en-US" dirty="0"/>
          </a:p>
        </p:txBody>
      </p:sp>
      <p:sp>
        <p:nvSpPr>
          <p:cNvPr id="3" name="İçerik Yer Tutucusu 2"/>
          <p:cNvSpPr>
            <a:spLocks noGrp="1"/>
          </p:cNvSpPr>
          <p:nvPr>
            <p:ph idx="1"/>
          </p:nvPr>
        </p:nvSpPr>
        <p:spPr/>
        <p:txBody>
          <a:bodyPr/>
          <a:lstStyle/>
          <a:p>
            <a:pPr>
              <a:buFont typeface="Wingdings" panose="05000000000000000000" pitchFamily="2" charset="2"/>
              <a:buChar char="v"/>
            </a:pPr>
            <a:r>
              <a:rPr lang="tr-TR" dirty="0" smtClean="0"/>
              <a:t> Cümle tamamlama yöntemi, cümlelerin başındaki ifadelerin bireylere verilerek onlardan cümlenin kalanını istedikleri şekilde tamamlamalarını istenmesi şeklinde uygulanmaktadır. </a:t>
            </a:r>
          </a:p>
          <a:p>
            <a:pPr>
              <a:buFont typeface="Wingdings" panose="05000000000000000000" pitchFamily="2" charset="2"/>
              <a:buChar char="v"/>
            </a:pPr>
            <a:r>
              <a:rPr lang="tr-TR" dirty="0" smtClean="0"/>
              <a:t> Bu yöntem ile bireylerin duygu ve düşüncelerini yansıtma ya da </a:t>
            </a:r>
            <a:r>
              <a:rPr lang="tr-TR" dirty="0" err="1" smtClean="0"/>
              <a:t>çağrışımsal</a:t>
            </a:r>
            <a:r>
              <a:rPr lang="tr-TR" dirty="0" smtClean="0"/>
              <a:t> bir yolla ifade etmelerine olanak tanınmaktadır.</a:t>
            </a:r>
          </a:p>
          <a:p>
            <a:pPr>
              <a:buFont typeface="Wingdings" panose="05000000000000000000" pitchFamily="2" charset="2"/>
              <a:buChar char="v"/>
            </a:pPr>
            <a:r>
              <a:rPr lang="tr-TR" dirty="0" smtClean="0"/>
              <a:t> Daha çok klinik amaçlı, kişilik değerlendirmelerinde kullanılmaktadırlar.</a:t>
            </a:r>
          </a:p>
          <a:p>
            <a:r>
              <a:rPr lang="tr-TR" b="1" dirty="0" smtClean="0"/>
              <a:t>Örnek Cümle Tamamlama Testleri</a:t>
            </a:r>
          </a:p>
          <a:p>
            <a:pPr>
              <a:buFont typeface="Arial" panose="020B0604020202020204" pitchFamily="34" charset="0"/>
              <a:buChar char="•"/>
            </a:pPr>
            <a:r>
              <a:rPr lang="tr-TR" dirty="0"/>
              <a:t> </a:t>
            </a:r>
            <a:r>
              <a:rPr lang="tr-TR" dirty="0" err="1" smtClean="0"/>
              <a:t>Rotter</a:t>
            </a:r>
            <a:r>
              <a:rPr lang="tr-TR" dirty="0" smtClean="0"/>
              <a:t> Cümle Tamamlama Testi</a:t>
            </a:r>
          </a:p>
          <a:p>
            <a:pPr>
              <a:buFont typeface="Arial" panose="020B0604020202020204" pitchFamily="34" charset="0"/>
              <a:buChar char="•"/>
            </a:pPr>
            <a:r>
              <a:rPr lang="tr-TR" dirty="0" smtClean="0"/>
              <a:t> </a:t>
            </a:r>
            <a:r>
              <a:rPr lang="tr-TR" dirty="0" err="1" smtClean="0"/>
              <a:t>Beier</a:t>
            </a:r>
            <a:r>
              <a:rPr lang="tr-TR" dirty="0" smtClean="0"/>
              <a:t> Cümle Tamamlama Testi</a:t>
            </a:r>
            <a:endParaRPr lang="en-US" dirty="0"/>
          </a:p>
        </p:txBody>
      </p:sp>
    </p:spTree>
    <p:extLst>
      <p:ext uri="{BB962C8B-B14F-4D97-AF65-F5344CB8AC3E}">
        <p14:creationId xmlns:p14="http://schemas.microsoft.com/office/powerpoint/2010/main" val="41595365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Cümle Tamamlama - </a:t>
            </a:r>
            <a:r>
              <a:rPr lang="tr-TR" dirty="0" smtClean="0"/>
              <a:t>II</a:t>
            </a:r>
            <a:endParaRPr lang="en-US" dirty="0"/>
          </a:p>
        </p:txBody>
      </p:sp>
      <p:sp>
        <p:nvSpPr>
          <p:cNvPr id="3" name="İçerik Yer Tutucusu 2"/>
          <p:cNvSpPr>
            <a:spLocks noGrp="1"/>
          </p:cNvSpPr>
          <p:nvPr>
            <p:ph idx="1"/>
          </p:nvPr>
        </p:nvSpPr>
        <p:spPr/>
        <p:txBody>
          <a:bodyPr>
            <a:normAutofit/>
          </a:bodyPr>
          <a:lstStyle/>
          <a:p>
            <a:r>
              <a:rPr lang="tr-TR" sz="2400" b="1" dirty="0" err="1" smtClean="0"/>
              <a:t>Rotter</a:t>
            </a:r>
            <a:r>
              <a:rPr lang="tr-TR" sz="2400" b="1" dirty="0" smtClean="0"/>
              <a:t> Cümle Tamamlama Testi</a:t>
            </a:r>
            <a:endParaRPr lang="en-US" sz="2400" b="1" dirty="0"/>
          </a:p>
        </p:txBody>
      </p:sp>
      <p:pic>
        <p:nvPicPr>
          <p:cNvPr id="5" name="Resim 4"/>
          <p:cNvPicPr>
            <a:picLocks noChangeAspect="1"/>
          </p:cNvPicPr>
          <p:nvPr/>
        </p:nvPicPr>
        <p:blipFill>
          <a:blip r:embed="rId2"/>
          <a:stretch>
            <a:fillRect/>
          </a:stretch>
        </p:blipFill>
        <p:spPr>
          <a:xfrm>
            <a:off x="533400" y="2362200"/>
            <a:ext cx="7924800" cy="3948112"/>
          </a:xfrm>
          <a:prstGeom prst="rect">
            <a:avLst/>
          </a:prstGeom>
        </p:spPr>
      </p:pic>
    </p:spTree>
    <p:extLst>
      <p:ext uri="{BB962C8B-B14F-4D97-AF65-F5344CB8AC3E}">
        <p14:creationId xmlns:p14="http://schemas.microsoft.com/office/powerpoint/2010/main" val="40924180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Cümle Tamamlama - </a:t>
            </a:r>
            <a:r>
              <a:rPr lang="tr-TR" dirty="0" smtClean="0"/>
              <a:t>III</a:t>
            </a:r>
            <a:endParaRPr lang="en-US" dirty="0"/>
          </a:p>
        </p:txBody>
      </p:sp>
      <p:sp>
        <p:nvSpPr>
          <p:cNvPr id="3" name="İçerik Yer Tutucusu 2"/>
          <p:cNvSpPr>
            <a:spLocks noGrp="1"/>
          </p:cNvSpPr>
          <p:nvPr>
            <p:ph idx="1"/>
          </p:nvPr>
        </p:nvSpPr>
        <p:spPr/>
        <p:txBody>
          <a:bodyPr>
            <a:normAutofit/>
          </a:bodyPr>
          <a:lstStyle/>
          <a:p>
            <a:r>
              <a:rPr lang="tr-TR" sz="2400" b="1" dirty="0" err="1" smtClean="0"/>
              <a:t>Beier</a:t>
            </a:r>
            <a:r>
              <a:rPr lang="tr-TR" sz="2400" b="1" dirty="0" smtClean="0"/>
              <a:t> Cümle Tamamlama Testi</a:t>
            </a:r>
            <a:endParaRPr lang="en-US" sz="2400" b="1" dirty="0"/>
          </a:p>
        </p:txBody>
      </p:sp>
      <p:pic>
        <p:nvPicPr>
          <p:cNvPr id="5" name="Resim 4"/>
          <p:cNvPicPr>
            <a:picLocks noChangeAspect="1"/>
          </p:cNvPicPr>
          <p:nvPr/>
        </p:nvPicPr>
        <p:blipFill>
          <a:blip r:embed="rId2"/>
          <a:stretch>
            <a:fillRect/>
          </a:stretch>
        </p:blipFill>
        <p:spPr>
          <a:xfrm>
            <a:off x="822958" y="2438400"/>
            <a:ext cx="7635241" cy="3328987"/>
          </a:xfrm>
          <a:prstGeom prst="rect">
            <a:avLst/>
          </a:prstGeom>
        </p:spPr>
      </p:pic>
    </p:spTree>
    <p:extLst>
      <p:ext uri="{BB962C8B-B14F-4D97-AF65-F5344CB8AC3E}">
        <p14:creationId xmlns:p14="http://schemas.microsoft.com/office/powerpoint/2010/main" val="9743793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en-US" dirty="0"/>
          </a:p>
        </p:txBody>
      </p:sp>
      <p:sp>
        <p:nvSpPr>
          <p:cNvPr id="3" name="İçerik Yer Tutucusu 2"/>
          <p:cNvSpPr>
            <a:spLocks noGrp="1"/>
          </p:cNvSpPr>
          <p:nvPr>
            <p:ph idx="1"/>
          </p:nvPr>
        </p:nvSpPr>
        <p:spPr/>
        <p:txBody>
          <a:bodyPr/>
          <a:lstStyle/>
          <a:p>
            <a:r>
              <a:rPr lang="tr-TR" dirty="0"/>
              <a:t>Yeşilyaprak, B. (Ed.) (2013). </a:t>
            </a:r>
            <a:r>
              <a:rPr lang="tr-TR" i="1" dirty="0"/>
              <a:t>21. yüzyılda eğitimde rehberlik hizmetleri</a:t>
            </a:r>
            <a:r>
              <a:rPr lang="tr-TR" dirty="0"/>
              <a:t>. Ankara: Nobel Yayın </a:t>
            </a:r>
            <a:r>
              <a:rPr lang="tr-TR" dirty="0" smtClean="0"/>
              <a:t>Dağıtım.</a:t>
            </a:r>
          </a:p>
          <a:p>
            <a:r>
              <a:rPr lang="tr-TR" dirty="0" smtClean="0"/>
              <a:t>Çelik Örücü, M. (2015). Kendini anlatmaya dayalı teknikler. İçinde C. Şahin (Ed.), </a:t>
            </a:r>
            <a:r>
              <a:rPr lang="tr-TR" i="1" dirty="0"/>
              <a:t>Bireyi tanıma </a:t>
            </a:r>
            <a:r>
              <a:rPr lang="tr-TR" i="1" dirty="0" smtClean="0"/>
              <a:t>teknikleri</a:t>
            </a:r>
            <a:r>
              <a:rPr lang="tr-TR" dirty="0" smtClean="0"/>
              <a:t>, (s. 239-267). </a:t>
            </a:r>
            <a:r>
              <a:rPr lang="tr-TR" dirty="0"/>
              <a:t>Ankara: Pegem Akademi.</a:t>
            </a:r>
            <a:endParaRPr lang="en-US" dirty="0"/>
          </a:p>
          <a:p>
            <a:pPr marL="0" indent="0">
              <a:buNone/>
            </a:pPr>
            <a:endParaRPr lang="en-US" dirty="0"/>
          </a:p>
        </p:txBody>
      </p:sp>
    </p:spTree>
    <p:extLst>
      <p:ext uri="{BB962C8B-B14F-4D97-AF65-F5344CB8AC3E}">
        <p14:creationId xmlns:p14="http://schemas.microsoft.com/office/powerpoint/2010/main" val="20931348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
            </a:r>
            <a:br>
              <a:rPr lang="en-US" dirty="0" smtClean="0"/>
            </a:br>
            <a:r>
              <a:rPr lang="en-US" dirty="0" smtClean="0"/>
              <a:t>Anket</a:t>
            </a:r>
            <a:r>
              <a:rPr lang="tr-TR" dirty="0" smtClean="0"/>
              <a:t> - I</a:t>
            </a:r>
            <a:endParaRPr lang="en-US" dirty="0"/>
          </a:p>
        </p:txBody>
      </p:sp>
      <p:sp>
        <p:nvSpPr>
          <p:cNvPr id="2" name="Content Placeholder 1"/>
          <p:cNvSpPr>
            <a:spLocks noGrp="1"/>
          </p:cNvSpPr>
          <p:nvPr>
            <p:ph idx="1"/>
          </p:nvPr>
        </p:nvSpPr>
        <p:spPr>
          <a:xfrm>
            <a:off x="822960" y="1905000"/>
            <a:ext cx="7543800" cy="4038600"/>
          </a:xfrm>
        </p:spPr>
        <p:txBody>
          <a:bodyPr>
            <a:normAutofit lnSpcReduction="10000"/>
          </a:bodyPr>
          <a:lstStyle/>
          <a:p>
            <a:r>
              <a:rPr lang="en-US" sz="2400" b="1" dirty="0" smtClean="0"/>
              <a:t>Anket</a:t>
            </a:r>
            <a:r>
              <a:rPr lang="tr-TR" sz="2400" dirty="0"/>
              <a:t>,</a:t>
            </a:r>
            <a:r>
              <a:rPr lang="en-US" sz="2400" dirty="0" smtClean="0"/>
              <a:t> </a:t>
            </a:r>
            <a:r>
              <a:rPr lang="tr-TR" sz="2400" dirty="0" smtClean="0"/>
              <a:t>insanların yaşam koşullarını, davranışlarını, inançlarını veya tutumlarını betimlemeye yönelik bir dizi sorudan oluşan bir araştırma materyali olarak kullanılmaktadır. </a:t>
            </a:r>
          </a:p>
          <a:p>
            <a:r>
              <a:rPr lang="tr-TR" sz="2400" dirty="0" smtClean="0"/>
              <a:t>Bir bilgi toplama tekniği olan anket, çok çeşitli alanlarda (insan kaynakları, tüketici davranışları, siyaset bilimi vb.) kullanılabilmektedir. PDR alanında da özellikle, öğrencilerin ev ve aile yaşamları, sorun ve ihtiyaç alanları, eğitsel ve mesleki planları, çalışma alışkanlıkları vb. konularda anket çalışmaları yapılabilmektedir.  Aileler, öğretmeler ve yöneticilere yönelik de anket çalışmaları düzenlenebilmektedir.</a:t>
            </a:r>
          </a:p>
          <a:p>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Anket - II</a:t>
            </a:r>
            <a:endParaRPr lang="en-US" dirty="0"/>
          </a:p>
        </p:txBody>
      </p:sp>
      <p:sp>
        <p:nvSpPr>
          <p:cNvPr id="3" name="İçerik Yer Tutucusu 2"/>
          <p:cNvSpPr>
            <a:spLocks noGrp="1"/>
          </p:cNvSpPr>
          <p:nvPr>
            <p:ph idx="1"/>
          </p:nvPr>
        </p:nvSpPr>
        <p:spPr/>
        <p:txBody>
          <a:bodyPr>
            <a:normAutofit lnSpcReduction="10000"/>
          </a:bodyPr>
          <a:lstStyle/>
          <a:p>
            <a:r>
              <a:rPr lang="tr-TR" sz="2400" b="1" dirty="0" smtClean="0"/>
              <a:t>Anketlerin Avantajlı Yönleri</a:t>
            </a:r>
          </a:p>
          <a:p>
            <a:pPr lvl="1"/>
            <a:r>
              <a:rPr lang="tr-TR" sz="2000" dirty="0" smtClean="0"/>
              <a:t>Kısa sürede, çok sayıda insana uygulanabilir olması,</a:t>
            </a:r>
          </a:p>
          <a:p>
            <a:pPr lvl="1"/>
            <a:r>
              <a:rPr lang="tr-TR" sz="2000" dirty="0" smtClean="0"/>
              <a:t>Değişik amaçlar için hazırlanıp, kullanılabilir olması,</a:t>
            </a:r>
          </a:p>
          <a:p>
            <a:pPr lvl="1"/>
            <a:r>
              <a:rPr lang="tr-TR" sz="2000" dirty="0" smtClean="0"/>
              <a:t>Grup ve bireysel uygulanabilir olması,</a:t>
            </a:r>
          </a:p>
          <a:p>
            <a:pPr lvl="1"/>
            <a:r>
              <a:rPr lang="tr-TR" sz="2000" dirty="0" smtClean="0"/>
              <a:t>Posta , telefon ya da çevrimiçi yollarla uygulanabilir olmasıdır.</a:t>
            </a:r>
          </a:p>
          <a:p>
            <a:r>
              <a:rPr lang="tr-TR" sz="2400" b="1" dirty="0" smtClean="0"/>
              <a:t>Anketlerin Sınırlı Yönleri</a:t>
            </a:r>
            <a:endParaRPr lang="tr-TR" sz="2400" b="1" dirty="0"/>
          </a:p>
          <a:p>
            <a:pPr lvl="1"/>
            <a:r>
              <a:rPr lang="tr-TR" sz="2000" dirty="0" smtClean="0"/>
              <a:t>Yanıtlayıcıları güdülemede sorunlar yaşanması,</a:t>
            </a:r>
          </a:p>
          <a:p>
            <a:pPr lvl="1"/>
            <a:r>
              <a:rPr lang="tr-TR" sz="2000" dirty="0" smtClean="0"/>
              <a:t>Daha çok yüzeysel bilgi toplamaya uygun olması,</a:t>
            </a:r>
          </a:p>
          <a:p>
            <a:pPr lvl="1"/>
            <a:r>
              <a:rPr lang="tr-TR" sz="2000" dirty="0" smtClean="0"/>
              <a:t>Önceden hazırlanan sorularının cevaplanmasının gerekliliği (esnek olmaması),</a:t>
            </a:r>
          </a:p>
          <a:p>
            <a:pPr lvl="1"/>
            <a:r>
              <a:rPr lang="tr-TR" sz="2000" dirty="0" smtClean="0"/>
              <a:t>Zaman sorunu: Anketteki madde sayısına bağlı olarak cevaplama süresinin artması</a:t>
            </a:r>
          </a:p>
          <a:p>
            <a:endParaRPr lang="tr-TR" sz="2200" dirty="0"/>
          </a:p>
        </p:txBody>
      </p:sp>
    </p:spTree>
    <p:extLst>
      <p:ext uri="{BB962C8B-B14F-4D97-AF65-F5344CB8AC3E}">
        <p14:creationId xmlns:p14="http://schemas.microsoft.com/office/powerpoint/2010/main" val="39609702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Anket - III</a:t>
            </a:r>
            <a:endParaRPr lang="en-US" dirty="0"/>
          </a:p>
        </p:txBody>
      </p:sp>
      <p:sp>
        <p:nvSpPr>
          <p:cNvPr id="3" name="İçerik Yer Tutucusu 2"/>
          <p:cNvSpPr>
            <a:spLocks noGrp="1"/>
          </p:cNvSpPr>
          <p:nvPr>
            <p:ph idx="1"/>
          </p:nvPr>
        </p:nvSpPr>
        <p:spPr/>
        <p:txBody>
          <a:bodyPr>
            <a:normAutofit lnSpcReduction="10000"/>
          </a:bodyPr>
          <a:lstStyle/>
          <a:p>
            <a:pPr marL="0" indent="0">
              <a:buNone/>
            </a:pPr>
            <a:r>
              <a:rPr lang="tr-TR" sz="2800" b="1" dirty="0" smtClean="0"/>
              <a:t>Anket</a:t>
            </a:r>
            <a:r>
              <a:rPr lang="en-US" sz="2800" b="1" dirty="0" smtClean="0"/>
              <a:t> </a:t>
            </a:r>
            <a:r>
              <a:rPr lang="en-US" sz="2800" b="1" dirty="0"/>
              <a:t>düzenlenirken dikkat edilmesi gereken </a:t>
            </a:r>
            <a:r>
              <a:rPr lang="en-US" sz="2800" b="1" dirty="0" smtClean="0"/>
              <a:t>unsurlar:</a:t>
            </a:r>
            <a:endParaRPr lang="tr-TR" sz="2800" b="1" dirty="0" smtClean="0"/>
          </a:p>
          <a:p>
            <a:pPr marL="457200" indent="-457200">
              <a:buFont typeface="+mj-lt"/>
              <a:buAutoNum type="arabicPeriod"/>
            </a:pPr>
            <a:r>
              <a:rPr lang="en-US" sz="2400" b="1" dirty="0" smtClean="0"/>
              <a:t>Yönerge</a:t>
            </a:r>
            <a:endParaRPr lang="en-US" sz="2400" b="1" dirty="0"/>
          </a:p>
          <a:p>
            <a:pPr marL="457200" indent="-457200">
              <a:buFont typeface="+mj-lt"/>
              <a:buAutoNum type="arabicPeriod"/>
            </a:pPr>
            <a:r>
              <a:rPr lang="en-US" sz="2400" b="1" dirty="0"/>
              <a:t>Soruların düzenlenişi:</a:t>
            </a:r>
            <a:r>
              <a:rPr lang="en-US" sz="2400" dirty="0"/>
              <a:t> </a:t>
            </a:r>
            <a:r>
              <a:rPr lang="tr-TR" sz="2400" dirty="0" smtClean="0"/>
              <a:t>M</a:t>
            </a:r>
            <a:r>
              <a:rPr lang="en-US" sz="2400" dirty="0" err="1" smtClean="0"/>
              <a:t>antıki</a:t>
            </a:r>
            <a:r>
              <a:rPr lang="en-US" sz="2400" dirty="0" smtClean="0"/>
              <a:t> </a:t>
            </a:r>
            <a:r>
              <a:rPr lang="en-US" sz="2400" dirty="0"/>
              <a:t>bir sıra, yanıtlayıcıyı yönlendirmeyen bir ifade tarzı, soru tipleri (Açık/kapalı gibi)</a:t>
            </a:r>
          </a:p>
          <a:p>
            <a:pPr marL="457200" indent="-457200">
              <a:buFont typeface="+mj-lt"/>
              <a:buAutoNum type="arabicPeriod"/>
            </a:pPr>
            <a:r>
              <a:rPr lang="en-US" sz="2400" b="1" dirty="0"/>
              <a:t>Soruların kapsamı:</a:t>
            </a:r>
            <a:r>
              <a:rPr lang="en-US" sz="2400" dirty="0"/>
              <a:t> Soruların içeriğinin amaca uygun olması</a:t>
            </a:r>
          </a:p>
          <a:p>
            <a:pPr marL="457200" indent="-457200">
              <a:buFont typeface="+mj-lt"/>
              <a:buAutoNum type="arabicPeriod"/>
            </a:pPr>
            <a:r>
              <a:rPr lang="en-US" sz="2400" b="1" dirty="0"/>
              <a:t>Uzunluk:</a:t>
            </a:r>
            <a:r>
              <a:rPr lang="en-US" sz="2400" dirty="0"/>
              <a:t> Yanıtlayanı sıkmayacak, ilgi ve dikkatini </a:t>
            </a:r>
            <a:r>
              <a:rPr lang="tr-TR" sz="2400" dirty="0" err="1" smtClean="0"/>
              <a:t>azaltmayaca</a:t>
            </a:r>
            <a:r>
              <a:rPr lang="en-US" sz="2400" dirty="0" smtClean="0"/>
              <a:t>k </a:t>
            </a:r>
            <a:r>
              <a:rPr lang="en-US" sz="2400" dirty="0"/>
              <a:t>bir ölçüde olmalıdır.</a:t>
            </a:r>
          </a:p>
          <a:p>
            <a:endParaRPr lang="en-US" dirty="0"/>
          </a:p>
        </p:txBody>
      </p:sp>
    </p:spTree>
    <p:extLst>
      <p:ext uri="{BB962C8B-B14F-4D97-AF65-F5344CB8AC3E}">
        <p14:creationId xmlns:p14="http://schemas.microsoft.com/office/powerpoint/2010/main" val="3819448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Anket - IV</a:t>
            </a:r>
            <a:endParaRPr lang="en-US" dirty="0"/>
          </a:p>
        </p:txBody>
      </p:sp>
      <p:sp>
        <p:nvSpPr>
          <p:cNvPr id="3" name="İçerik Yer Tutucusu 2"/>
          <p:cNvSpPr>
            <a:spLocks noGrp="1"/>
          </p:cNvSpPr>
          <p:nvPr>
            <p:ph idx="1"/>
          </p:nvPr>
        </p:nvSpPr>
        <p:spPr/>
        <p:txBody>
          <a:bodyPr>
            <a:normAutofit lnSpcReduction="10000"/>
          </a:bodyPr>
          <a:lstStyle/>
          <a:p>
            <a:r>
              <a:rPr lang="tr-TR" sz="2400" b="1" dirty="0" smtClean="0"/>
              <a:t>Anketlerde ölçülen özelliğe göre kullanılan soru grupları:</a:t>
            </a:r>
          </a:p>
          <a:p>
            <a:pPr>
              <a:buFont typeface="Wingdings" panose="05000000000000000000" pitchFamily="2" charset="2"/>
              <a:buChar char="v"/>
            </a:pPr>
            <a:r>
              <a:rPr lang="tr-TR" b="1" dirty="0" smtClean="0"/>
              <a:t> Olgusal Sorular: </a:t>
            </a:r>
            <a:r>
              <a:rPr lang="tr-TR" dirty="0" smtClean="0"/>
              <a:t>Kişilerin demografik özelliklerini (cinsiyet, yaş, meslek, eğitim düzeyi, SED vb.) betimlemeye yönelik sorulardır.</a:t>
            </a:r>
          </a:p>
          <a:p>
            <a:pPr>
              <a:buFont typeface="Wingdings" panose="05000000000000000000" pitchFamily="2" charset="2"/>
              <a:buChar char="v"/>
            </a:pPr>
            <a:r>
              <a:rPr lang="tr-TR" b="1" dirty="0" smtClean="0"/>
              <a:t> Bilgi Soruları: </a:t>
            </a:r>
            <a:r>
              <a:rPr lang="tr-TR" dirty="0" smtClean="0"/>
              <a:t>Kişilerin bir konuda (sosyal, ekonomik, politik vb.) ne bildiklerini belirlemeye yönelik sorulardır.</a:t>
            </a:r>
          </a:p>
          <a:p>
            <a:pPr>
              <a:buFont typeface="Wingdings" panose="05000000000000000000" pitchFamily="2" charset="2"/>
              <a:buChar char="v"/>
            </a:pPr>
            <a:r>
              <a:rPr lang="tr-TR" b="1" dirty="0" smtClean="0"/>
              <a:t> Davranış Soruları:</a:t>
            </a:r>
            <a:r>
              <a:rPr lang="tr-TR" dirty="0" smtClean="0"/>
              <a:t> Kişilerin bir konu veya objeye ilişkin davranışlarını (tüketim alışkanlıkları, oy verme davranışları, sosyal ve sanatsal etkinliklere katılma davranışları vb.)  belirlemeye yönelik sorulardır.</a:t>
            </a:r>
          </a:p>
          <a:p>
            <a:pPr>
              <a:buFont typeface="Wingdings" panose="05000000000000000000" pitchFamily="2" charset="2"/>
              <a:buChar char="v"/>
            </a:pPr>
            <a:r>
              <a:rPr lang="tr-TR" b="1" dirty="0" smtClean="0"/>
              <a:t> İnanç ve Kanı Soruları: </a:t>
            </a:r>
            <a:r>
              <a:rPr lang="tr-TR" dirty="0" smtClean="0"/>
              <a:t>Bir konu veya objeye ilişkin kişinin duygularını ve görüşlerini (mesleğe ilişkin tutum, kurum içi atama ve yükseltme uygulamalarına ilişkin görüş, iş doyumu algısı vb.) belirlemeye yönelik sorulardır.</a:t>
            </a:r>
            <a:endParaRPr lang="en-US" b="1" dirty="0"/>
          </a:p>
        </p:txBody>
      </p:sp>
    </p:spTree>
    <p:extLst>
      <p:ext uri="{BB962C8B-B14F-4D97-AF65-F5344CB8AC3E}">
        <p14:creationId xmlns:p14="http://schemas.microsoft.com/office/powerpoint/2010/main" val="33556234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Anket - V</a:t>
            </a:r>
            <a:endParaRPr lang="en-US" dirty="0"/>
          </a:p>
        </p:txBody>
      </p:sp>
      <p:sp>
        <p:nvSpPr>
          <p:cNvPr id="3" name="İçerik Yer Tutucusu 2"/>
          <p:cNvSpPr>
            <a:spLocks noGrp="1"/>
          </p:cNvSpPr>
          <p:nvPr>
            <p:ph idx="1"/>
          </p:nvPr>
        </p:nvSpPr>
        <p:spPr/>
        <p:txBody>
          <a:bodyPr>
            <a:normAutofit fontScale="92500" lnSpcReduction="10000"/>
          </a:bodyPr>
          <a:lstStyle/>
          <a:p>
            <a:r>
              <a:rPr lang="tr-TR" sz="2400" b="1" dirty="0" smtClean="0"/>
              <a:t>Anketlerde ölçülen özelliğe göre kullanılan soru türleri:</a:t>
            </a:r>
          </a:p>
          <a:p>
            <a:pPr>
              <a:buFont typeface="Wingdings" panose="05000000000000000000" pitchFamily="2" charset="2"/>
              <a:buChar char="v"/>
            </a:pPr>
            <a:r>
              <a:rPr lang="tr-TR" b="1" dirty="0" smtClean="0"/>
              <a:t> Açık Uçlu Sorular: </a:t>
            </a:r>
            <a:r>
              <a:rPr lang="tr-TR" dirty="0" smtClean="0"/>
              <a:t>Kişilerin özgürce yanıt verebilecekleri türden sorulardır. Örnek: «Size göre değerler eğitimi uygulamalarında karşılaşılan sorunlar nelerdir?» </a:t>
            </a:r>
            <a:endParaRPr lang="tr-TR" b="1" dirty="0" smtClean="0"/>
          </a:p>
          <a:p>
            <a:pPr>
              <a:buFont typeface="Wingdings" panose="05000000000000000000" pitchFamily="2" charset="2"/>
              <a:buChar char="v"/>
            </a:pPr>
            <a:r>
              <a:rPr lang="tr-TR" b="1" dirty="0" smtClean="0"/>
              <a:t>Kapalı Uçlu Sorular:</a:t>
            </a:r>
            <a:r>
              <a:rPr lang="tr-TR" dirty="0" smtClean="0"/>
              <a:t> Yanıtların sınırlandırıldığı ve kişilerin verilen yanıtlardan bir veya birkaçı seçmesi istenen soru türleridir.  Örnek:</a:t>
            </a:r>
          </a:p>
          <a:p>
            <a:pPr marL="0" indent="0">
              <a:buNone/>
            </a:pPr>
            <a:r>
              <a:rPr lang="tr-TR" dirty="0" smtClean="0"/>
              <a:t>«Okuyan kaç kardeşiniz var? </a:t>
            </a:r>
            <a:r>
              <a:rPr lang="tr-TR" dirty="0"/>
              <a:t>a</a:t>
            </a:r>
            <a:r>
              <a:rPr lang="tr-TR" dirty="0" smtClean="0"/>
              <a:t>) 1    b)2-3   c)4-5   d)5 ve üstü»</a:t>
            </a:r>
          </a:p>
          <a:p>
            <a:pPr marL="0" indent="0">
              <a:buNone/>
            </a:pPr>
            <a:r>
              <a:rPr lang="tr-TR" dirty="0" smtClean="0"/>
              <a:t>«Çocuğunuzun odasında kendisine ait bilgisayar var mı? </a:t>
            </a:r>
            <a:r>
              <a:rPr lang="tr-TR" dirty="0"/>
              <a:t>a</a:t>
            </a:r>
            <a:r>
              <a:rPr lang="tr-TR" dirty="0" smtClean="0"/>
              <a:t>)Evet    b)Hayır»</a:t>
            </a:r>
            <a:endParaRPr lang="tr-TR" b="1" dirty="0" smtClean="0"/>
          </a:p>
          <a:p>
            <a:pPr>
              <a:buFont typeface="Wingdings" panose="05000000000000000000" pitchFamily="2" charset="2"/>
              <a:buChar char="v"/>
            </a:pPr>
            <a:r>
              <a:rPr lang="tr-TR" b="1" dirty="0" smtClean="0"/>
              <a:t>Derecelendirmeli Sorular:</a:t>
            </a:r>
            <a:r>
              <a:rPr lang="tr-TR" dirty="0" smtClean="0"/>
              <a:t> Yanıtların derecelendirildiği soru türleridir.</a:t>
            </a:r>
          </a:p>
          <a:p>
            <a:pPr marL="0" indent="0">
              <a:buNone/>
            </a:pPr>
            <a:r>
              <a:rPr lang="tr-TR" dirty="0" smtClean="0"/>
              <a:t>Örnek: «Sorunlarınızla başa çıkabilmek için kendinizi yeterli görüyor musunuz? </a:t>
            </a:r>
            <a:r>
              <a:rPr lang="tr-TR" dirty="0"/>
              <a:t>a</a:t>
            </a:r>
            <a:r>
              <a:rPr lang="tr-TR" dirty="0" smtClean="0"/>
              <a:t>)Her zaman   b)Sıklıkla   c)Bazen   d)Nadiren  e)Hiçbir zaman»</a:t>
            </a:r>
          </a:p>
        </p:txBody>
      </p:sp>
    </p:spTree>
    <p:extLst>
      <p:ext uri="{BB962C8B-B14F-4D97-AF65-F5344CB8AC3E}">
        <p14:creationId xmlns:p14="http://schemas.microsoft.com/office/powerpoint/2010/main" val="20748570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Anket - VI</a:t>
            </a:r>
            <a:endParaRPr lang="en-US" dirty="0"/>
          </a:p>
        </p:txBody>
      </p:sp>
      <p:sp>
        <p:nvSpPr>
          <p:cNvPr id="3" name="İçerik Yer Tutucusu 2"/>
          <p:cNvSpPr>
            <a:spLocks noGrp="1"/>
          </p:cNvSpPr>
          <p:nvPr>
            <p:ph idx="1"/>
          </p:nvPr>
        </p:nvSpPr>
        <p:spPr>
          <a:xfrm>
            <a:off x="822959" y="1828800"/>
            <a:ext cx="7543801" cy="4023360"/>
          </a:xfrm>
        </p:spPr>
        <p:txBody>
          <a:bodyPr/>
          <a:lstStyle/>
          <a:p>
            <a:r>
              <a:rPr lang="tr-TR" sz="2800" b="1" dirty="0" smtClean="0"/>
              <a:t>Okullarda kullanılan bazı hazır anket formları:</a:t>
            </a:r>
          </a:p>
          <a:p>
            <a:pPr>
              <a:buFont typeface="Wingdings" panose="05000000000000000000" pitchFamily="2" charset="2"/>
              <a:buChar char="v"/>
            </a:pPr>
            <a:r>
              <a:rPr lang="tr-TR" sz="2400" b="1" dirty="0" smtClean="0"/>
              <a:t> Başarısızlık Nedenleri Anketi:</a:t>
            </a:r>
            <a:r>
              <a:rPr lang="tr-TR" sz="2400" dirty="0" smtClean="0"/>
              <a:t> </a:t>
            </a:r>
            <a:r>
              <a:rPr lang="en-US" sz="2400" dirty="0" smtClean="0"/>
              <a:t>Öğrencilerin </a:t>
            </a:r>
            <a:r>
              <a:rPr lang="en-US" sz="2400" dirty="0"/>
              <a:t>okul </a:t>
            </a:r>
            <a:r>
              <a:rPr lang="tr-TR" sz="2400" dirty="0" smtClean="0"/>
              <a:t>başarısızlığına</a:t>
            </a:r>
            <a:r>
              <a:rPr lang="en-US" sz="2400" dirty="0" smtClean="0"/>
              <a:t> </a:t>
            </a:r>
            <a:r>
              <a:rPr lang="tr-TR" sz="2400" dirty="0" smtClean="0"/>
              <a:t>neden</a:t>
            </a:r>
            <a:r>
              <a:rPr lang="en-US" sz="2400" dirty="0" smtClean="0"/>
              <a:t> </a:t>
            </a:r>
            <a:r>
              <a:rPr lang="tr-TR" sz="2400" dirty="0" smtClean="0"/>
              <a:t>olan durumlarını  belirlemek, çözüm</a:t>
            </a:r>
            <a:r>
              <a:rPr lang="en-US" sz="2400" dirty="0" smtClean="0"/>
              <a:t> </a:t>
            </a:r>
            <a:r>
              <a:rPr lang="tr-TR" sz="2400" dirty="0" smtClean="0"/>
              <a:t>yolların</a:t>
            </a:r>
            <a:r>
              <a:rPr lang="en-US" sz="2400" dirty="0" err="1" smtClean="0"/>
              <a:t>ı</a:t>
            </a:r>
            <a:r>
              <a:rPr lang="en-US" sz="2400" dirty="0" smtClean="0"/>
              <a:t> </a:t>
            </a:r>
            <a:r>
              <a:rPr lang="en-US" sz="2400" dirty="0"/>
              <a:t>ortaya </a:t>
            </a:r>
            <a:r>
              <a:rPr lang="tr-TR" sz="2400" dirty="0" smtClean="0"/>
              <a:t>çıkarmaktır</a:t>
            </a:r>
            <a:r>
              <a:rPr lang="en-US" sz="2400" dirty="0" smtClean="0"/>
              <a:t>.</a:t>
            </a:r>
            <a:endParaRPr lang="tr-TR" sz="2400" dirty="0"/>
          </a:p>
          <a:p>
            <a:pPr>
              <a:buFont typeface="Wingdings" panose="05000000000000000000" pitchFamily="2" charset="2"/>
              <a:buChar char="v"/>
            </a:pPr>
            <a:r>
              <a:rPr lang="tr-TR" sz="2400" b="1" dirty="0" smtClean="0"/>
              <a:t> Devamsızlık </a:t>
            </a:r>
            <a:r>
              <a:rPr lang="tr-TR" sz="2400" b="1" dirty="0"/>
              <a:t>Nedenleri Anketi: </a:t>
            </a:r>
            <a:r>
              <a:rPr lang="tr-TR" sz="2400" dirty="0" smtClean="0"/>
              <a:t>Devamsız </a:t>
            </a:r>
            <a:r>
              <a:rPr lang="tr-TR" sz="2400" dirty="0"/>
              <a:t>olan öğrencilerin devamsızlık nedenlerini öğrenmek amacıyla uygulanır.</a:t>
            </a:r>
            <a:endParaRPr lang="en-US" sz="2400" dirty="0"/>
          </a:p>
        </p:txBody>
      </p:sp>
    </p:spTree>
    <p:extLst>
      <p:ext uri="{BB962C8B-B14F-4D97-AF65-F5344CB8AC3E}">
        <p14:creationId xmlns:p14="http://schemas.microsoft.com/office/powerpoint/2010/main" val="16478421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Kime Göre Ben Neyim? - I</a:t>
            </a:r>
            <a:endParaRPr lang="en-US" dirty="0"/>
          </a:p>
        </p:txBody>
      </p:sp>
      <p:sp>
        <p:nvSpPr>
          <p:cNvPr id="3" name="İçerik Yer Tutucusu 2"/>
          <p:cNvSpPr>
            <a:spLocks noGrp="1"/>
          </p:cNvSpPr>
          <p:nvPr>
            <p:ph idx="1"/>
          </p:nvPr>
        </p:nvSpPr>
        <p:spPr/>
        <p:txBody>
          <a:bodyPr/>
          <a:lstStyle/>
          <a:p>
            <a:pPr>
              <a:buFont typeface="Wingdings" panose="05000000000000000000" pitchFamily="2" charset="2"/>
              <a:buChar char="v"/>
            </a:pPr>
            <a:r>
              <a:rPr lang="tr-TR" dirty="0" smtClean="0"/>
              <a:t> Öğrencinin kendisini nasıl algıladığı, başkalarının gözünden nasıl algılandığı konusunda kendi görüşlerinin alınması için kullanılan bir tekniktir.</a:t>
            </a:r>
          </a:p>
          <a:p>
            <a:pPr>
              <a:buFont typeface="Wingdings" panose="05000000000000000000" pitchFamily="2" charset="2"/>
              <a:buChar char="v"/>
            </a:pPr>
            <a:r>
              <a:rPr lang="tr-TR" dirty="0" smtClean="0"/>
              <a:t> Her öğrencinin kime göre kendisinin olumlu, kime göre olumsuz değerlendirildiğini düşündüğü ortaya çıkar. </a:t>
            </a:r>
          </a:p>
          <a:p>
            <a:pPr>
              <a:buFont typeface="Wingdings" panose="05000000000000000000" pitchFamily="2" charset="2"/>
              <a:buChar char="v"/>
            </a:pPr>
            <a:r>
              <a:rPr lang="tr-TR" dirty="0" smtClean="0"/>
              <a:t> Değerlendirme sonucuna göre, arkadaşları ve kendisine göre olumsuz değerlendirmelerin çoğunlukta olduğu öğrencilere bireysel ve grup rehberliği çalışmaları, ailesine göre olumsuz değerlendirmelerin çoğunlukta olduğu öğrencilere bireysel ve aile rehberliği yapılabilir. Eğer olumsuz özelliklerin çoğunlukla işaretlendiği grup öğretmenler ise, onlara yönelik müşavirlik hizmetlerinde öğrenciye yönelik olumlu geri bildirimlerin önemini vurgulayan çalışmalara yer verilmelidir. </a:t>
            </a:r>
            <a:endParaRPr lang="en-US" dirty="0"/>
          </a:p>
        </p:txBody>
      </p:sp>
    </p:spTree>
    <p:extLst>
      <p:ext uri="{BB962C8B-B14F-4D97-AF65-F5344CB8AC3E}">
        <p14:creationId xmlns:p14="http://schemas.microsoft.com/office/powerpoint/2010/main" val="10254613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Kime Göre Ben Neyim? - II</a:t>
            </a:r>
            <a:endParaRPr lang="en-US" dirty="0"/>
          </a:p>
        </p:txBody>
      </p:sp>
      <p:sp>
        <p:nvSpPr>
          <p:cNvPr id="3" name="İçerik Yer Tutucusu 2"/>
          <p:cNvSpPr>
            <a:spLocks noGrp="1"/>
          </p:cNvSpPr>
          <p:nvPr>
            <p:ph idx="1"/>
          </p:nvPr>
        </p:nvSpPr>
        <p:spPr/>
        <p:txBody>
          <a:bodyPr/>
          <a:lstStyle/>
          <a:p>
            <a:pPr>
              <a:buFont typeface="Wingdings" panose="05000000000000000000" pitchFamily="2" charset="2"/>
              <a:buChar char="v"/>
            </a:pPr>
            <a:r>
              <a:rPr lang="tr-TR" dirty="0" smtClean="0"/>
              <a:t>Örnek</a:t>
            </a:r>
            <a:endParaRPr lang="en-US" dirty="0"/>
          </a:p>
        </p:txBody>
      </p:sp>
      <p:pic>
        <p:nvPicPr>
          <p:cNvPr id="4" name="Resim 3"/>
          <p:cNvPicPr>
            <a:picLocks noChangeAspect="1"/>
          </p:cNvPicPr>
          <p:nvPr/>
        </p:nvPicPr>
        <p:blipFill>
          <a:blip r:embed="rId2"/>
          <a:stretch>
            <a:fillRect/>
          </a:stretch>
        </p:blipFill>
        <p:spPr>
          <a:xfrm>
            <a:off x="838200" y="2286000"/>
            <a:ext cx="7583979" cy="3505200"/>
          </a:xfrm>
          <a:prstGeom prst="rect">
            <a:avLst/>
          </a:prstGeom>
        </p:spPr>
      </p:pic>
    </p:spTree>
    <p:extLst>
      <p:ext uri="{BB962C8B-B14F-4D97-AF65-F5344CB8AC3E}">
        <p14:creationId xmlns:p14="http://schemas.microsoft.com/office/powerpoint/2010/main" val="1638822667"/>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1730</TotalTime>
  <Words>895</Words>
  <Application>Microsoft Office PowerPoint</Application>
  <PresentationFormat>Ekran Gösterisi (4:3)</PresentationFormat>
  <Paragraphs>72</Paragraphs>
  <Slides>16</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16</vt:i4>
      </vt:variant>
    </vt:vector>
  </HeadingPairs>
  <TitlesOfParts>
    <vt:vector size="21" baseType="lpstr">
      <vt:lpstr>Arial</vt:lpstr>
      <vt:lpstr>Calibri</vt:lpstr>
      <vt:lpstr>Calibri Light</vt:lpstr>
      <vt:lpstr>Wingdings</vt:lpstr>
      <vt:lpstr>Geçmişe bakış</vt:lpstr>
      <vt:lpstr>Kendini Anlatmaya Dayalı Teknikler II</vt:lpstr>
      <vt:lpstr> Anket - I</vt:lpstr>
      <vt:lpstr>Anket - II</vt:lpstr>
      <vt:lpstr>Anket - III</vt:lpstr>
      <vt:lpstr>Anket - IV</vt:lpstr>
      <vt:lpstr>Anket - V</vt:lpstr>
      <vt:lpstr>Anket - VI</vt:lpstr>
      <vt:lpstr>Kime Göre Ben Neyim? - I</vt:lpstr>
      <vt:lpstr>Kime Göre Ben Neyim? - II</vt:lpstr>
      <vt:lpstr>Zaman Çizelgesi - I</vt:lpstr>
      <vt:lpstr>Zaman Çizelgesi - II</vt:lpstr>
      <vt:lpstr>Arzu Listesi </vt:lpstr>
      <vt:lpstr>Cümle Tamamlama - I</vt:lpstr>
      <vt:lpstr>Cümle Tamamlama - II</vt:lpstr>
      <vt:lpstr>Cümle Tamamlama - III</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Bireyi Tanıma Teknikleri I</dc:title>
  <dc:creator>Reviewer</dc:creator>
  <cp:lastModifiedBy>Gökhan Atik</cp:lastModifiedBy>
  <cp:revision>192</cp:revision>
  <dcterms:created xsi:type="dcterms:W3CDTF">2013-11-17T19:42:21Z</dcterms:created>
  <dcterms:modified xsi:type="dcterms:W3CDTF">2018-03-18T21:31:21Z</dcterms:modified>
</cp:coreProperties>
</file>