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81" r:id="rId4"/>
    <p:sldId id="283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29.7.2018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694161"/>
          </a:xfrm>
        </p:spPr>
        <p:txBody>
          <a:bodyPr>
            <a:normAutofit/>
          </a:bodyPr>
          <a:lstStyle/>
          <a:p>
            <a:r>
              <a:rPr lang="tr-TR" dirty="0" err="1"/>
              <a:t>Carnot</a:t>
            </a:r>
            <a:r>
              <a:rPr lang="tr-TR" dirty="0"/>
              <a:t> </a:t>
            </a:r>
            <a:r>
              <a:rPr lang="tr-TR" dirty="0" smtClean="0"/>
              <a:t>Çevrimi</a:t>
            </a:r>
            <a:endParaRPr lang="tr-TR" sz="4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098825"/>
            <a:ext cx="6400800" cy="17526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KİM 238 - Termodinamik II</a:t>
            </a:r>
          </a:p>
          <a:p>
            <a:r>
              <a:rPr lang="tr-TR" dirty="0" smtClean="0"/>
              <a:t>10 ve 11</a:t>
            </a:r>
            <a:r>
              <a:rPr lang="tr-TR" dirty="0" smtClean="0"/>
              <a:t>. </a:t>
            </a:r>
            <a:r>
              <a:rPr lang="tr-TR" dirty="0" smtClean="0"/>
              <a:t>Hafta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182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548680"/>
                <a:ext cx="8686800" cy="60486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u="sng" dirty="0"/>
                  <a:t>Enerji denkliği</a:t>
                </a:r>
                <a:r>
                  <a:rPr lang="tr-TR" u="sng" dirty="0" smtClean="0"/>
                  <a:t>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sz="26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tr-TR" sz="26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tr-TR" sz="2600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</m:acc>
                      <m:r>
                        <a:rPr lang="tr-TR" sz="2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600" dirty="0"/>
              </a:p>
              <a:p>
                <a:pPr marL="0" indent="0">
                  <a:buNone/>
                </a:pPr>
                <a:endParaRPr lang="tr-TR" sz="3100" dirty="0" smtClean="0"/>
              </a:p>
              <a:p>
                <a:pPr marL="0" indent="0">
                  <a:buNone/>
                </a:pPr>
                <a:r>
                  <a:rPr lang="tr-TR" sz="3100" dirty="0" smtClean="0"/>
                  <a:t>Bu </a:t>
                </a:r>
                <a:r>
                  <a:rPr lang="tr-TR" sz="3100" dirty="0"/>
                  <a:t>sistemde hacim ve şaft işi olmadığı kabul edilmiştir.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</m:sub>
                              </m:s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ç</m:t>
                                      </m:r>
                                    </m:sub>
                                    <m:sup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sub>
                                    <m:sup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</m:sub>
                              </m:s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tr-TR" sz="31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548680"/>
                <a:ext cx="8686800" cy="6048672"/>
              </a:xfrm>
              <a:blipFill rotWithShape="0">
                <a:blip r:embed="rId2"/>
                <a:stretch>
                  <a:fillRect l="-912" t="-1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31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err="1" smtClean="0"/>
                  <a:t>Entropi</a:t>
                </a:r>
                <a:r>
                  <a:rPr lang="tr-TR" u="sng" dirty="0" smtClean="0"/>
                  <a:t>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d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0">
                <a:blip r:embed="rId2"/>
                <a:stretch>
                  <a:fillRect l="-1852" t="-26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30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 smtClean="0"/>
                  <a:t>Buharlaşma </a:t>
                </a:r>
                <a:r>
                  <a:rPr lang="tr-TR" sz="2400" dirty="0"/>
                  <a:t>sırasında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sz="2400" dirty="0"/>
                  <a:t> o yakıt için </a:t>
                </a:r>
                <a:r>
                  <a:rPr lang="tr-TR" sz="2400" b="1" i="1" dirty="0" err="1"/>
                  <a:t>kalorifik</a:t>
                </a:r>
                <a:r>
                  <a:rPr lang="tr-TR" sz="2400" b="1" i="1" dirty="0"/>
                  <a:t> değer</a:t>
                </a:r>
                <a:r>
                  <a:rPr lang="tr-TR" sz="2400" dirty="0"/>
                  <a:t> olarak alındığında akışkana aktarılan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tr-TR" sz="2400" dirty="0"/>
                  <a:t> ısısının yakıtın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sz="2400" dirty="0"/>
                  <a:t> yanma ısısına oranı </a:t>
                </a:r>
                <a:r>
                  <a:rPr lang="tr-TR" sz="2400" b="1" i="1" dirty="0"/>
                  <a:t>buharlaştırıcı termal verimi</a:t>
                </a:r>
                <a:r>
                  <a:rPr lang="tr-TR" sz="2400" dirty="0"/>
                  <a:t> olarak tanımlanır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Farklı şekilde tasarlanmış kazanların buhar üretim kapasiteleri ancak eşdeğer buharlaştırma kütlesi,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tr-TR" sz="2400" dirty="0"/>
                  <a:t> değerleri verilerek kıyaslanabilmektedir.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000" dirty="0" smtClean="0"/>
                  <a:t>Denkliğinde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𝑠𝑏</m:t>
                        </m:r>
                      </m:sub>
                    </m:sSub>
                  </m:oMath>
                </a14:m>
                <a:r>
                  <a:rPr lang="tr-TR" sz="2000" dirty="0"/>
                  <a:t> değeri suyun 100</a:t>
                </a:r>
                <a:r>
                  <a:rPr lang="tr-TR" sz="2000" baseline="30000" dirty="0"/>
                  <a:t>o</a:t>
                </a:r>
                <a:r>
                  <a:rPr lang="tr-TR" sz="2000" dirty="0"/>
                  <a:t>C’daki özgül buharlaştırma </a:t>
                </a:r>
                <a:r>
                  <a:rPr lang="tr-TR" sz="2000" dirty="0" err="1"/>
                  <a:t>entalpisine</a:t>
                </a:r>
                <a:r>
                  <a:rPr lang="tr-TR" sz="2000" dirty="0"/>
                  <a:t> (2256,7 </a:t>
                </a:r>
                <a:r>
                  <a:rPr lang="tr-TR" sz="2000" dirty="0" err="1"/>
                  <a:t>kj</a:t>
                </a:r>
                <a:r>
                  <a:rPr lang="tr-TR" sz="2000" dirty="0"/>
                  <a:t>/kg) eşittir.</a:t>
                </a:r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0">
                <a:blip r:embed="rId2"/>
                <a:stretch>
                  <a:fillRect l="-963" t="-879" r="-593" b="-7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82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Kızgın</a:t>
            </a:r>
            <a:r>
              <a:rPr lang="tr-TR" dirty="0"/>
              <a:t>, doygun ya da kalitesi yüksek olan bir ıslak buharın, kalitesi düşük bir ıslak buhara ya da doygun sıvıya dönüştürülmesi için kullanılan değiştiricilere </a:t>
            </a:r>
            <a:r>
              <a:rPr lang="tr-TR" b="1" i="1" dirty="0" err="1"/>
              <a:t>yoğuşturucu</a:t>
            </a:r>
            <a:r>
              <a:rPr lang="tr-TR" dirty="0"/>
              <a:t> adı verilir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Yoğunlaşma sonunda ele geçen akışkana </a:t>
            </a:r>
            <a:r>
              <a:rPr lang="tr-TR" b="1" i="1" dirty="0" err="1"/>
              <a:t>yoğuşuk</a:t>
            </a:r>
            <a:r>
              <a:rPr lang="tr-TR" dirty="0"/>
              <a:t> denir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i="1" dirty="0"/>
              <a:t>Yüzeysel </a:t>
            </a:r>
            <a:r>
              <a:rPr lang="tr-TR" b="1" i="1" dirty="0" err="1"/>
              <a:t>yoğuşturucu</a:t>
            </a:r>
            <a:r>
              <a:rPr lang="tr-TR" dirty="0"/>
              <a:t> ve </a:t>
            </a:r>
            <a:r>
              <a:rPr lang="tr-TR" b="1" i="1" dirty="0"/>
              <a:t>püskürtme </a:t>
            </a:r>
            <a:r>
              <a:rPr lang="tr-TR" b="1" i="1" dirty="0" err="1"/>
              <a:t>yoğuşturucu</a:t>
            </a:r>
            <a:r>
              <a:rPr lang="tr-TR" dirty="0"/>
              <a:t> olmak üzere iki tip </a:t>
            </a:r>
            <a:r>
              <a:rPr lang="tr-TR" dirty="0" err="1"/>
              <a:t>yoğuşturucu</a:t>
            </a:r>
            <a:r>
              <a:rPr lang="tr-TR" dirty="0"/>
              <a:t>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18375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Bir ısı değiştirici olan </a:t>
            </a:r>
            <a:r>
              <a:rPr lang="tr-TR" dirty="0" err="1"/>
              <a:t>yoğuşturucularda</a:t>
            </a:r>
            <a:r>
              <a:rPr lang="tr-TR" dirty="0"/>
              <a:t> sıcak ve soğuk akımların bağıl akış yönlerini için üç durum söz konusudur.</a:t>
            </a:r>
          </a:p>
          <a:p>
            <a:pPr lvl="1"/>
            <a:r>
              <a:rPr lang="tr-TR" dirty="0"/>
              <a:t>Sıcak akım soğuk akımın akış yönüne dik olarak gönderilmektedir. Bu durum yalnızca yüzeysel </a:t>
            </a:r>
            <a:r>
              <a:rPr lang="tr-TR" dirty="0" err="1"/>
              <a:t>yoğuşturucularda</a:t>
            </a:r>
            <a:r>
              <a:rPr lang="tr-TR" dirty="0"/>
              <a:t> söz konusudur.</a:t>
            </a:r>
          </a:p>
          <a:p>
            <a:pPr lvl="1"/>
            <a:r>
              <a:rPr lang="tr-TR" dirty="0"/>
              <a:t>Sıcak akım ile soğuk akım </a:t>
            </a:r>
            <a:r>
              <a:rPr lang="tr-TR" dirty="0" err="1"/>
              <a:t>yoğuşturucuya</a:t>
            </a:r>
            <a:r>
              <a:rPr lang="tr-TR" dirty="0"/>
              <a:t> aynı taraftan girerek aynı yöne doğru birlikte ilerlemektedir. Yani, </a:t>
            </a:r>
            <a:r>
              <a:rPr lang="tr-TR" b="1" i="1" dirty="0"/>
              <a:t>paralel akım</a:t>
            </a:r>
            <a:r>
              <a:rPr lang="tr-TR" dirty="0"/>
              <a:t> kuralına göre çalışmaktadır. </a:t>
            </a:r>
          </a:p>
          <a:p>
            <a:pPr lvl="1"/>
            <a:r>
              <a:rPr lang="tr-TR" dirty="0"/>
              <a:t>Sıcak akım ile soğuk akım </a:t>
            </a:r>
            <a:r>
              <a:rPr lang="tr-TR" dirty="0" err="1"/>
              <a:t>yoğuşturucuya</a:t>
            </a:r>
            <a:r>
              <a:rPr lang="tr-TR" dirty="0"/>
              <a:t> ters taraftan girerek ters yönlere doğru ilerlemektedir. Yani, </a:t>
            </a:r>
            <a:r>
              <a:rPr lang="tr-TR" b="1" i="1" dirty="0"/>
              <a:t>ters akım</a:t>
            </a:r>
            <a:r>
              <a:rPr lang="tr-TR" dirty="0"/>
              <a:t> kuralına göre çalışmaktadır</a:t>
            </a:r>
          </a:p>
        </p:txBody>
      </p:sp>
    </p:spTree>
    <p:extLst>
      <p:ext uri="{BB962C8B-B14F-4D97-AF65-F5344CB8AC3E}">
        <p14:creationId xmlns:p14="http://schemas.microsoft.com/office/powerpoint/2010/main" val="252786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sz="2800" dirty="0"/>
                  <a:t>Ters akım ile çalışan bir </a:t>
                </a:r>
                <a:r>
                  <a:rPr lang="tr-TR" sz="2800" dirty="0" err="1"/>
                  <a:t>yoğuşturucu</a:t>
                </a:r>
                <a:r>
                  <a:rPr lang="tr-TR" sz="2800" dirty="0"/>
                  <a:t> aşağıdaki şekilde şematik olarak gösterilmiştir</a:t>
                </a:r>
                <a:r>
                  <a:rPr lang="tr-TR" sz="2800" dirty="0" smtClean="0"/>
                  <a:t>.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  <a:p>
                <a:r>
                  <a:rPr lang="tr-TR" sz="2400" dirty="0"/>
                  <a:t>Aynı zamanda </a:t>
                </a:r>
                <a:r>
                  <a:rPr lang="tr-TR" sz="2400" dirty="0" err="1"/>
                  <a:t>yoğuşturucular</a:t>
                </a:r>
                <a:r>
                  <a:rPr lang="tr-TR" sz="2400" dirty="0"/>
                  <a:t> genellikle ısı akışına karşı yalıtılmıştır.</a:t>
                </a:r>
              </a:p>
              <a:p>
                <a:r>
                  <a:rPr lang="tr-TR" sz="2400" dirty="0"/>
                  <a:t>Sıcak akım debi ve özgül </a:t>
                </a:r>
                <a:r>
                  <a:rPr lang="tr-TR" sz="2400" dirty="0" err="1"/>
                  <a:t>entalpileri</a:t>
                </a:r>
                <a:r>
                  <a:rPr lang="tr-TR" sz="2400" dirty="0"/>
                  <a:t> için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tr-TR" sz="2400" dirty="0"/>
                  <a:t>simgeleri</a:t>
                </a:r>
              </a:p>
              <a:p>
                <a:r>
                  <a:rPr lang="tr-TR" sz="2400" dirty="0"/>
                  <a:t>Soğuk akım debi ve özgül </a:t>
                </a:r>
                <a:r>
                  <a:rPr lang="tr-TR" sz="2400" dirty="0" err="1"/>
                  <a:t>entalpilri</a:t>
                </a:r>
                <a:r>
                  <a:rPr lang="tr-TR" sz="2400" dirty="0"/>
                  <a:t> için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′,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sz="2400" dirty="0"/>
                  <a:t>  simgeleri kullanılacaktır.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333" t="-1923" r="-2000" b="-13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/>
          <p:nvPr/>
        </p:nvPicPr>
        <p:blipFill rotWithShape="1"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5667" t="35200" r="16924" b="50140"/>
          <a:stretch/>
        </p:blipFill>
        <p:spPr bwMode="auto">
          <a:xfrm>
            <a:off x="2224204" y="2708920"/>
            <a:ext cx="4695592" cy="1560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591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tr-TR" sz="2800" u="sng" dirty="0" smtClean="0"/>
              </a:p>
              <a:p>
                <a:pPr marL="0" indent="0">
                  <a:buNone/>
                </a:pPr>
                <a:r>
                  <a:rPr lang="tr-TR" sz="2800" u="sng" dirty="0" smtClean="0"/>
                  <a:t>Kütle </a:t>
                </a:r>
                <a:r>
                  <a:rPr lang="tr-TR" sz="2800" u="sng" dirty="0"/>
                  <a:t>denkliği</a:t>
                </a:r>
                <a:r>
                  <a:rPr lang="tr-TR" sz="2800" u="sng" dirty="0" smtClean="0"/>
                  <a:t>;</a:t>
                </a:r>
                <a:endParaRPr lang="tr-TR" sz="2800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800" b="1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tr-TR" sz="2800" b="1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800" b="1" i="1">
                          <a:latin typeface="Cambria Math" panose="02040503050406030204" pitchFamily="18" charset="0"/>
                        </a:rPr>
                        <m:t>′=</m:t>
                      </m:r>
                      <m:acc>
                        <m:accPr>
                          <m:chr m:val="̇"/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8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tr-TR" sz="28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73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Yoğuşturucular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800" u="sng" dirty="0" smtClean="0"/>
                  <a:t>Enerji </a:t>
                </a:r>
                <a:r>
                  <a:rPr lang="tr-TR" sz="2800" u="sng" dirty="0"/>
                  <a:t>denkliği</a:t>
                </a:r>
                <a:r>
                  <a:rPr lang="tr-TR" sz="2800" u="sng" dirty="0" smtClean="0"/>
                  <a:t>;</a:t>
                </a:r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</m:acc>
                      <m:r>
                        <a:rPr lang="tr-TR" sz="22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200" dirty="0"/>
              </a:p>
              <a:p>
                <a:pPr marL="0" indent="0">
                  <a:buNone/>
                </a:pPr>
                <a:r>
                  <a:rPr lang="tr-TR" sz="2800" dirty="0"/>
                  <a:t>Bu sistemde hacim ve şaft işi olmadığı ve potansiyel ve kinetik enerjiler ihmal edilebilir olduğu kabul edilmiştir.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d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400" b="1" i="1">
                          <a:latin typeface="Cambria Math" panose="02040503050406030204" pitchFamily="18" charset="0"/>
                        </a:rPr>
                        <m:t>′ </m:t>
                      </m:r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′−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069160"/>
              </a:xfrm>
              <a:blipFill rotWithShape="0">
                <a:blip r:embed="rId2"/>
                <a:stretch>
                  <a:fillRect l="-1481" t="-1082" r="-7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12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Carnot</a:t>
            </a:r>
            <a:r>
              <a:rPr lang="tr-TR"/>
              <a:t> çevrimi</a:t>
            </a:r>
            <a:r>
              <a:rPr lang="tr-TR" smtClean="0"/>
              <a:t> </a:t>
            </a:r>
            <a:r>
              <a:rPr lang="tr-TR" dirty="0" smtClean="0"/>
              <a:t>ile ilgili ders kitabından belirlenmiş olan soruların çözümü yapılacaktır.  </a:t>
            </a:r>
          </a:p>
          <a:p>
            <a:endParaRPr lang="tr-TR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84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Termodinamik Sistemler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/>
              <a:t>Endüstriyel fiziksel ve kimyasal işlemler sırasında kullanılan buhar kazanı, </a:t>
            </a:r>
            <a:r>
              <a:rPr lang="tr-TR" dirty="0" err="1"/>
              <a:t>yoğuşturucu</a:t>
            </a:r>
            <a:r>
              <a:rPr lang="tr-TR" dirty="0"/>
              <a:t>, ısı değiştirici, vana, türbin, kompresör, meme, akış sistemi, kimyasal reaktör gibi aygıtlar birer termodinamik sistemlerdir.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sistemlerdeki hesaplamalar madde, enerji ve </a:t>
            </a:r>
            <a:r>
              <a:rPr lang="tr-TR" dirty="0" err="1"/>
              <a:t>entropi</a:t>
            </a:r>
            <a:r>
              <a:rPr lang="tr-TR" dirty="0"/>
              <a:t> denklikleri yanında olayın hızını veren bağıntı yazılarak yapılır.</a:t>
            </a:r>
          </a:p>
        </p:txBody>
      </p:sp>
    </p:spTree>
    <p:extLst>
      <p:ext uri="{BB962C8B-B14F-4D97-AF65-F5344CB8AC3E}">
        <p14:creationId xmlns:p14="http://schemas.microsoft.com/office/powerpoint/2010/main" val="189523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/>
              <a:t>Konut ve işyerlerinin ısıtılmasında, termoelektrik ve nükleer enerji santrallerinde elektrik elde etmek için gerekli buharın üretildiği termodinamik sistemlere genel olarak </a:t>
            </a:r>
            <a:r>
              <a:rPr lang="tr-TR" b="1" i="1" dirty="0"/>
              <a:t>buhar kazanı </a:t>
            </a:r>
            <a:r>
              <a:rPr lang="tr-TR" dirty="0"/>
              <a:t>ya da </a:t>
            </a:r>
            <a:r>
              <a:rPr lang="tr-TR" b="1" i="1" dirty="0"/>
              <a:t>buharlaştırıcı </a:t>
            </a:r>
            <a:r>
              <a:rPr lang="tr-TR" dirty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352240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 smtClean="0"/>
              <a:t>Burada </a:t>
            </a:r>
            <a:r>
              <a:rPr lang="tr-TR" dirty="0"/>
              <a:t>bir pompa yardımıyla beslenen buhar kazanı ile kazana giriş ve çıkış vanalarının şematik olarak </a:t>
            </a:r>
            <a:r>
              <a:rPr lang="tr-TR" dirty="0" smtClean="0"/>
              <a:t>gösterilmiştir.</a:t>
            </a:r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0514" t="42535" r="17131" b="29609"/>
          <a:stretch/>
        </p:blipFill>
        <p:spPr bwMode="auto">
          <a:xfrm>
            <a:off x="1908951" y="3356992"/>
            <a:ext cx="5326097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436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/>
              <a:t>Kütle, enerji ve </a:t>
            </a:r>
            <a:r>
              <a:rPr lang="tr-TR" dirty="0" err="1"/>
              <a:t>entropi</a:t>
            </a:r>
            <a:r>
              <a:rPr lang="tr-TR" dirty="0"/>
              <a:t> denklikleri yazılırken </a:t>
            </a:r>
          </a:p>
          <a:p>
            <a:pPr lvl="1"/>
            <a:r>
              <a:rPr lang="tr-TR" dirty="0"/>
              <a:t>giriş vanası ile buhar kazanı</a:t>
            </a:r>
          </a:p>
          <a:p>
            <a:pPr lvl="1"/>
            <a:r>
              <a:rPr lang="tr-TR" dirty="0"/>
              <a:t>buhar kazanı ile çıkış vanası </a:t>
            </a:r>
          </a:p>
          <a:p>
            <a:pPr marL="0" indent="0">
              <a:buNone/>
            </a:pPr>
            <a:r>
              <a:rPr lang="tr-TR" dirty="0" smtClean="0"/>
              <a:t>   ikilisinden </a:t>
            </a:r>
            <a:r>
              <a:rPr lang="tr-TR" dirty="0"/>
              <a:t>birisi kullanılarak hesaplama yapılır.</a:t>
            </a:r>
          </a:p>
        </p:txBody>
      </p:sp>
      <p:pic>
        <p:nvPicPr>
          <p:cNvPr id="5" name="Resim 4"/>
          <p:cNvPicPr/>
          <p:nvPr/>
        </p:nvPicPr>
        <p:blipFill rotWithShape="1"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 l="50514" t="42535" r="17131" b="29609"/>
          <a:stretch/>
        </p:blipFill>
        <p:spPr bwMode="auto">
          <a:xfrm>
            <a:off x="2521019" y="4149080"/>
            <a:ext cx="4101961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33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smtClean="0"/>
                  <a:t>Kütle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19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60486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u="sng" dirty="0"/>
                  <a:t>Enerji denkliği;</a:t>
                </a:r>
                <a:endParaRPr lang="tr-TR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𝑧𝑔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Bu </a:t>
                </a:r>
                <a:r>
                  <a:rPr lang="tr-TR" dirty="0"/>
                  <a:t>sistemde kinetik ve potansiyel enerji değişimlerinin yanı sıra hacim ve şaft işi olmadığı kabul edilmiştir.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𝑚𝑢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6048672"/>
              </a:xfrm>
              <a:blipFill rotWithShape="0">
                <a:blip r:embed="rId2"/>
                <a:stretch>
                  <a:fillRect l="-963" t="-1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5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vanası ve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olmayan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err="1" smtClean="0"/>
                  <a:t>Entropi</a:t>
                </a:r>
                <a:r>
                  <a:rPr lang="tr-TR" u="sng" dirty="0" smtClean="0"/>
                  <a:t>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tr-TR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65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Buhar Kazanları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i="1" dirty="0"/>
                  <a:t>Giriş ve çıkış vanaları açık olarak çalıştırılan bir buhar kazanından oluşan </a:t>
                </a:r>
                <a:r>
                  <a:rPr lang="tr-TR" i="1" dirty="0" err="1"/>
                  <a:t>yatışkın</a:t>
                </a:r>
                <a:r>
                  <a:rPr lang="tr-TR" i="1" dirty="0"/>
                  <a:t> açık sistem için;</a:t>
                </a:r>
              </a:p>
              <a:p>
                <a:pPr marL="0" indent="0">
                  <a:buNone/>
                </a:pPr>
                <a:endParaRPr lang="tr-TR" u="sng" dirty="0" smtClean="0"/>
              </a:p>
              <a:p>
                <a:pPr marL="0" indent="0">
                  <a:buNone/>
                </a:pPr>
                <a:r>
                  <a:rPr lang="tr-TR" u="sng" dirty="0" smtClean="0"/>
                  <a:t>Kütle </a:t>
                </a:r>
                <a:r>
                  <a:rPr lang="tr-TR" u="sng" dirty="0"/>
                  <a:t>denkliği;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tr-TR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tr-TR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600200"/>
                <a:ext cx="7859216" cy="4853136"/>
              </a:xfrm>
              <a:blipFill rotWithShape="0">
                <a:blip r:embed="rId2"/>
                <a:stretch>
                  <a:fillRect l="-2017" t="-1633" r="-2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48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435</Words>
  <Application>Microsoft Office PowerPoint</Application>
  <PresentationFormat>Ekran Gösterisi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Ofis Teması</vt:lpstr>
      <vt:lpstr>Carnot Çevrimi</vt:lpstr>
      <vt:lpstr>Termodinamik Sistemler</vt:lpstr>
      <vt:lpstr>Buhar Kazanları</vt:lpstr>
      <vt:lpstr>Buhar Kazanları</vt:lpstr>
      <vt:lpstr>Buhar Kazanları</vt:lpstr>
      <vt:lpstr>Buhar Kazanları</vt:lpstr>
      <vt:lpstr>PowerPoint Sunusu</vt:lpstr>
      <vt:lpstr>Buhar Kazanları</vt:lpstr>
      <vt:lpstr>Buhar Kazanları</vt:lpstr>
      <vt:lpstr>PowerPoint Sunusu</vt:lpstr>
      <vt:lpstr>Buhar Kazanları</vt:lpstr>
      <vt:lpstr>Buhar Kazanları</vt:lpstr>
      <vt:lpstr>Yoğuşturucular</vt:lpstr>
      <vt:lpstr>Yoğuşturucular</vt:lpstr>
      <vt:lpstr>Yoğuşturucular</vt:lpstr>
      <vt:lpstr>Yoğuşturucular</vt:lpstr>
      <vt:lpstr>Yoğuşturucular</vt:lpstr>
      <vt:lpstr>Uygulama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Termodinamik Denklikler</dc:title>
  <dc:creator>Damla</dc:creator>
  <cp:lastModifiedBy>Evren Erk'akan</cp:lastModifiedBy>
  <cp:revision>25</cp:revision>
  <dcterms:created xsi:type="dcterms:W3CDTF">2018-04-28T08:54:43Z</dcterms:created>
  <dcterms:modified xsi:type="dcterms:W3CDTF">2018-07-29T12:21:25Z</dcterms:modified>
</cp:coreProperties>
</file>