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688" r:id="rId5"/>
    <p:sldId id="712" r:id="rId6"/>
    <p:sldId id="713" r:id="rId7"/>
    <p:sldId id="714" r:id="rId8"/>
    <p:sldId id="715" r:id="rId9"/>
    <p:sldId id="716" r:id="rId10"/>
    <p:sldId id="717" r:id="rId11"/>
    <p:sldId id="710" r:id="rId12"/>
    <p:sldId id="719" r:id="rId13"/>
    <p:sldId id="711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GGY471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YAPILI ÇEVRE İLKELERİ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</a:t>
            </a: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Arzuhan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Burcu GÜNTEKİN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27415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en-US" dirty="0"/>
              <a:t>Forester, J</a:t>
            </a:r>
            <a:r>
              <a:rPr lang="en-US" dirty="0" smtClean="0"/>
              <a:t>.</a:t>
            </a:r>
            <a:r>
              <a:rPr lang="tr-TR" dirty="0" smtClean="0"/>
              <a:t> 2001.</a:t>
            </a:r>
            <a:r>
              <a:rPr lang="en-US" dirty="0" smtClean="0"/>
              <a:t> </a:t>
            </a:r>
            <a:r>
              <a:rPr lang="en-US" dirty="0" err="1"/>
              <a:t>Planing</a:t>
            </a:r>
            <a:r>
              <a:rPr lang="en-US" dirty="0"/>
              <a:t> in the Face of Conflict, Le Gates, R.T. and Stout, F. </a:t>
            </a:r>
            <a:r>
              <a:rPr lang="en-US" dirty="0" smtClean="0"/>
              <a:t>Magazine</a:t>
            </a:r>
            <a:r>
              <a:rPr lang="tr-TR" dirty="0" smtClean="0"/>
              <a:t>.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r>
              <a:rPr lang="en-US" dirty="0" err="1"/>
              <a:t>Freiedman</a:t>
            </a:r>
            <a:r>
              <a:rPr lang="en-US" dirty="0"/>
              <a:t>, J</a:t>
            </a:r>
            <a:r>
              <a:rPr lang="en-US" dirty="0" smtClean="0"/>
              <a:t>.</a:t>
            </a:r>
            <a:r>
              <a:rPr lang="tr-TR" dirty="0" smtClean="0"/>
              <a:t> 1987.</a:t>
            </a:r>
            <a:r>
              <a:rPr lang="en-US" dirty="0" smtClean="0"/>
              <a:t> </a:t>
            </a:r>
            <a:r>
              <a:rPr lang="en-US" dirty="0" err="1"/>
              <a:t>Planing</a:t>
            </a:r>
            <a:r>
              <a:rPr lang="en-US" dirty="0"/>
              <a:t> in the Public Domain, From Knowledge to Action </a:t>
            </a:r>
            <a:r>
              <a:rPr lang="en-US" dirty="0" smtClean="0"/>
              <a:t>Princeton</a:t>
            </a:r>
            <a:r>
              <a:rPr lang="tr-TR" dirty="0" smtClean="0"/>
              <a:t> U</a:t>
            </a:r>
            <a:r>
              <a:rPr lang="en-US" dirty="0" err="1" smtClean="0"/>
              <a:t>niversity</a:t>
            </a:r>
            <a:r>
              <a:rPr lang="en-US" dirty="0"/>
              <a:t>, New </a:t>
            </a:r>
            <a:r>
              <a:rPr lang="en-US" dirty="0" smtClean="0"/>
              <a:t>Jersey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Gültekin</a:t>
            </a:r>
            <a:r>
              <a:rPr lang="tr-TR" dirty="0"/>
              <a:t>, A.B. ve </a:t>
            </a:r>
            <a:r>
              <a:rPr lang="tr-TR" dirty="0" err="1"/>
              <a:t>Yavaşbatmaz</a:t>
            </a:r>
            <a:r>
              <a:rPr lang="tr-TR" dirty="0"/>
              <a:t>, S., 2013. </a:t>
            </a:r>
            <a:r>
              <a:rPr lang="tr-TR" dirty="0" err="1"/>
              <a:t>Sustainable</a:t>
            </a:r>
            <a:r>
              <a:rPr lang="tr-TR" dirty="0"/>
              <a:t> </a:t>
            </a:r>
            <a:r>
              <a:rPr lang="tr-TR" dirty="0" err="1"/>
              <a:t>Tall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 Design, LAP Lambert </a:t>
            </a:r>
            <a:r>
              <a:rPr lang="tr-TR" dirty="0" err="1"/>
              <a:t>Academic</a:t>
            </a:r>
            <a:r>
              <a:rPr lang="tr-TR" dirty="0"/>
              <a:t> Publishing, ISBN: 978-3-659-36665-9, </a:t>
            </a:r>
            <a:r>
              <a:rPr lang="tr-TR" dirty="0" err="1"/>
              <a:t>Saarbrücken</a:t>
            </a:r>
            <a:r>
              <a:rPr lang="tr-TR" dirty="0"/>
              <a:t> – Germany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 </a:t>
            </a:r>
            <a:r>
              <a:rPr lang="tr-TR" dirty="0" err="1" smtClean="0"/>
              <a:t>Habraken</a:t>
            </a:r>
            <a:r>
              <a:rPr lang="tr-TR" dirty="0" smtClean="0"/>
              <a:t> N. J. 1998.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Ordinary</a:t>
            </a:r>
            <a:r>
              <a:rPr lang="tr-TR" dirty="0" smtClean="0"/>
              <a:t> Form </a:t>
            </a:r>
            <a:r>
              <a:rPr lang="tr-TR" dirty="0" err="1" smtClean="0"/>
              <a:t>and</a:t>
            </a:r>
            <a:r>
              <a:rPr lang="tr-TR" dirty="0" smtClean="0"/>
              <a:t> Control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Built</a:t>
            </a:r>
            <a:r>
              <a:rPr lang="tr-TR" dirty="0" smtClean="0"/>
              <a:t> Environment.</a:t>
            </a:r>
          </a:p>
          <a:p>
            <a:pPr lvl="1" algn="just">
              <a:lnSpc>
                <a:spcPct val="100000"/>
              </a:lnSpc>
            </a:pPr>
            <a:r>
              <a:rPr lang="en-US" dirty="0"/>
              <a:t>Knox P., </a:t>
            </a:r>
            <a:r>
              <a:rPr lang="en-US" dirty="0" err="1"/>
              <a:t>Ozolins</a:t>
            </a:r>
            <a:r>
              <a:rPr lang="en-US" dirty="0"/>
              <a:t> </a:t>
            </a:r>
            <a:r>
              <a:rPr lang="en-US" dirty="0" smtClean="0"/>
              <a:t>P.</a:t>
            </a:r>
            <a:r>
              <a:rPr lang="tr-TR" dirty="0" smtClean="0"/>
              <a:t> </a:t>
            </a:r>
            <a:r>
              <a:rPr lang="tr-TR" dirty="0" smtClean="0"/>
              <a:t>2007</a:t>
            </a:r>
            <a:r>
              <a:rPr lang="en-US" dirty="0" smtClean="0"/>
              <a:t> </a:t>
            </a:r>
            <a:r>
              <a:rPr lang="en-US" dirty="0"/>
              <a:t>The Built Environment, Urban Design </a:t>
            </a:r>
            <a:r>
              <a:rPr lang="en-US" dirty="0" smtClean="0"/>
              <a:t>Reader</a:t>
            </a:r>
            <a:r>
              <a:rPr lang="tr-TR" dirty="0"/>
              <a:t>.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lvl="1" algn="just">
              <a:lnSpc>
                <a:spcPct val="100000"/>
              </a:lnSpc>
            </a:pPr>
            <a:endParaRPr lang="tr-TR" dirty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82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Müller</a:t>
            </a:r>
            <a:r>
              <a:rPr lang="tr-TR" dirty="0"/>
              <a:t>, W., 2012. Mimarlık Atlası I-II, Yapı Endüstri Merkezi Yayınları, ISBN: 9789944757683,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Neufert</a:t>
            </a:r>
            <a:r>
              <a:rPr lang="tr-TR" dirty="0"/>
              <a:t>, E., 2016. Yapı Tasarımı, Beta Yayınları,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Yüceer, N.S., 2015. Yapıda Çevre ve Enerji, Nobel Akademik Yayıncılık, ISBN: 9786053201151, Ankara.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81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YAPILI ÇEVRE KAVRAMI VE KAPSAMI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249357"/>
            <a:ext cx="8006610" cy="289979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Yapılı çevre oluşumunda ve yapılı çevrenin değişim ve dönüşümünde yönetimsel erk (yerel yönetim veya merkezi yönetim organizasyonları) önemli rol oynamaktadır.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Yönetim </a:t>
            </a:r>
            <a:r>
              <a:rPr lang="tr-TR" dirty="0"/>
              <a:t>erkini elinde tutan aktör, diğer aktörlere göre tabii bir üstünlüğe sahiptir. Yapılı çevre dönüşümlerinin sebebi önemli ölçüde aktörlerin değişmesine veya aktörlerin rol değiştirmesine bağlıdır.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Bu </a:t>
            </a:r>
            <a:r>
              <a:rPr lang="tr-TR" dirty="0"/>
              <a:t>olgu, değişen aktörün yönetici olması durumunda daha etkin olmakta ve doğuracağı sonuçlar açısından daha kalıcı etiler bırakmaktadır</a:t>
            </a:r>
          </a:p>
        </p:txBody>
      </p:sp>
    </p:spTree>
    <p:extLst>
      <p:ext uri="{BB962C8B-B14F-4D97-AF65-F5344CB8AC3E}">
        <p14:creationId xmlns:p14="http://schemas.microsoft.com/office/powerpoint/2010/main" val="210719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6"/>
            <a:ext cx="8685954" cy="4404311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YAPILI ÇEVRE KAVRAMI VE KAPSAMI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249357"/>
            <a:ext cx="8006610" cy="289979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Yapılı çevre oluşumunda merkezi ve yerel yönetimlerin belirleyici rolü bulunmaktadır.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Yerel </a:t>
            </a:r>
            <a:r>
              <a:rPr lang="tr-TR" dirty="0"/>
              <a:t>yönetimler imar kararları ile yapılı çevre uygulamalarını uygulamakta, merkezi yönetimler ise yerel yönetimler üzerindeki vesayet yetkisi ile yasallaşan kararları tescillemekte ve bazen yerel yönetimleri yönlendirmektedirler.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Yerel </a:t>
            </a:r>
            <a:r>
              <a:rPr lang="tr-TR" dirty="0"/>
              <a:t>yönetimler ayrıca yapılı çevre oluşumunda düzenleyici ve işbirlikçi bir rol üstlendiklerinde inşaat uygulamalarında da aktif rol oynamaktadırlar.</a:t>
            </a:r>
          </a:p>
        </p:txBody>
      </p:sp>
    </p:spTree>
    <p:extLst>
      <p:ext uri="{BB962C8B-B14F-4D97-AF65-F5344CB8AC3E}">
        <p14:creationId xmlns:p14="http://schemas.microsoft.com/office/powerpoint/2010/main" val="190130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6"/>
            <a:ext cx="8685954" cy="4404311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YAPILI ÇEVRENİN TANIMI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249357"/>
            <a:ext cx="8006610" cy="289979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Yapılı </a:t>
            </a:r>
            <a:r>
              <a:rPr lang="tr-TR" dirty="0"/>
              <a:t>çevre aynen bir insan organizması gibi doğmakta, büyümekte ve yenilenmektedir.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Bazen </a:t>
            </a:r>
            <a:r>
              <a:rPr lang="tr-TR" dirty="0"/>
              <a:t>binlerce yıl yaşamlarını sürdürebilmekte ve süreç içerisinde edindikleri simgeleri ve kendilerine has kimliklerini nesilden </a:t>
            </a:r>
            <a:r>
              <a:rPr lang="tr-TR" dirty="0" err="1"/>
              <a:t>nesile</a:t>
            </a:r>
            <a:r>
              <a:rPr lang="tr-TR" dirty="0"/>
              <a:t> aktarabilmektedirler. </a:t>
            </a:r>
          </a:p>
        </p:txBody>
      </p:sp>
    </p:spTree>
    <p:extLst>
      <p:ext uri="{BB962C8B-B14F-4D97-AF65-F5344CB8AC3E}">
        <p14:creationId xmlns:p14="http://schemas.microsoft.com/office/powerpoint/2010/main" val="340569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6"/>
            <a:ext cx="8685954" cy="4404311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YAPILI ÇEVRENİN TANIMI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249357"/>
            <a:ext cx="8006610" cy="289979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Yapılı </a:t>
            </a:r>
            <a:r>
              <a:rPr lang="tr-TR" dirty="0"/>
              <a:t>çevreyi organizma yapan </a:t>
            </a:r>
            <a:r>
              <a:rPr lang="tr-TR" dirty="0" smtClean="0"/>
              <a:t>insan </a:t>
            </a:r>
            <a:r>
              <a:rPr lang="tr-TR" dirty="0"/>
              <a:t>müdahalesidir; İnsanlar ona hayat ve mekân ruhunu aşılamaktadır.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İnsanlar </a:t>
            </a:r>
            <a:r>
              <a:rPr lang="tr-TR" dirty="0"/>
              <a:t>onunla etkin olarak ilişkide olduğu ve belli bir yapılı çevreyi yenilemeye ve değiştirmeye değer buldukları sürece yapılı çevre devam etmektedir.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İnsanlar terk ettikleri zaman ölmekte, ufalanmakta ve yerçekiminin dayanılmaz gücü ile yerin altına çekilmektedir [</a:t>
            </a:r>
            <a:r>
              <a:rPr lang="tr-TR" dirty="0" err="1"/>
              <a:t>Habraken</a:t>
            </a:r>
            <a:r>
              <a:rPr lang="tr-TR" dirty="0"/>
              <a:t> 1998]. </a:t>
            </a:r>
          </a:p>
        </p:txBody>
      </p:sp>
    </p:spTree>
    <p:extLst>
      <p:ext uri="{BB962C8B-B14F-4D97-AF65-F5344CB8AC3E}">
        <p14:creationId xmlns:p14="http://schemas.microsoft.com/office/powerpoint/2010/main" val="192059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6"/>
            <a:ext cx="8685954" cy="4404311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YAPILI ÇEVRENİN TANIMI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249357"/>
            <a:ext cx="8006610" cy="289979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Yapılı </a:t>
            </a:r>
            <a:r>
              <a:rPr lang="tr-TR" dirty="0"/>
              <a:t>çevreyi organizma yapan </a:t>
            </a:r>
            <a:r>
              <a:rPr lang="tr-TR" dirty="0" smtClean="0"/>
              <a:t>insan </a:t>
            </a:r>
            <a:r>
              <a:rPr lang="tr-TR" dirty="0"/>
              <a:t>müdahalesidir; İnsanlar ona hayat ve mekân ruhunu aşılamaktadır.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İnsanlar </a:t>
            </a:r>
            <a:r>
              <a:rPr lang="tr-TR" dirty="0"/>
              <a:t>onunla etkin olarak ilişkide olduğu ve belli bir yapılı çevreyi yenilemeye ve değiştirmeye değer buldukları sürece yapılı çevre devam etmektedir.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İnsanlar terk ettikleri zaman ölmekte, ufalanmakta ve yerçekiminin dayanılmaz gücü ile yerin altına çekilmektedir [</a:t>
            </a:r>
            <a:r>
              <a:rPr lang="tr-TR" dirty="0" err="1"/>
              <a:t>Habraken</a:t>
            </a:r>
            <a:r>
              <a:rPr lang="tr-TR" dirty="0"/>
              <a:t> 1998]. </a:t>
            </a:r>
          </a:p>
        </p:txBody>
      </p:sp>
    </p:spTree>
    <p:extLst>
      <p:ext uri="{BB962C8B-B14F-4D97-AF65-F5344CB8AC3E}">
        <p14:creationId xmlns:p14="http://schemas.microsoft.com/office/powerpoint/2010/main" val="282020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6"/>
            <a:ext cx="8685954" cy="4404311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YAPILI ÇEVRENİN TANIMI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249357"/>
            <a:ext cx="8006610" cy="289979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Yapılı </a:t>
            </a:r>
            <a:r>
              <a:rPr lang="tr-TR" dirty="0"/>
              <a:t>çevreler döneminin ruhunu da yansıtmaktadır. Her kent bundan dolayı çok katmanlı işaretlerin ve sembollerin öyküsünü anlatan bir yazıt gibi okunabilmektedir.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Kentleri</a:t>
            </a:r>
            <a:r>
              <a:rPr lang="tr-TR" dirty="0"/>
              <a:t>, metinler olarak düşünürsek yapılı çevreler, kentsel değişimin biyografisi olarak işlev görmektedir [</a:t>
            </a:r>
            <a:r>
              <a:rPr lang="tr-TR" dirty="0" err="1"/>
              <a:t>Knox</a:t>
            </a:r>
            <a:r>
              <a:rPr lang="tr-TR" dirty="0"/>
              <a:t> ve </a:t>
            </a:r>
            <a:r>
              <a:rPr lang="tr-TR" dirty="0" err="1"/>
              <a:t>Ozolins</a:t>
            </a:r>
            <a:r>
              <a:rPr lang="tr-TR" dirty="0"/>
              <a:t>, 2007].</a:t>
            </a:r>
          </a:p>
        </p:txBody>
      </p:sp>
    </p:spTree>
    <p:extLst>
      <p:ext uri="{BB962C8B-B14F-4D97-AF65-F5344CB8AC3E}">
        <p14:creationId xmlns:p14="http://schemas.microsoft.com/office/powerpoint/2010/main" val="76459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6"/>
            <a:ext cx="8685954" cy="4404311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YAPILI ÇEVRENİN TANIMI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249357"/>
            <a:ext cx="8006610" cy="289979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/>
              <a:t>İnsanların etrafını çepeçevre kuşatan, aynı zamanda insan ilişkilerini de etkileyen ve bu ilişkilerin bir parçası olan yapılı çevre anlam ve kimlik göstergesidir.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Bu </a:t>
            </a:r>
            <a:r>
              <a:rPr lang="tr-TR" dirty="0"/>
              <a:t>anlam kimi zaman önemli ve değerli olduğu gibi kimi zamanda, anlam ve manadan yoksun olabilir [</a:t>
            </a:r>
            <a:r>
              <a:rPr lang="tr-TR" dirty="0" err="1"/>
              <a:t>Habraken</a:t>
            </a:r>
            <a:r>
              <a:rPr lang="tr-TR" dirty="0"/>
              <a:t>, 1998]. </a:t>
            </a:r>
            <a:endParaRPr 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Yapılı </a:t>
            </a:r>
            <a:r>
              <a:rPr lang="tr-TR" dirty="0"/>
              <a:t>çevrenin anlamı kullanım değerine bağlı olarak değişmektedir.</a:t>
            </a:r>
          </a:p>
        </p:txBody>
      </p:sp>
    </p:spTree>
    <p:extLst>
      <p:ext uri="{BB962C8B-B14F-4D97-AF65-F5344CB8AC3E}">
        <p14:creationId xmlns:p14="http://schemas.microsoft.com/office/powerpoint/2010/main" val="285156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/>
              <a:t>Anderson</a:t>
            </a:r>
            <a:r>
              <a:rPr lang="tr-TR" dirty="0"/>
              <a:t>, J., 2011. Mimari Tasarım, Literatür Yayıncılık, ISBN: 9789750405976,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Ataöv</a:t>
            </a:r>
            <a:r>
              <a:rPr lang="tr-TR" dirty="0"/>
              <a:t>, A. ve Tekeli, İ., 2017. Sürdürülebilir Toplum ve Yapılı Çevre, İstanbul Bilgi Üniversitesi Yayınları, ISBN: 9786053994893,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Ching</a:t>
            </a:r>
            <a:r>
              <a:rPr lang="tr-TR" dirty="0"/>
              <a:t>, F.D.K., 2012. Mimarlık, Biçim, Mekan ve Düzen, Yapı Endüstri Merkezi Yayınları, ISBN: 9789758599202,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Çelebi, G., Gültekin, A.B., Bedir, M., Tereci, A. ve </a:t>
            </a:r>
            <a:r>
              <a:rPr lang="tr-TR" dirty="0" err="1"/>
              <a:t>Harputlugil</a:t>
            </a:r>
            <a:r>
              <a:rPr lang="tr-TR" dirty="0"/>
              <a:t>, G., 2008. Yapı Çevre İlişkileri, TMMOB Mimarlar Odası Ankara Şubesi SMGM Koruma Programı Eğitimi Ders Notları, Çizgi Basım Yayın </a:t>
            </a:r>
            <a:r>
              <a:rPr lang="tr-TR" dirty="0" err="1"/>
              <a:t>Ltd.Şti</a:t>
            </a:r>
            <a:r>
              <a:rPr lang="tr-TR" dirty="0"/>
              <a:t>., ISBN / ISSN: 978-9944-89-645-0, İstanbul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Ersoy, </a:t>
            </a:r>
            <a:r>
              <a:rPr lang="tr-TR" dirty="0" smtClean="0"/>
              <a:t>M.2007. </a:t>
            </a:r>
            <a:r>
              <a:rPr lang="tr-TR" dirty="0"/>
              <a:t>Kentsel Planlama Kuramları, </a:t>
            </a:r>
            <a:r>
              <a:rPr lang="tr-TR" b="1" i="1" dirty="0"/>
              <a:t>İmge Yayınevi, </a:t>
            </a:r>
            <a:r>
              <a:rPr lang="tr-TR" dirty="0"/>
              <a:t>ODTÜ </a:t>
            </a:r>
            <a:r>
              <a:rPr lang="tr-TR" dirty="0" smtClean="0"/>
              <a:t>Ankara</a:t>
            </a:r>
          </a:p>
          <a:p>
            <a:pPr lvl="1" algn="just">
              <a:lnSpc>
                <a:spcPct val="100000"/>
              </a:lnSpc>
            </a:pPr>
            <a:r>
              <a:rPr lang="en-US" dirty="0" smtClean="0"/>
              <a:t>Forester</a:t>
            </a:r>
            <a:r>
              <a:rPr lang="en-US" dirty="0"/>
              <a:t>, J</a:t>
            </a:r>
            <a:r>
              <a:rPr lang="en-US" dirty="0" smtClean="0"/>
              <a:t>.</a:t>
            </a:r>
            <a:r>
              <a:rPr lang="tr-TR" dirty="0" smtClean="0"/>
              <a:t> 1989</a:t>
            </a:r>
            <a:r>
              <a:rPr lang="en-US" dirty="0" smtClean="0"/>
              <a:t> </a:t>
            </a:r>
            <a:r>
              <a:rPr lang="en-US" dirty="0" err="1"/>
              <a:t>Palning</a:t>
            </a:r>
            <a:r>
              <a:rPr lang="en-US" dirty="0"/>
              <a:t> in the force of power, University of California Press, Berkeley 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17351</TotalTime>
  <Words>750</Words>
  <Application>Microsoft Office PowerPoint</Application>
  <PresentationFormat>Ekran Gösterisi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883</cp:revision>
  <cp:lastPrinted>2016-10-24T07:53:35Z</cp:lastPrinted>
  <dcterms:created xsi:type="dcterms:W3CDTF">2016-09-18T09:35:24Z</dcterms:created>
  <dcterms:modified xsi:type="dcterms:W3CDTF">2020-03-02T11:43:11Z</dcterms:modified>
</cp:coreProperties>
</file>