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0"/>
  </p:handoutMasterIdLst>
  <p:sldIdLst>
    <p:sldId id="276" r:id="rId2"/>
    <p:sldId id="298" r:id="rId3"/>
    <p:sldId id="277" r:id="rId4"/>
    <p:sldId id="278" r:id="rId5"/>
    <p:sldId id="299" r:id="rId6"/>
    <p:sldId id="300" r:id="rId7"/>
    <p:sldId id="305" r:id="rId8"/>
    <p:sldId id="306" r:id="rId9"/>
  </p:sldIdLst>
  <p:sldSz cx="9144000" cy="6858000" type="screen4x3"/>
  <p:notesSz cx="6858000" cy="9144000"/>
  <p:custDataLst>
    <p:tags r:id="rId11"/>
  </p:custData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p:cViewPr varScale="1">
        <p:scale>
          <a:sx n="91" d="100"/>
          <a:sy n="91" d="100"/>
        </p:scale>
        <p:origin x="117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752B797-715D-4E24-8BD6-7306F1FCAF8D}" type="datetimeFigureOut">
              <a:rPr lang="tr-TR" smtClean="0"/>
              <a:pPr/>
              <a:t>21.01.2019</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FF8F6C1-A820-4EDD-9723-4A66FAD1A33D}"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pPr/>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pPr/>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pPr/>
              <a:t>21.01.2019</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5) </a:t>
            </a:r>
            <a:r>
              <a:rPr lang="tr-TR" dirty="0"/>
              <a:t>Atıf Kuramı</a:t>
            </a:r>
          </a:p>
        </p:txBody>
      </p:sp>
      <p:sp>
        <p:nvSpPr>
          <p:cNvPr id="3" name="İçerik Yer Tutucusu 2"/>
          <p:cNvSpPr>
            <a:spLocks noGrp="1"/>
          </p:cNvSpPr>
          <p:nvPr>
            <p:ph idx="1"/>
          </p:nvPr>
        </p:nvSpPr>
        <p:spPr/>
        <p:txBody>
          <a:bodyPr>
            <a:normAutofit lnSpcReduction="10000"/>
          </a:bodyPr>
          <a:lstStyle/>
          <a:p>
            <a:r>
              <a:rPr lang="tr-TR" dirty="0" smtClean="0"/>
              <a:t>İltifatlara, bunun neden yapıldığına yönelik yaptığımız atıf vb.</a:t>
            </a:r>
            <a:endParaRPr lang="tr-TR" dirty="0"/>
          </a:p>
          <a:p>
            <a:pPr marL="114300" indent="0">
              <a:buNone/>
            </a:pPr>
            <a:endParaRPr lang="tr-TR" b="1" dirty="0" smtClean="0"/>
          </a:p>
          <a:p>
            <a:pPr marL="114300" indent="0">
              <a:buNone/>
            </a:pPr>
            <a:r>
              <a:rPr lang="tr-TR" b="1" dirty="0" smtClean="0"/>
              <a:t>5.1) </a:t>
            </a:r>
            <a:r>
              <a:rPr lang="tr-TR" b="1" dirty="0" err="1" smtClean="0"/>
              <a:t>Heider’in</a:t>
            </a:r>
            <a:r>
              <a:rPr lang="tr-TR" b="1" dirty="0" smtClean="0"/>
              <a:t> Naif Psikolojisi:</a:t>
            </a:r>
            <a:endParaRPr lang="tr-TR" dirty="0" smtClean="0"/>
          </a:p>
          <a:p>
            <a:r>
              <a:rPr lang="tr-TR" dirty="0" err="1" smtClean="0"/>
              <a:t>Fritz</a:t>
            </a:r>
            <a:r>
              <a:rPr lang="tr-TR" dirty="0" smtClean="0"/>
              <a:t> </a:t>
            </a:r>
            <a:r>
              <a:rPr lang="tr-TR" dirty="0" err="1" smtClean="0"/>
              <a:t>Heider</a:t>
            </a:r>
            <a:r>
              <a:rPr lang="tr-TR" dirty="0" smtClean="0"/>
              <a:t> (1958), insanların davranışlarını açıklamada nasıl bir yöntem izlediklerini inceleyen ilk sosyal psikologdur.</a:t>
            </a:r>
          </a:p>
          <a:p>
            <a:r>
              <a:rPr lang="tr-TR" dirty="0" smtClean="0"/>
              <a:t>Her insanın davranışı açıklamada kullandığı bir genel kuramı olduğuna inanmıştır. Buna "</a:t>
            </a:r>
            <a:r>
              <a:rPr lang="tr-TR" b="1" dirty="0" smtClean="0"/>
              <a:t>Naif Psikoloji</a:t>
            </a:r>
            <a:r>
              <a:rPr lang="tr-TR" dirty="0" smtClean="0"/>
              <a:t>" adını vermiştir.</a:t>
            </a:r>
          </a:p>
          <a:p>
            <a:r>
              <a:rPr lang="tr-TR" dirty="0" err="1" smtClean="0"/>
              <a:t>Heider’a</a:t>
            </a:r>
            <a:r>
              <a:rPr lang="tr-TR" dirty="0" smtClean="0"/>
              <a:t> göre, insanlar atıfta bulunarak iki temel gereksinimlerini giderirler:</a:t>
            </a:r>
          </a:p>
          <a:p>
            <a:pPr marL="868680" lvl="1" indent="-457200">
              <a:buFont typeface="+mj-lt"/>
              <a:buAutoNum type="arabicParenR"/>
            </a:pPr>
            <a:r>
              <a:rPr lang="tr-TR" dirty="0" smtClean="0"/>
              <a:t>Tutarlı ve dengeli bir dünya görüşüne sahip olabilmek.</a:t>
            </a:r>
          </a:p>
          <a:p>
            <a:pPr marL="868680" lvl="1" indent="-457200">
              <a:buFont typeface="+mj-lt"/>
              <a:buAutoNum type="arabicParenR"/>
            </a:pPr>
            <a:r>
              <a:rPr lang="tr-TR" dirty="0" smtClean="0"/>
              <a:t>Çevreleri üzerinde kontrol elde edebilmek.</a:t>
            </a:r>
          </a:p>
          <a:p>
            <a:pPr marL="868680" lvl="1" indent="-457200">
              <a:buNone/>
            </a:pPr>
            <a:endParaRPr lang="tr-TR" dirty="0" smtClean="0"/>
          </a:p>
          <a:p>
            <a:pPr marL="868680" lvl="1" indent="-457200" algn="just">
              <a:buNone/>
            </a:pPr>
            <a:r>
              <a:rPr lang="tr-TR" dirty="0" smtClean="0"/>
              <a:t>Temelde insanların eden öyle davrandığını bilirsek hayat daha kontrol edilebilir olur.</a:t>
            </a:r>
            <a:endParaRPr lang="tr-TR" dirty="0"/>
          </a:p>
        </p:txBody>
      </p:sp>
    </p:spTree>
    <p:extLst>
      <p:ext uri="{BB962C8B-B14F-4D97-AF65-F5344CB8AC3E}">
        <p14:creationId xmlns:p14="http://schemas.microsoft.com/office/powerpoint/2010/main" val="2617718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582594"/>
          </a:xfrm>
        </p:spPr>
        <p:txBody>
          <a:bodyPr/>
          <a:lstStyle/>
          <a:p>
            <a:r>
              <a:rPr lang="tr-TR" sz="2400" dirty="0" smtClean="0"/>
              <a:t>5) </a:t>
            </a:r>
            <a:r>
              <a:rPr lang="tr-TR" sz="2400" dirty="0"/>
              <a:t>Atıf Kuramı</a:t>
            </a:r>
          </a:p>
        </p:txBody>
      </p:sp>
      <p:sp>
        <p:nvSpPr>
          <p:cNvPr id="3" name="İçerik Yer Tutucusu 2"/>
          <p:cNvSpPr>
            <a:spLocks noGrp="1"/>
          </p:cNvSpPr>
          <p:nvPr>
            <p:ph idx="1"/>
          </p:nvPr>
        </p:nvSpPr>
        <p:spPr>
          <a:xfrm>
            <a:off x="457200" y="785794"/>
            <a:ext cx="7859216" cy="5857916"/>
          </a:xfrm>
        </p:spPr>
        <p:txBody>
          <a:bodyPr>
            <a:noAutofit/>
          </a:bodyPr>
          <a:lstStyle/>
          <a:p>
            <a:pPr marL="114300" indent="0">
              <a:buNone/>
            </a:pPr>
            <a:r>
              <a:rPr lang="tr-TR" sz="1800" i="1" dirty="0" err="1" smtClean="0"/>
              <a:t>Nedensel</a:t>
            </a:r>
            <a:r>
              <a:rPr lang="tr-TR" sz="1800" i="1" dirty="0" smtClean="0"/>
              <a:t> </a:t>
            </a:r>
            <a:r>
              <a:rPr lang="tr-TR" sz="1800" i="1" dirty="0"/>
              <a:t>Açıklamalar</a:t>
            </a:r>
            <a:endParaRPr lang="tr-TR" sz="1800" i="1" dirty="0" smtClean="0"/>
          </a:p>
          <a:p>
            <a:pPr marL="803275" lvl="2" algn="just"/>
            <a:r>
              <a:rPr lang="tr-TR" dirty="0" smtClean="0"/>
              <a:t>İçsel Atıf: Bir kişinin davranışlarının nedeninin o kişinin içsel özelliklerinde kaynaklandığını varsayan açıklamalardır. Kişilik özellikleri, tutumlar, yetenekler, çabalar, ruh hali vs. yani kişinin kendisiyle ilgili özelikleridir.</a:t>
            </a:r>
          </a:p>
          <a:p>
            <a:pPr marL="803275" lvl="2"/>
            <a:r>
              <a:rPr lang="tr-TR" dirty="0" smtClean="0"/>
              <a:t>Dışsal Atıf: davranışın nedeni söz konusu kişinin dışında gerçekleşen herhangi bir durum veya davranışla açıklanır. Başka insanların davranışı, şans, o kişinin içinde bulunduğu koşullar vs.</a:t>
            </a:r>
            <a:endParaRPr lang="tr-TR" sz="1800" dirty="0" smtClean="0"/>
          </a:p>
          <a:p>
            <a:pPr marL="261938" lvl="1" indent="0">
              <a:buNone/>
            </a:pPr>
            <a:r>
              <a:rPr lang="tr-TR" sz="1800" dirty="0" smtClean="0"/>
              <a:t>Gergin birinin 1) işinin yoğunluğuna veya 2) öyle bir  insan olduğuna dair gözlemde önemli olan; hangi açıklamanın doğru olduğundan çok, neden birinci veya ikinci açıklamanın seçildiğidir.</a:t>
            </a:r>
          </a:p>
          <a:p>
            <a:pPr marL="261938" lvl="1" indent="0">
              <a:buNone/>
            </a:pPr>
            <a:r>
              <a:rPr lang="tr-TR" sz="1800" dirty="0"/>
              <a:t> </a:t>
            </a:r>
            <a:endParaRPr lang="tr-TR" sz="1800" dirty="0" smtClean="0"/>
          </a:p>
          <a:p>
            <a:pPr marL="261938" lvl="1" indent="0">
              <a:buNone/>
            </a:pPr>
            <a:r>
              <a:rPr lang="tr-TR" sz="1800" dirty="0" smtClean="0"/>
              <a:t>+ Kalıcılık Derecesi ve Davranışın Kontrol Edilebilirliği (</a:t>
            </a:r>
            <a:r>
              <a:rPr lang="tr-TR" sz="1800" dirty="0" err="1" smtClean="0"/>
              <a:t>Weiner</a:t>
            </a:r>
            <a:r>
              <a:rPr lang="tr-TR" sz="1800" dirty="0" smtClean="0"/>
              <a:t> vd.)</a:t>
            </a:r>
          </a:p>
          <a:p>
            <a:pPr marL="808038" lvl="1" indent="0">
              <a:buNone/>
            </a:pPr>
            <a:r>
              <a:rPr lang="tr-TR" sz="1800" i="1" dirty="0" smtClean="0"/>
              <a:t>‘Bana iyi davranıyor, çünkü o iyi bir insan.’  (içsel, kalıcı)</a:t>
            </a:r>
          </a:p>
          <a:p>
            <a:pPr marL="808038" lvl="1" indent="0">
              <a:buNone/>
            </a:pPr>
            <a:r>
              <a:rPr lang="tr-TR" sz="1800" i="1" dirty="0" smtClean="0"/>
              <a:t>‘Bana iyi davrandı, çünkü keyfi yerindeydi.’ (içsel, geçici)</a:t>
            </a:r>
          </a:p>
          <a:p>
            <a:pPr marL="808038" lvl="1" indent="0">
              <a:buNone/>
            </a:pPr>
            <a:r>
              <a:rPr lang="tr-TR" sz="1800" i="1" dirty="0" smtClean="0"/>
              <a:t>‘Beni seviyor, çünkü ben iyi bir insanım.’ (dışsal, kalıcı)</a:t>
            </a:r>
          </a:p>
          <a:p>
            <a:pPr marL="808038" lvl="1" indent="0">
              <a:buNone/>
            </a:pPr>
            <a:r>
              <a:rPr lang="tr-TR" sz="1800" i="1" dirty="0" smtClean="0"/>
              <a:t>‘Benimle fazla ilgilenemedi, çünkü çok işi vardı.’ (dışsal, geçici)</a:t>
            </a:r>
          </a:p>
          <a:p>
            <a:pPr marL="261938" lvl="1" indent="0">
              <a:buNone/>
            </a:pPr>
            <a:r>
              <a:rPr lang="tr-TR" sz="1800" dirty="0" smtClean="0"/>
              <a:t>Bir işte sarf edilen çaba, kontrol edilebilir; o işin gerektirdiği yetenek ise değiştirilemez. Bir nedenin kontrol edilip edilemez olması, kalıcılık derecesinden ve içsel/dışsal olmasından bağımsızdır.</a:t>
            </a:r>
          </a:p>
        </p:txBody>
      </p:sp>
    </p:spTree>
    <p:extLst>
      <p:ext uri="{BB962C8B-B14F-4D97-AF65-F5344CB8AC3E}">
        <p14:creationId xmlns:p14="http://schemas.microsoft.com/office/powerpoint/2010/main" val="2912168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5) </a:t>
            </a:r>
            <a:r>
              <a:rPr lang="tr-TR" dirty="0"/>
              <a:t>Atıf Kuramı</a:t>
            </a:r>
          </a:p>
        </p:txBody>
      </p:sp>
      <p:sp>
        <p:nvSpPr>
          <p:cNvPr id="3" name="İçerik Yer Tutucusu 2"/>
          <p:cNvSpPr>
            <a:spLocks noGrp="1"/>
          </p:cNvSpPr>
          <p:nvPr>
            <p:ph idx="1"/>
          </p:nvPr>
        </p:nvSpPr>
        <p:spPr>
          <a:xfrm>
            <a:off x="457200" y="1600200"/>
            <a:ext cx="7472386" cy="4800600"/>
          </a:xfrm>
        </p:spPr>
        <p:txBody>
          <a:bodyPr/>
          <a:lstStyle/>
          <a:p>
            <a:pPr marL="114300" indent="0">
              <a:buNone/>
            </a:pPr>
            <a:r>
              <a:rPr lang="tr-TR" b="1" dirty="0" smtClean="0"/>
              <a:t>5.2) Uyuşan Çıkarsamalar Kuramı (</a:t>
            </a:r>
            <a:r>
              <a:rPr lang="tr-TR" b="1" dirty="0" err="1" smtClean="0"/>
              <a:t>Jones</a:t>
            </a:r>
            <a:r>
              <a:rPr lang="tr-TR" b="1" dirty="0" smtClean="0"/>
              <a:t> ve </a:t>
            </a:r>
            <a:r>
              <a:rPr lang="tr-TR" b="1" dirty="0" err="1" smtClean="0"/>
              <a:t>Davis</a:t>
            </a:r>
            <a:r>
              <a:rPr lang="tr-TR" b="1" dirty="0" smtClean="0"/>
              <a:t>, 1965) :</a:t>
            </a:r>
            <a:endParaRPr lang="tr-TR" dirty="0"/>
          </a:p>
          <a:p>
            <a:pPr marL="114300" indent="0">
              <a:buNone/>
            </a:pPr>
            <a:r>
              <a:rPr lang="tr-TR" dirty="0" smtClean="0"/>
              <a:t>Bir kişinin bir davranışının, onun kişiliğinden kaynaklandığı çıkarımının yapılmasıdır. </a:t>
            </a:r>
          </a:p>
          <a:p>
            <a:pPr marL="114300" indent="0">
              <a:buNone/>
            </a:pPr>
            <a:r>
              <a:rPr lang="tr-TR" dirty="0" smtClean="0"/>
              <a:t>İnsanlar, olayları ve davranışları kişisel özelliklere dayalı olarak açıklamayı tercih ederler.</a:t>
            </a:r>
            <a:endParaRPr lang="tr-TR" dirty="0"/>
          </a:p>
          <a:p>
            <a:pPr marL="114300" indent="0">
              <a:buNone/>
            </a:pPr>
            <a:r>
              <a:rPr lang="tr-TR" dirty="0" smtClean="0"/>
              <a:t>Bir tanıdığımız söylenmesi uygun olmayan bir yerde bir şey söylediğinde ona patavatsız dememiz kişilik olarak onun patavatsız olduğunu düşünmemizle açıklanır..</a:t>
            </a:r>
          </a:p>
          <a:p>
            <a:pPr marL="114300" indent="0">
              <a:buNone/>
            </a:pPr>
            <a:endParaRPr lang="tr-TR" dirty="0"/>
          </a:p>
          <a:p>
            <a:pPr marL="114300" indent="0">
              <a:buNone/>
            </a:pPr>
            <a:endParaRPr lang="tr-TR" dirty="0" smtClean="0"/>
          </a:p>
        </p:txBody>
      </p:sp>
      <p:pic>
        <p:nvPicPr>
          <p:cNvPr id="8194" name="Picture 2" descr="C:\Users\Fatih Sinan Esen\Desktop\imgsiz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8" y="4786322"/>
            <a:ext cx="1490241" cy="1490241"/>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a:extLst/>
        </p:spPr>
      </p:pic>
    </p:spTree>
    <p:extLst>
      <p:ext uri="{BB962C8B-B14F-4D97-AF65-F5344CB8AC3E}">
        <p14:creationId xmlns:p14="http://schemas.microsoft.com/office/powerpoint/2010/main" val="2617718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5) </a:t>
            </a:r>
            <a:r>
              <a:rPr lang="tr-TR" dirty="0"/>
              <a:t>Atıf Kuramı</a:t>
            </a:r>
          </a:p>
        </p:txBody>
      </p:sp>
      <p:sp>
        <p:nvSpPr>
          <p:cNvPr id="3" name="İçerik Yer Tutucusu 2"/>
          <p:cNvSpPr>
            <a:spLocks noGrp="1"/>
          </p:cNvSpPr>
          <p:nvPr>
            <p:ph idx="1"/>
          </p:nvPr>
        </p:nvSpPr>
        <p:spPr/>
        <p:txBody>
          <a:bodyPr/>
          <a:lstStyle/>
          <a:p>
            <a:pPr marL="114300" indent="0">
              <a:buNone/>
            </a:pPr>
            <a:r>
              <a:rPr lang="tr-TR" b="1" dirty="0" smtClean="0"/>
              <a:t>5.3) </a:t>
            </a:r>
            <a:r>
              <a:rPr lang="tr-TR" b="1" dirty="0" err="1" smtClean="0"/>
              <a:t>Kelley’in</a:t>
            </a:r>
            <a:r>
              <a:rPr lang="tr-TR" b="1" dirty="0" smtClean="0"/>
              <a:t> Kuramı (</a:t>
            </a:r>
            <a:r>
              <a:rPr lang="tr-TR" b="1" dirty="0" err="1" smtClean="0"/>
              <a:t>Kelley</a:t>
            </a:r>
            <a:r>
              <a:rPr lang="tr-TR" b="1" dirty="0" smtClean="0"/>
              <a:t>, 1967): </a:t>
            </a:r>
          </a:p>
          <a:p>
            <a:pPr marL="896938"/>
            <a:r>
              <a:rPr lang="tr-TR" b="1" dirty="0"/>
              <a:t>Birlikte Değişim </a:t>
            </a:r>
            <a:r>
              <a:rPr lang="tr-TR" b="1" dirty="0" smtClean="0"/>
              <a:t>Modeli: </a:t>
            </a:r>
            <a:r>
              <a:rPr lang="tr-TR" dirty="0" smtClean="0"/>
              <a:t>Bir değişkenin, başka bir değişkenle, farklı ortamlarda birlikte değişim gösterdiğini gözlemleyen insanların, bir nedensellik yargısına varabilmeleridir. </a:t>
            </a:r>
          </a:p>
          <a:p>
            <a:pPr marL="1173163" defTabSz="1169988">
              <a:tabLst>
                <a:tab pos="1073150" algn="l"/>
              </a:tabLst>
            </a:pPr>
            <a:r>
              <a:rPr lang="tr-TR" sz="2000" i="1" dirty="0" smtClean="0"/>
              <a:t>Yüksek Birlikte Değişim (Korelasyon)</a:t>
            </a:r>
          </a:p>
          <a:p>
            <a:pPr marL="1173163" defTabSz="1169988">
              <a:tabLst>
                <a:tab pos="1073150" algn="l"/>
              </a:tabLst>
            </a:pPr>
            <a:r>
              <a:rPr lang="tr-TR" sz="2000" i="1" dirty="0" smtClean="0"/>
              <a:t>Düşük Birlikte Değişim</a:t>
            </a:r>
          </a:p>
          <a:p>
            <a:pPr marL="1173163" defTabSz="1169988">
              <a:buNone/>
              <a:tabLst>
                <a:tab pos="1073150" algn="l"/>
              </a:tabLst>
            </a:pPr>
            <a:r>
              <a:rPr lang="tr-TR" sz="2000" i="1" dirty="0" smtClean="0"/>
              <a:t>Örneğin Anneniz odanızı toplamadığınızda hep kızıyorsa ya da ara sıra kızıyorsa…</a:t>
            </a:r>
            <a:endParaRPr lang="tr-TR" sz="2000" i="1" dirty="0"/>
          </a:p>
          <a:p>
            <a:pPr marL="944563" indent="0" defTabSz="1169988">
              <a:buNone/>
              <a:tabLst>
                <a:tab pos="1073150" algn="l"/>
              </a:tabLst>
            </a:pPr>
            <a:endParaRPr lang="tr-TR" sz="2000" i="1" dirty="0" smtClean="0"/>
          </a:p>
          <a:p>
            <a:pPr marL="944563" indent="0" defTabSz="1169988">
              <a:buNone/>
              <a:tabLst>
                <a:tab pos="1073150" algn="l"/>
              </a:tabLst>
            </a:pPr>
            <a:r>
              <a:rPr lang="tr-TR" sz="2000" i="1" dirty="0" smtClean="0"/>
              <a:t>Sonuç Çıkarmama İlkesi: neden sonuç ilişkisi kuramıyorsak geçerlidir. Korelasyonun sıfır veya ona çok yakın olması gibi</a:t>
            </a:r>
            <a:endParaRPr lang="tr-TR" sz="2000" i="1" dirty="0"/>
          </a:p>
        </p:txBody>
      </p:sp>
      <p:sp>
        <p:nvSpPr>
          <p:cNvPr id="4" name="Sağ Ok 3"/>
          <p:cNvSpPr/>
          <p:nvPr/>
        </p:nvSpPr>
        <p:spPr>
          <a:xfrm>
            <a:off x="928662" y="5286388"/>
            <a:ext cx="216024"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17718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28604"/>
            <a:ext cx="7620000" cy="357190"/>
          </a:xfrm>
        </p:spPr>
        <p:txBody>
          <a:bodyPr/>
          <a:lstStyle/>
          <a:p>
            <a:r>
              <a:rPr lang="tr-TR" sz="2400" dirty="0" smtClean="0"/>
              <a:t>5) </a:t>
            </a:r>
            <a:r>
              <a:rPr lang="tr-TR" sz="2400" dirty="0"/>
              <a:t>Atıf Kuramı</a:t>
            </a:r>
          </a:p>
        </p:txBody>
      </p:sp>
      <p:sp>
        <p:nvSpPr>
          <p:cNvPr id="3" name="İçerik Yer Tutucusu 2"/>
          <p:cNvSpPr>
            <a:spLocks noGrp="1"/>
          </p:cNvSpPr>
          <p:nvPr>
            <p:ph idx="1"/>
          </p:nvPr>
        </p:nvSpPr>
        <p:spPr>
          <a:xfrm>
            <a:off x="457200" y="928670"/>
            <a:ext cx="7620000" cy="5472130"/>
          </a:xfrm>
        </p:spPr>
        <p:txBody>
          <a:bodyPr>
            <a:normAutofit/>
          </a:bodyPr>
          <a:lstStyle/>
          <a:p>
            <a:pPr marL="114300" indent="0">
              <a:buNone/>
            </a:pPr>
            <a:r>
              <a:rPr lang="tr-TR" b="1" dirty="0" smtClean="0"/>
              <a:t>5.3) </a:t>
            </a:r>
            <a:r>
              <a:rPr lang="tr-TR" b="1" dirty="0" err="1" smtClean="0"/>
              <a:t>Kelley’in</a:t>
            </a:r>
            <a:r>
              <a:rPr lang="tr-TR" b="1" dirty="0" smtClean="0"/>
              <a:t> Kuramı (</a:t>
            </a:r>
            <a:r>
              <a:rPr lang="tr-TR" b="1" dirty="0" err="1" smtClean="0"/>
              <a:t>Kelley</a:t>
            </a:r>
            <a:r>
              <a:rPr lang="tr-TR" b="1" dirty="0" smtClean="0"/>
              <a:t>, 1967): </a:t>
            </a:r>
          </a:p>
          <a:p>
            <a:pPr marL="114300" indent="0">
              <a:buNone/>
            </a:pPr>
            <a:r>
              <a:rPr lang="tr-TR" dirty="0" smtClean="0"/>
              <a:t>Herhangi bir sosyal olayı açıklarken, insanlar üç ana kategoriden nedenleri seçerler.</a:t>
            </a:r>
          </a:p>
          <a:p>
            <a:pPr marL="896938"/>
            <a:r>
              <a:rPr lang="tr-TR" dirty="0" smtClean="0"/>
              <a:t>Davrananda</a:t>
            </a:r>
          </a:p>
          <a:p>
            <a:pPr marL="896938"/>
            <a:r>
              <a:rPr lang="tr-TR" dirty="0" smtClean="0"/>
              <a:t>Uyaranda</a:t>
            </a:r>
          </a:p>
          <a:p>
            <a:pPr marL="896938"/>
            <a:r>
              <a:rPr lang="tr-TR" dirty="0" smtClean="0"/>
              <a:t>Durum veya koşulda</a:t>
            </a:r>
          </a:p>
          <a:p>
            <a:pPr marL="896938">
              <a:buNone/>
            </a:pPr>
            <a:r>
              <a:rPr lang="tr-TR" b="1" dirty="0" smtClean="0"/>
              <a:t>Örnek: </a:t>
            </a:r>
            <a:r>
              <a:rPr lang="tr-TR" dirty="0" smtClean="0"/>
              <a:t>kahkaha atan birinin durumu gibi.</a:t>
            </a:r>
          </a:p>
          <a:p>
            <a:pPr marL="180975" indent="0">
              <a:buNone/>
            </a:pPr>
            <a:r>
              <a:rPr lang="tr-TR" dirty="0" smtClean="0"/>
              <a:t>Birlikte değişimin ölçümünde de, insanların üç tür bilgiye dayandıkların savunmuştur. Kişinin davranışlarında; </a:t>
            </a:r>
          </a:p>
          <a:p>
            <a:pPr marL="969963" indent="-342900"/>
            <a:r>
              <a:rPr lang="tr-TR" b="1" dirty="0" smtClean="0"/>
              <a:t>Tutarlık </a:t>
            </a:r>
            <a:r>
              <a:rPr lang="tr-TR" dirty="0" smtClean="0"/>
              <a:t>(başka durum ve zamanlarda da hep aynı şekilde mi davranıyor?</a:t>
            </a:r>
          </a:p>
          <a:p>
            <a:pPr marL="969963" indent="-342900"/>
            <a:r>
              <a:rPr lang="tr-TR" b="1" dirty="0" smtClean="0"/>
              <a:t>Benzerlik</a:t>
            </a:r>
            <a:r>
              <a:rPr lang="tr-TR" dirty="0" smtClean="0"/>
              <a:t> (başkaları da aynı durumda aynı şekilde mi davranıyor?)</a:t>
            </a:r>
          </a:p>
          <a:p>
            <a:pPr marL="969963" indent="-342900"/>
            <a:r>
              <a:rPr lang="tr-TR" b="1" dirty="0" smtClean="0"/>
              <a:t>Belirginlik </a:t>
            </a:r>
            <a:r>
              <a:rPr lang="tr-TR" dirty="0" smtClean="0"/>
              <a:t>(o sadece bu durumda mı böyle davranıyor?)</a:t>
            </a:r>
          </a:p>
        </p:txBody>
      </p:sp>
    </p:spTree>
    <p:extLst>
      <p:ext uri="{BB962C8B-B14F-4D97-AF65-F5344CB8AC3E}">
        <p14:creationId xmlns:p14="http://schemas.microsoft.com/office/powerpoint/2010/main" val="3579808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Grp="1" noChangeAspect="1" noChangeArrowheads="1"/>
          </p:cNvPicPr>
          <p:nvPr>
            <p:ph idx="1"/>
          </p:nvPr>
        </p:nvPicPr>
        <p:blipFill>
          <a:blip r:embed="rId2">
            <a:lum contrast="40000"/>
            <a:extLst>
              <a:ext uri="{28A0092B-C50C-407E-A947-70E740481C1C}">
                <a14:useLocalDpi xmlns:a14="http://schemas.microsoft.com/office/drawing/2010/main" val="0"/>
              </a:ext>
            </a:extLst>
          </a:blip>
          <a:srcRect/>
          <a:stretch>
            <a:fillRect/>
          </a:stretch>
        </p:blipFill>
        <p:spPr bwMode="auto">
          <a:xfrm>
            <a:off x="0" y="928671"/>
            <a:ext cx="8460432" cy="592933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Başlık 1"/>
          <p:cNvSpPr>
            <a:spLocks noGrp="1"/>
          </p:cNvSpPr>
          <p:nvPr>
            <p:ph type="title"/>
          </p:nvPr>
        </p:nvSpPr>
        <p:spPr>
          <a:xfrm>
            <a:off x="457200" y="274638"/>
            <a:ext cx="7620000" cy="582594"/>
          </a:xfrm>
        </p:spPr>
        <p:txBody>
          <a:bodyPr/>
          <a:lstStyle/>
          <a:p>
            <a:r>
              <a:rPr lang="tr-TR" sz="2400" dirty="0" smtClean="0"/>
              <a:t>5) </a:t>
            </a:r>
            <a:r>
              <a:rPr lang="tr-TR" sz="2400" dirty="0"/>
              <a:t>Atıf Kuramı</a:t>
            </a:r>
          </a:p>
        </p:txBody>
      </p:sp>
    </p:spTree>
    <p:extLst>
      <p:ext uri="{BB962C8B-B14F-4D97-AF65-F5344CB8AC3E}">
        <p14:creationId xmlns:p14="http://schemas.microsoft.com/office/powerpoint/2010/main" val="34679995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620000" cy="5900758"/>
          </a:xfrm>
        </p:spPr>
        <p:txBody>
          <a:bodyPr>
            <a:normAutofit/>
          </a:bodyPr>
          <a:lstStyle/>
          <a:p>
            <a:r>
              <a:rPr lang="tr-TR" dirty="0" smtClean="0"/>
              <a:t>Örneğin Ayşe bir filmi bize övüyor.</a:t>
            </a:r>
          </a:p>
          <a:p>
            <a:r>
              <a:rPr lang="tr-TR" dirty="0" smtClean="0"/>
              <a:t>1- Ayşe gördüğü filmleri sık sık över mi? (tutarlılık) öyleyse her beğendiği filmin güzel olduğundan şüphe duyarız. </a:t>
            </a:r>
            <a:r>
              <a:rPr lang="tr-TR" dirty="0" err="1" smtClean="0"/>
              <a:t>Atıfı</a:t>
            </a:r>
            <a:r>
              <a:rPr lang="tr-TR" dirty="0" smtClean="0"/>
              <a:t> Ayşe’ye yaparız.</a:t>
            </a:r>
          </a:p>
          <a:p>
            <a:r>
              <a:rPr lang="tr-TR" dirty="0" smtClean="0"/>
              <a:t>2- başkaları da bu filmi beğeniyor mu? (benzerlik) öyleyse </a:t>
            </a:r>
            <a:r>
              <a:rPr lang="tr-TR" dirty="0" err="1" smtClean="0"/>
              <a:t>atıfı</a:t>
            </a:r>
            <a:r>
              <a:rPr lang="tr-TR" dirty="0" smtClean="0"/>
              <a:t> filme yapar, filmin gerçekten güzel olduğunu düşünürüz</a:t>
            </a:r>
          </a:p>
          <a:p>
            <a:r>
              <a:rPr lang="tr-TR" dirty="0" smtClean="0"/>
              <a:t>3- Ayşe her filmi beğenmez bu filmi beğeniyor başka da kimse de filmi beğenmiyor (belirginlik) öyleyse belli bir durum/zaman </a:t>
            </a:r>
            <a:r>
              <a:rPr lang="tr-TR" dirty="0" err="1" smtClean="0"/>
              <a:t>atıfı</a:t>
            </a:r>
            <a:r>
              <a:rPr lang="tr-TR" dirty="0" smtClean="0"/>
              <a:t>. Ayşe bu filmde özel bir şey bulmuş veya Ayşe filmi keyifli bir zamanında izlemiş.</a:t>
            </a:r>
          </a:p>
          <a:p>
            <a:pPr>
              <a:buNone/>
            </a:pPr>
            <a:endParaRPr lang="tr-TR" dirty="0" smtClean="0"/>
          </a:p>
          <a:p>
            <a:pPr>
              <a:buNone/>
            </a:pPr>
            <a:r>
              <a:rPr lang="tr-TR" dirty="0" smtClean="0"/>
              <a:t>Atıf kuramı, sosyal olayları nasıl algılayıp yorumladığımızı, onlara nasıl anlam verdiğimizi inceler. Aynı olayın farklı kişilerce farklı yorumlanması, çoğu zaman yaptıkları farklı atıflardan kaynaklanır.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7620000" cy="5829320"/>
          </a:xfrm>
        </p:spPr>
        <p:txBody>
          <a:bodyPr>
            <a:noAutofit/>
          </a:bodyPr>
          <a:lstStyle/>
          <a:p>
            <a:r>
              <a:rPr lang="tr-TR" sz="1800" dirty="0" smtClean="0"/>
              <a:t>Peki insanlar bu kadar akılcı mı hareket ediyorlar?</a:t>
            </a:r>
          </a:p>
          <a:p>
            <a:r>
              <a:rPr lang="tr-TR" sz="1800" dirty="0" err="1" smtClean="0"/>
              <a:t>Bentham’a</a:t>
            </a:r>
            <a:r>
              <a:rPr lang="tr-TR" sz="1800" dirty="0" smtClean="0"/>
              <a:t> göre doğru fikir ve inançla sahip olmak için kişi elinden gelenin en iyisini yapar.  Araba alma kararı gibi. </a:t>
            </a:r>
          </a:p>
          <a:p>
            <a:pPr>
              <a:buNone/>
            </a:pPr>
            <a:endParaRPr lang="tr-TR" sz="1800" dirty="0" smtClean="0"/>
          </a:p>
          <a:p>
            <a:r>
              <a:rPr lang="tr-TR" sz="1800" dirty="0" smtClean="0"/>
              <a:t>Günlük yaşamda akılcı düşünceye ulaşabilmek için;</a:t>
            </a:r>
          </a:p>
          <a:p>
            <a:r>
              <a:rPr lang="tr-TR" sz="1800" dirty="0" smtClean="0"/>
              <a:t>1-kişi doğru ve işe yarar bilgiye ulaşabilmelidir</a:t>
            </a:r>
          </a:p>
          <a:p>
            <a:r>
              <a:rPr lang="tr-TR" sz="1800" dirty="0" smtClean="0"/>
              <a:t>2- kişi edindiği bilgiyi kullanmak için sonsuz kaynağa sahiptir. </a:t>
            </a:r>
          </a:p>
          <a:p>
            <a:r>
              <a:rPr lang="tr-TR" sz="1800" dirty="0" smtClean="0"/>
              <a:t>Bu ikisini birden sağlamak zordur. Üniversite seçimi yaparken her bilgiyi kullanmayız,  bu bilgi bir yerlerde olsa da çok çaba sarf etmeyiz. Elimizdeki (muhtemelen eş dosttan elde ettiğimiz) bilgiyi kullanırız. </a:t>
            </a:r>
          </a:p>
          <a:p>
            <a:pPr>
              <a:buNone/>
            </a:pPr>
            <a:endParaRPr lang="tr-TR" sz="1800" dirty="0" smtClean="0"/>
          </a:p>
          <a:p>
            <a:r>
              <a:rPr lang="tr-TR" sz="1800" dirty="0" smtClean="0"/>
              <a:t>Peki her zaman akılcı düşünmüyorsak ne yapıyoruz?</a:t>
            </a:r>
          </a:p>
          <a:p>
            <a:r>
              <a:rPr lang="tr-TR" sz="1800" dirty="0" smtClean="0"/>
              <a:t>Kestirme yollar kullanıyoruz. Enerjimizi mümkün olduğunca az kullanıyoruz. Karmaşık problemleri basitleştirmeye çalışıyoruz. Algısal kapasitemizi zorlamamak için bazı bilgileri göz ardı ediyoruz. Başka bilgileri aramamak için olanları sık sık kullanıyoruz. </a:t>
            </a:r>
            <a:r>
              <a:rPr lang="tr-TR" sz="1800" b="1" dirty="0" smtClean="0"/>
              <a:t>Sınırlı algısal kapasitemizi sınırsız sayıdaki bilgiyi işlemek için kullanıyoruz. </a:t>
            </a:r>
            <a:r>
              <a:rPr lang="tr-TR" sz="1800" dirty="0" smtClean="0"/>
              <a:t>Fakat bu kestirme yollar bizi hatalara ve önyargılara götürebiliyor. Kestirme yollara gittiğimizi kabul etmezsek bakış açımızın tek ve doğru olduğunu düşünürüz. Önemli olan sınırlarımızı bilmek ve daha net düşünmeyi biraz olsun öğrenebilmektir. </a:t>
            </a:r>
            <a:endParaRPr lang="tr-TR" sz="18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İnsan ve İnsanlar&amp;#x0D;&amp;#x0A;Bölüm 7:&amp;#x0D;&amp;#x0A;&amp;#x0D;&amp;#x0A;SOSYAL BİLİŞ (SOSYAL ALGI)&amp;quot;&quot;/&gt;&lt;property id=&quot;20307&quot; value=&quot;256&quot;/&gt;&lt;/object&gt;&lt;object type=&quot;3&quot; unique_id=&quot;10005&quot;&gt;&lt;property id=&quot;20148&quot; value=&quot;5&quot;/&gt;&lt;property id=&quot;20300&quot; value=&quot;Slide 2 - &amp;quot;SUNUM PLANI&amp;quot;&quot;/&gt;&lt;property id=&quot;20307&quot; value=&quot;257&quot;/&gt;&lt;/object&gt;&lt;object type=&quot;3&quot; unique_id=&quot;10006&quot;&gt;&lt;property id=&quot;20148&quot; value=&quot;5&quot;/&gt;&lt;property id=&quot;20300&quot; value=&quot;Slide 3 - &amp;quot;1) Giriş&amp;quot;&quot;/&gt;&lt;property id=&quot;20307&quot; value=&quot;258&quot;/&gt;&lt;/object&gt;&lt;object type=&quot;3&quot; unique_id=&quot;10008&quot;&gt;&lt;property id=&quot;20148&quot; value=&quot;5&quot;/&gt;&lt;property id=&quot;20300&quot; value=&quot;Slide 4 - &amp;quot;2) İzlenim Oluşturma&amp;quot;&quot;/&gt;&lt;property id=&quot;20307&quot; value=&quot;292&quot;/&gt;&lt;/object&gt;&lt;object type=&quot;3&quot; unique_id=&quot;10009&quot;&gt;&lt;property id=&quot;20148&quot; value=&quot;5&quot;/&gt;&lt;property id=&quot;20300&quot; value=&quot;Slide 5 - &amp;quot;2) İzlenim Oluşturma&amp;quot;&quot;/&gt;&lt;property id=&quot;20307&quot; value=&quot;268&quot;/&gt;&lt;/object&gt;&lt;object type=&quot;3&quot; unique_id=&quot;10010&quot;&gt;&lt;property id=&quot;20148&quot; value=&quot;5&quot;/&gt;&lt;property id=&quot;20300&quot; value=&quot;Slide 6 - &amp;quot;2) İzlenim Oluşturma&amp;quot;&quot;/&gt;&lt;property id=&quot;20307&quot; value=&quot;293&quot;/&gt;&lt;/object&gt;&lt;object type=&quot;3&quot; unique_id=&quot;10011&quot;&gt;&lt;property id=&quot;20148&quot; value=&quot;5&quot;/&gt;&lt;property id=&quot;20300&quot; value=&quot;Slide 7 - &amp;quot;2) İzlenim Oluşturma&amp;quot;&quot;/&gt;&lt;property id=&quot;20307&quot; value=&quot;269&quot;/&gt;&lt;/object&gt;&lt;object type=&quot;3&quot; unique_id=&quot;10012&quot;&gt;&lt;property id=&quot;20148&quot; value=&quot;5&quot;/&gt;&lt;property id=&quot;20300&quot; value=&quot;Slide 8 - &amp;quot;2) İzlenim Oluşturma&amp;quot;&quot;/&gt;&lt;property id=&quot;20307&quot; value=&quot;270&quot;/&gt;&lt;/object&gt;&lt;object type=&quot;3&quot; unique_id=&quot;10013&quot;&gt;&lt;property id=&quot;20148&quot; value=&quot;5&quot;/&gt;&lt;property id=&quot;20300&quot; value=&quot;Slide 9 - &amp;quot;2) İzlenim Oluşturma&amp;quot;&quot;/&gt;&lt;property id=&quot;20307&quot; value=&quot;271&quot;/&gt;&lt;/object&gt;&lt;object type=&quot;3&quot; unique_id=&quot;10014&quot;&gt;&lt;property id=&quot;20148&quot; value=&quot;5&quot;/&gt;&lt;property id=&quot;20300&quot; value=&quot;Slide 10 - &amp;quot;2) İzlenim Oluşturma&amp;quot;&quot;/&gt;&lt;property id=&quot;20307&quot; value=&quot;294&quot;/&gt;&lt;/object&gt;&lt;object type=&quot;3&quot; unique_id=&quot;10015&quot;&gt;&lt;property id=&quot;20148&quot; value=&quot;5&quot;/&gt;&lt;property id=&quot;20300&quot; value=&quot;Slide 11 - &amp;quot;3) İnsanların Kişilikleri Hakkında İzlenim Oluşturma&amp;quot;&quot;/&gt;&lt;property id=&quot;20307&quot; value=&quot;260&quot;/&gt;&lt;/object&gt;&lt;object type=&quot;3&quot; unique_id=&quot;10016&quot;&gt;&lt;property id=&quot;20148&quot; value=&quot;5&quot;/&gt;&lt;property id=&quot;20300&quot; value=&quot;Slide 12 - &amp;quot;3) İnsanların Kişilikleri Hakkında İzlenim Oluşturma&amp;quot;&quot;/&gt;&lt;property id=&quot;20307&quot; value=&quot;295&quot;/&gt;&lt;/object&gt;&lt;object type=&quot;3&quot; unique_id=&quot;10017&quot;&gt;&lt;property id=&quot;20148&quot; value=&quot;5&quot;/&gt;&lt;property id=&quot;20300&quot; value=&quot;Slide 13 - &amp;quot;3) İnsanların Kişilikleri Hakkında İzlenim Oluşturma&amp;quot;&quot;/&gt;&lt;property id=&quot;20307&quot; value=&quot;272&quot;/&gt;&lt;/object&gt;&lt;object type=&quot;3&quot; unique_id=&quot;10018&quot;&gt;&lt;property id=&quot;20148&quot; value=&quot;5&quot;/&gt;&lt;property id=&quot;20300&quot; value=&quot;Slide 14 - &amp;quot;3) İnsanların Kişilikleri Hakkında İzlenim Oluşturma&amp;quot;&quot;/&gt;&lt;property id=&quot;20307&quot; value=&quot;296&quot;/&gt;&lt;/object&gt;&lt;object type=&quot;3&quot; unique_id=&quot;10019&quot;&gt;&lt;property id=&quot;20148&quot; value=&quot;5&quot;/&gt;&lt;property id=&quot;20300&quot; value=&quot;Slide 15 - &amp;quot;3) İnsanların Kişilikleri Hakkında İzlenim Oluşturma&amp;quot;&quot;/&gt;&lt;property id=&quot;20307&quot; value=&quot;297&quot;/&gt;&lt;/object&gt;&lt;object type=&quot;3&quot; unique_id=&quot;10020&quot;&gt;&lt;property id=&quot;20148&quot; value=&quot;5&quot;/&gt;&lt;property id=&quot;20300&quot; value=&quot;Slide 16 - &amp;quot;4) Kişilik Yargılarında Düştüğümüz Yanılgılar&amp;quot;&quot;/&gt;&lt;property id=&quot;20307&quot; value=&quot;261&quot;/&gt;&lt;/object&gt;&lt;object type=&quot;3&quot; unique_id=&quot;10021&quot;&gt;&lt;property id=&quot;20148&quot; value=&quot;5&quot;/&gt;&lt;property id=&quot;20300&quot; value=&quot;Slide 17 - &amp;quot;4) Kişilik Yargılarında Düştüğümüz Yanılgılar&amp;quot;&quot;/&gt;&lt;property id=&quot;20307&quot; value=&quot;273&quot;/&gt;&lt;/object&gt;&lt;object type=&quot;3&quot; unique_id=&quot;10022&quot;&gt;&lt;property id=&quot;20148&quot; value=&quot;5&quot;/&gt;&lt;property id=&quot;20300&quot; value=&quot;Slide 18 - &amp;quot;4) Kişilik Yargılarında Düştüğümüz Yanılgılar&amp;quot;&quot;/&gt;&lt;property id=&quot;20307&quot; value=&quot;275&quot;/&gt;&lt;/object&gt;&lt;object type=&quot;3&quot; unique_id=&quot;10023&quot;&gt;&lt;property id=&quot;20148&quot; value=&quot;5&quot;/&gt;&lt;property id=&quot;20300&quot; value=&quot;Slide 19 - &amp;quot;4) Kişilik Yargılarında Düştüğümüz Yanılgılar&amp;quot;&quot;/&gt;&lt;property id=&quot;20307&quot; value=&quot;274&quot;/&gt;&lt;/object&gt;&lt;object type=&quot;3&quot; unique_id=&quot;10024&quot;&gt;&lt;property id=&quot;20148&quot; value=&quot;5&quot;/&gt;&lt;property id=&quot;20300&quot; value=&quot;Slide 20 - &amp;quot;5) Atıf Kuramı&amp;quot;&quot;/&gt;&lt;property id=&quot;20307&quot; value=&quot;276&quot;/&gt;&lt;/object&gt;&lt;object type=&quot;3&quot; unique_id=&quot;10025&quot;&gt;&lt;property id=&quot;20148&quot; value=&quot;5&quot;/&gt;&lt;property id=&quot;20300&quot; value=&quot;Slide 21 - &amp;quot;5) Atıf Kuramı&amp;quot;&quot;/&gt;&lt;property id=&quot;20307&quot; value=&quot;298&quot;/&gt;&lt;/object&gt;&lt;object type=&quot;3&quot; unique_id=&quot;10026&quot;&gt;&lt;property id=&quot;20148&quot; value=&quot;5&quot;/&gt;&lt;property id=&quot;20300&quot; value=&quot;Slide 22 - &amp;quot;5) Atıf Kuramı&amp;quot;&quot;/&gt;&lt;property id=&quot;20307&quot; value=&quot;277&quot;/&gt;&lt;/object&gt;&lt;object type=&quot;3&quot; unique_id=&quot;10027&quot;&gt;&lt;property id=&quot;20148&quot; value=&quot;5&quot;/&gt;&lt;property id=&quot;20300&quot; value=&quot;Slide 23 - &amp;quot;5) Atıf Kuramı&amp;quot;&quot;/&gt;&lt;property id=&quot;20307&quot; value=&quot;278&quot;/&gt;&lt;/object&gt;&lt;object type=&quot;3&quot; unique_id=&quot;10028&quot;&gt;&lt;property id=&quot;20148&quot; value=&quot;5&quot;/&gt;&lt;property id=&quot;20300&quot; value=&quot;Slide 24 - &amp;quot;5) Atıf Kuramı&amp;quot;&quot;/&gt;&lt;property id=&quot;20307&quot; value=&quot;299&quot;/&gt;&lt;/object&gt;&lt;object type=&quot;3&quot; unique_id=&quot;10029&quot;&gt;&lt;property id=&quot;20148&quot; value=&quot;5&quot;/&gt;&lt;property id=&quot;20300&quot; value=&quot;Slide 25 - &amp;quot;5) Atıf Kuramı&amp;quot;&quot;/&gt;&lt;property id=&quot;20307&quot; value=&quot;300&quot;/&gt;&lt;/object&gt;&lt;object type=&quot;3&quot; unique_id=&quot;10030&quot;&gt;&lt;property id=&quot;20148&quot; value=&quot;5&quot;/&gt;&lt;property id=&quot;20300&quot; value=&quot;Slide 26 - &amp;quot;6) Atıflarda Düştüğümüz Yanılgılar&amp;quot;&quot;/&gt;&lt;property id=&quot;20307&quot; value=&quot;263&quot;/&gt;&lt;/object&gt;&lt;object type=&quot;3&quot; unique_id=&quot;10031&quot;&gt;&lt;property id=&quot;20148&quot; value=&quot;5&quot;/&gt;&lt;property id=&quot;20300&quot; value=&quot;Slide 27 - &amp;quot;6) Atıflarda Düştüğümüz Yanılgılar&amp;quot;&quot;/&gt;&lt;property id=&quot;20307&quot; value=&quot;281&quot;/&gt;&lt;/object&gt;&lt;object type=&quot;3&quot; unique_id=&quot;10032&quot;&gt;&lt;property id=&quot;20148&quot; value=&quot;5&quot;/&gt;&lt;property id=&quot;20300&quot; value=&quot;Slide 28 - &amp;quot;6) Atıflarda Düştüğümüz Yanılgılar&amp;quot;&quot;/&gt;&lt;property id=&quot;20307&quot; value=&quot;282&quot;/&gt;&lt;/object&gt;&lt;object type=&quot;3&quot; unique_id=&quot;10033&quot;&gt;&lt;property id=&quot;20148&quot; value=&quot;5&quot;/&gt;&lt;property id=&quot;20300&quot; value=&quot;Slide 29 - &amp;quot;6) Atıflarda Düştüğümüz Yanılgılar&amp;quot;&quot;/&gt;&lt;property id=&quot;20307&quot; value=&quot;283&quot;/&gt;&lt;/object&gt;&lt;object type=&quot;3&quot; unique_id=&quot;10034&quot;&gt;&lt;property id=&quot;20148&quot; value=&quot;5&quot;/&gt;&lt;property id=&quot;20300&quot; value=&quot;Slide 30 - &amp;quot;6) Atıflarda Düştüğümüz Yanılgılar&amp;quot;&quot;/&gt;&lt;property id=&quot;20307&quot; value=&quot;301&quot;/&gt;&lt;/object&gt;&lt;object type=&quot;3&quot; unique_id=&quot;10035&quot;&gt;&lt;property id=&quot;20148&quot; value=&quot;5&quot;/&gt;&lt;property id=&quot;20300&quot; value=&quot;Slide 31 - &amp;quot;6) Atıflarda Düştüğümüz Yanılgılar&amp;quot;&quot;/&gt;&lt;property id=&quot;20307&quot; value=&quot;284&quot;/&gt;&lt;/object&gt;&lt;object type=&quot;3&quot; unique_id=&quot;10036&quot;&gt;&lt;property id=&quot;20148&quot; value=&quot;5&quot;/&gt;&lt;property id=&quot;20300&quot; value=&quot;Slide 32 - &amp;quot;7) Zihinsel Kestirme Yöntemler: Bir Başka Yanılgı Kaynağı&amp;quot;&quot;/&gt;&lt;property id=&quot;20307&quot; value=&quot;264&quot;/&gt;&lt;/object&gt;&lt;object type=&quot;3&quot; unique_id=&quot;10037&quot;&gt;&lt;property id=&quot;20148&quot; value=&quot;5&quot;/&gt;&lt;property id=&quot;20300&quot; value=&quot;Slide 33 - &amp;quot;7) Zihinsel Kestirme Yöntemler: Bir Başka Yanılgı Kaynağı&amp;quot;&quot;/&gt;&lt;property id=&quot;20307&quot; value=&quot;285&quot;/&gt;&lt;/object&gt;&lt;object type=&quot;3&quot; unique_id=&quot;10038&quot;&gt;&lt;property id=&quot;20148&quot; value=&quot;5&quot;/&gt;&lt;property id=&quot;20300&quot; value=&quot;Slide 34 - &amp;quot;7) Zihinsel Kestirme Yöntemler: Bir Başka Yanılgı Kaynağı&amp;quot;&quot;/&gt;&lt;property id=&quot;20307&quot; value=&quot;286&quot;/&gt;&lt;/object&gt;&lt;object type=&quot;3&quot; unique_id=&quot;10039&quot;&gt;&lt;property id=&quot;20148&quot; value=&quot;5&quot;/&gt;&lt;property id=&quot;20300&quot; value=&quot;Slide 35 - &amp;quot;7) Zihinsel Kestirme Yöntemler: Bir Başka Yanılgı Kaynağı&amp;quot;&quot;/&gt;&lt;property id=&quot;20307&quot; value=&quot;287&quot;/&gt;&lt;/object&gt;&lt;object type=&quot;3&quot; unique_id=&quot;10040&quot;&gt;&lt;property id=&quot;20148&quot; value=&quot;5&quot;/&gt;&lt;property id=&quot;20300&quot; value=&quot;Slide 36 - &amp;quot;8) Gruplama ve Sosyal Kalıpyargılar&amp;quot;&quot;/&gt;&lt;property id=&quot;20307&quot; value=&quot;288&quot;/&gt;&lt;/object&gt;&lt;object type=&quot;3&quot; unique_id=&quot;10041&quot;&gt;&lt;property id=&quot;20148&quot; value=&quot;5&quot;/&gt;&lt;property id=&quot;20300&quot; value=&quot;Slide 37 - &amp;quot;8) Gruplama ve Sosyal Kalıpyargılar&amp;quot;&quot;/&gt;&lt;property id=&quot;20307&quot; value=&quot;289&quot;/&gt;&lt;/object&gt;&lt;object type=&quot;3&quot; unique_id=&quot;10042&quot;&gt;&lt;property id=&quot;20148&quot; value=&quot;5&quot;/&gt;&lt;property id=&quot;20300&quot; value=&quot;Slide 38 - &amp;quot;8) Gruplama ve Sosyal Kalıpyargılar&amp;quot;&quot;/&gt;&lt;property id=&quot;20307&quot; value=&quot;290&quot;/&gt;&lt;/object&gt;&lt;object type=&quot;3&quot; unique_id=&quot;10043&quot;&gt;&lt;property id=&quot;20148&quot; value=&quot;5&quot;/&gt;&lt;property id=&quot;20300&quot; value=&quot;Slide 39 - &amp;quot;8) Gruplama ve Sosyal Kalıpyargılar&amp;quot;&quot;/&gt;&lt;property id=&quot;20307&quot; value=&quot;291&quot;/&gt;&lt;/object&gt;&lt;object type=&quot;3&quot; unique_id=&quot;10044&quot;&gt;&lt;property id=&quot;20148&quot; value=&quot;5&quot;/&gt;&lt;property id=&quot;20300&quot; value=&quot;Slide 40 - &amp;quot;8) Gruplama ve Sosyal Kalıpyargılar&amp;quot;&quot;/&gt;&lt;property id=&quot;20307&quot; value=&quot;302&quot;/&gt;&lt;/object&gt;&lt;object type=&quot;3&quot; unique_id=&quot;10045&quot;&gt;&lt;property id=&quot;20148&quot; value=&quot;5&quot;/&gt;&lt;property id=&quot;20300&quot; value=&quot;Slide 41 - &amp;quot;Teşekkür Ederim..&amp;quot;&quot;/&gt;&lt;property id=&quot;20307&quot; value=&quot;267&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1467</TotalTime>
  <Words>823</Words>
  <Application>Microsoft Office PowerPoint</Application>
  <PresentationFormat>Ekran Gösterisi (4:3)</PresentationFormat>
  <Paragraphs>64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Cambria</vt:lpstr>
      <vt:lpstr>Bitişiklik</vt:lpstr>
      <vt:lpstr>5) Atıf Kuramı</vt:lpstr>
      <vt:lpstr>5) Atıf Kuramı</vt:lpstr>
      <vt:lpstr>5) Atıf Kuramı</vt:lpstr>
      <vt:lpstr>5) Atıf Kuramı</vt:lpstr>
      <vt:lpstr>5) Atıf Kuramı</vt:lpstr>
      <vt:lpstr>5) Atıf Kuramı</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ve İnsanlar Bölüm 7:  SOSYAL BİLİŞ (SOSYAL ALGI)</dc:title>
  <dc:creator>Fatih Sinan Esen</dc:creator>
  <cp:lastModifiedBy>MEHMET ARCAN TUZCU</cp:lastModifiedBy>
  <cp:revision>161</cp:revision>
  <dcterms:created xsi:type="dcterms:W3CDTF">2014-05-12T14:23:35Z</dcterms:created>
  <dcterms:modified xsi:type="dcterms:W3CDTF">2019-01-21T15:23:11Z</dcterms:modified>
</cp:coreProperties>
</file>