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1" r:id="rId5"/>
    <p:sldId id="258" r:id="rId6"/>
    <p:sldId id="259" r:id="rId7"/>
    <p:sldId id="270" r:id="rId8"/>
    <p:sldId id="272" r:id="rId9"/>
    <p:sldId id="290" r:id="rId10"/>
    <p:sldId id="291" r:id="rId11"/>
    <p:sldId id="273" r:id="rId12"/>
    <p:sldId id="280" r:id="rId13"/>
    <p:sldId id="275" r:id="rId14"/>
    <p:sldId id="279" r:id="rId15"/>
    <p:sldId id="281" r:id="rId16"/>
    <p:sldId id="282" r:id="rId17"/>
    <p:sldId id="284" r:id="rId18"/>
    <p:sldId id="260" r:id="rId19"/>
    <p:sldId id="276" r:id="rId20"/>
    <p:sldId id="261" r:id="rId21"/>
    <p:sldId id="277" r:id="rId22"/>
    <p:sldId id="262" r:id="rId23"/>
    <p:sldId id="278" r:id="rId24"/>
    <p:sldId id="263" r:id="rId25"/>
    <p:sldId id="287" r:id="rId26"/>
    <p:sldId id="264" r:id="rId27"/>
    <p:sldId id="283" r:id="rId28"/>
    <p:sldId id="288" r:id="rId29"/>
    <p:sldId id="267" r:id="rId30"/>
    <p:sldId id="289" r:id="rId31"/>
    <p:sldId id="292" r:id="rId32"/>
    <p:sldId id="285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D9EC"/>
    <a:srgbClr val="E48CC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66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2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59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18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80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3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32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75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6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28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2601-E965-40C6-A75F-1AB26E23895D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C434-E2E2-47A4-8871-05767413FE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0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ONkKy68HEI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ezid/what-we-do/our-topics/one-health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onehealth/basic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2068" r="10028"/>
          <a:stretch/>
        </p:blipFill>
        <p:spPr>
          <a:xfrm>
            <a:off x="6146999" y="1246257"/>
            <a:ext cx="5676032" cy="399951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11299" y="645577"/>
            <a:ext cx="4591393" cy="333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Lecture 1: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Overview of </a:t>
            </a: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Public Health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89889" y="5586939"/>
            <a:ext cx="5489274" cy="853966"/>
          </a:xfrm>
        </p:spPr>
        <p:txBody>
          <a:bodyPr>
            <a:noAutofit/>
          </a:bodyPr>
          <a:lstStyle/>
          <a:p>
            <a:pPr algn="r"/>
            <a:r>
              <a:rPr lang="tr-TR" sz="3200" dirty="0" err="1" smtClean="0"/>
              <a:t>Res</a:t>
            </a:r>
            <a:r>
              <a:rPr lang="tr-TR" sz="3200" dirty="0" smtClean="0"/>
              <a:t>. </a:t>
            </a:r>
            <a:r>
              <a:rPr lang="tr-TR" sz="3200" dirty="0" err="1" smtClean="0"/>
              <a:t>Assist</a:t>
            </a:r>
            <a:r>
              <a:rPr lang="tr-TR" sz="3200" dirty="0" smtClean="0"/>
              <a:t>. Dr. Bahar Onaran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278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1746" y="419548"/>
            <a:ext cx="2485016" cy="2409713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153478" y="375899"/>
            <a:ext cx="2468394" cy="244198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71369" y="937688"/>
            <a:ext cx="2506532" cy="253122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486479" y="1285851"/>
            <a:ext cx="1276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 smtClean="0"/>
              <a:t>One</a:t>
            </a:r>
            <a:r>
              <a:rPr lang="tr-TR" sz="3200" b="1" dirty="0" smtClean="0"/>
              <a:t> </a:t>
            </a:r>
          </a:p>
          <a:p>
            <a:pPr algn="ctr"/>
            <a:r>
              <a:rPr lang="tr-TR" sz="3200" b="1" dirty="0" err="1" smtClean="0"/>
              <a:t>health</a:t>
            </a:r>
            <a:endParaRPr lang="tr-TR" sz="3200" b="1" dirty="0"/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>
          <a:xfrm>
            <a:off x="3339763" y="937688"/>
            <a:ext cx="8372206" cy="536468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sz="5100" b="1" dirty="0" err="1">
                <a:solidFill>
                  <a:srgbClr val="FF0066"/>
                </a:solidFill>
              </a:rPr>
              <a:t>Power</a:t>
            </a:r>
            <a:r>
              <a:rPr lang="tr-TR" sz="5100" b="1" dirty="0">
                <a:solidFill>
                  <a:srgbClr val="FF0066"/>
                </a:solidFill>
              </a:rPr>
              <a:t> of </a:t>
            </a:r>
            <a:r>
              <a:rPr lang="tr-TR" sz="5100" b="1" dirty="0" err="1">
                <a:solidFill>
                  <a:srgbClr val="FF0066"/>
                </a:solidFill>
              </a:rPr>
              <a:t>one</a:t>
            </a:r>
            <a:r>
              <a:rPr lang="tr-TR" sz="5100" b="1" dirty="0">
                <a:solidFill>
                  <a:srgbClr val="FF0066"/>
                </a:solidFill>
              </a:rPr>
              <a:t> </a:t>
            </a:r>
            <a:r>
              <a:rPr lang="tr-TR" sz="5100" b="1" dirty="0" err="1">
                <a:solidFill>
                  <a:srgbClr val="FF0066"/>
                </a:solidFill>
              </a:rPr>
              <a:t>health</a:t>
            </a:r>
            <a:r>
              <a:rPr lang="tr-TR" sz="5100" b="1" dirty="0" smtClean="0">
                <a:solidFill>
                  <a:srgbClr val="FF0066"/>
                </a:solidFill>
              </a:rPr>
              <a:t>:</a:t>
            </a:r>
          </a:p>
          <a:p>
            <a:pPr marL="0" indent="0" algn="ctr">
              <a:buNone/>
            </a:pPr>
            <a:endParaRPr lang="tr-TR" sz="3500" b="1" dirty="0">
              <a:solidFill>
                <a:srgbClr val="FF0066"/>
              </a:solidFill>
            </a:endParaRPr>
          </a:p>
          <a:p>
            <a:pPr algn="ctr"/>
            <a:r>
              <a:rPr lang="tr-TR" sz="3800" b="1" dirty="0" err="1"/>
              <a:t>Preserve</a:t>
            </a:r>
            <a:r>
              <a:rPr lang="tr-TR" sz="3800" dirty="0"/>
              <a:t> </a:t>
            </a:r>
            <a:r>
              <a:rPr lang="tr-TR" sz="3800" dirty="0" err="1"/>
              <a:t>efficiency</a:t>
            </a:r>
            <a:r>
              <a:rPr lang="tr-TR" sz="3800" dirty="0"/>
              <a:t> of </a:t>
            </a:r>
            <a:r>
              <a:rPr lang="tr-TR" sz="3800" dirty="0" err="1"/>
              <a:t>tools</a:t>
            </a:r>
            <a:r>
              <a:rPr lang="tr-TR" sz="3800" dirty="0"/>
              <a:t> </a:t>
            </a:r>
            <a:r>
              <a:rPr lang="tr-TR" sz="3800" dirty="0" err="1"/>
              <a:t>used</a:t>
            </a:r>
            <a:r>
              <a:rPr lang="tr-TR" sz="3800" dirty="0"/>
              <a:t> in </a:t>
            </a:r>
            <a:r>
              <a:rPr lang="tr-TR" sz="3800" dirty="0" err="1"/>
              <a:t>humans</a:t>
            </a:r>
            <a:r>
              <a:rPr lang="tr-TR" sz="3800" dirty="0"/>
              <a:t> </a:t>
            </a:r>
            <a:r>
              <a:rPr lang="tr-TR" sz="3800" dirty="0" err="1"/>
              <a:t>and</a:t>
            </a:r>
            <a:r>
              <a:rPr lang="tr-TR" sz="3800" dirty="0"/>
              <a:t> </a:t>
            </a:r>
            <a:r>
              <a:rPr lang="tr-TR" sz="3800" dirty="0" err="1"/>
              <a:t>animal</a:t>
            </a:r>
            <a:r>
              <a:rPr lang="tr-TR" sz="3800" dirty="0"/>
              <a:t> </a:t>
            </a:r>
            <a:r>
              <a:rPr lang="tr-TR" sz="3800" dirty="0" err="1"/>
              <a:t>medicine</a:t>
            </a:r>
            <a:r>
              <a:rPr lang="tr-TR" sz="3800" dirty="0"/>
              <a:t>  </a:t>
            </a:r>
          </a:p>
          <a:p>
            <a:pPr algn="ctr"/>
            <a:r>
              <a:rPr lang="tr-TR" sz="3800" b="1" dirty="0"/>
              <a:t>Limit</a:t>
            </a:r>
            <a:r>
              <a:rPr lang="tr-TR" sz="3800" dirty="0"/>
              <a:t> </a:t>
            </a:r>
            <a:r>
              <a:rPr lang="tr-TR" sz="3800" dirty="0" err="1"/>
              <a:t>desease</a:t>
            </a:r>
            <a:r>
              <a:rPr lang="tr-TR" sz="3800" dirty="0"/>
              <a:t> spread</a:t>
            </a:r>
          </a:p>
          <a:p>
            <a:pPr algn="ctr"/>
            <a:r>
              <a:rPr lang="tr-TR" sz="3800" b="1" dirty="0" err="1"/>
              <a:t>Lessen</a:t>
            </a:r>
            <a:r>
              <a:rPr lang="tr-TR" sz="3800" dirty="0"/>
              <a:t> </a:t>
            </a:r>
            <a:r>
              <a:rPr lang="tr-TR" sz="3800" dirty="0" err="1"/>
              <a:t>livestock</a:t>
            </a:r>
            <a:r>
              <a:rPr lang="tr-TR" sz="3800" dirty="0"/>
              <a:t> </a:t>
            </a:r>
            <a:r>
              <a:rPr lang="tr-TR" sz="3800" dirty="0" err="1"/>
              <a:t>mortality</a:t>
            </a:r>
            <a:r>
              <a:rPr lang="tr-TR" sz="3800" dirty="0"/>
              <a:t> </a:t>
            </a:r>
            <a:r>
              <a:rPr lang="tr-TR" sz="3800" dirty="0" err="1"/>
              <a:t>and</a:t>
            </a:r>
            <a:r>
              <a:rPr lang="tr-TR" sz="3800" dirty="0"/>
              <a:t> </a:t>
            </a:r>
            <a:r>
              <a:rPr lang="tr-TR" sz="3800" dirty="0" err="1"/>
              <a:t>improve</a:t>
            </a:r>
            <a:r>
              <a:rPr lang="tr-TR" sz="3800" dirty="0"/>
              <a:t> </a:t>
            </a:r>
            <a:r>
              <a:rPr lang="tr-TR" sz="3800" dirty="0" err="1"/>
              <a:t>productivity</a:t>
            </a:r>
            <a:endParaRPr lang="tr-TR" sz="3800" dirty="0"/>
          </a:p>
          <a:p>
            <a:pPr algn="ctr"/>
            <a:r>
              <a:rPr lang="tr-TR" sz="3800" b="1" dirty="0" err="1"/>
              <a:t>Improve</a:t>
            </a:r>
            <a:r>
              <a:rPr lang="tr-TR" sz="3800" dirty="0"/>
              <a:t> </a:t>
            </a:r>
            <a:r>
              <a:rPr lang="tr-TR" sz="3800" dirty="0" err="1"/>
              <a:t>human</a:t>
            </a:r>
            <a:r>
              <a:rPr lang="tr-TR" sz="3800" dirty="0"/>
              <a:t> </a:t>
            </a:r>
            <a:r>
              <a:rPr lang="tr-TR" sz="3800" dirty="0" err="1"/>
              <a:t>nutrition</a:t>
            </a:r>
            <a:endParaRPr lang="tr-TR" sz="3800" dirty="0"/>
          </a:p>
          <a:p>
            <a:pPr algn="ctr"/>
            <a:r>
              <a:rPr lang="tr-TR" sz="3800" b="1" dirty="0" err="1"/>
              <a:t>Ensure</a:t>
            </a:r>
            <a:r>
              <a:rPr lang="tr-TR" sz="3800" b="1" dirty="0"/>
              <a:t> </a:t>
            </a:r>
            <a:r>
              <a:rPr lang="tr-TR" sz="3800" dirty="0" err="1"/>
              <a:t>people</a:t>
            </a:r>
            <a:r>
              <a:rPr lang="tr-TR" sz="3800" dirty="0"/>
              <a:t> </a:t>
            </a:r>
            <a:r>
              <a:rPr lang="tr-TR" sz="3800" dirty="0" err="1"/>
              <a:t>have</a:t>
            </a:r>
            <a:r>
              <a:rPr lang="tr-TR" sz="3800" dirty="0"/>
              <a:t> </a:t>
            </a:r>
            <a:r>
              <a:rPr lang="tr-TR" sz="3800" dirty="0" err="1"/>
              <a:t>food</a:t>
            </a:r>
            <a:r>
              <a:rPr lang="tr-TR" sz="3800" dirty="0"/>
              <a:t> </a:t>
            </a:r>
            <a:r>
              <a:rPr lang="tr-TR" sz="3800" dirty="0" err="1"/>
              <a:t>choices</a:t>
            </a:r>
            <a:endParaRPr lang="tr-TR" sz="3800" dirty="0"/>
          </a:p>
          <a:p>
            <a:pPr algn="ctr"/>
            <a:r>
              <a:rPr lang="tr-TR" sz="3800" b="1" dirty="0" err="1"/>
              <a:t>Conserve</a:t>
            </a:r>
            <a:r>
              <a:rPr lang="tr-TR" sz="3800" dirty="0"/>
              <a:t> </a:t>
            </a:r>
            <a:r>
              <a:rPr lang="tr-TR" sz="3800" dirty="0" err="1"/>
              <a:t>resources</a:t>
            </a:r>
            <a:endParaRPr lang="tr-TR" sz="3800" dirty="0"/>
          </a:p>
          <a:p>
            <a:pPr algn="ctr"/>
            <a:r>
              <a:rPr lang="tr-TR" sz="3800" b="1" dirty="0" err="1"/>
              <a:t>Boost</a:t>
            </a:r>
            <a:r>
              <a:rPr lang="tr-TR" sz="3800" dirty="0"/>
              <a:t> </a:t>
            </a:r>
            <a:r>
              <a:rPr lang="tr-TR" sz="3800" dirty="0" err="1"/>
              <a:t>economies</a:t>
            </a:r>
            <a:r>
              <a:rPr lang="tr-TR" sz="3800" dirty="0"/>
              <a:t> </a:t>
            </a:r>
            <a:r>
              <a:rPr lang="tr-TR" sz="3800" dirty="0" err="1"/>
              <a:t>and</a:t>
            </a:r>
            <a:r>
              <a:rPr lang="tr-TR" sz="3800" dirty="0"/>
              <a:t> </a:t>
            </a:r>
            <a:r>
              <a:rPr lang="tr-TR" sz="3800" dirty="0" err="1"/>
              <a:t>livelihoods</a:t>
            </a:r>
            <a:endParaRPr lang="tr-TR" sz="3800" dirty="0"/>
          </a:p>
          <a:p>
            <a:pPr algn="ctr"/>
            <a:r>
              <a:rPr lang="tr-TR" sz="3800" b="1" dirty="0">
                <a:sym typeface="Wingdings" panose="05000000000000000000" pitchFamily="2" charset="2"/>
              </a:rPr>
              <a:t>Combat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diseases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like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obesity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and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diabetes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with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proper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nutrition</a:t>
            </a:r>
            <a:endParaRPr lang="tr-TR" sz="3800" dirty="0">
              <a:sym typeface="Wingdings" panose="05000000000000000000" pitchFamily="2" charset="2"/>
            </a:endParaRPr>
          </a:p>
          <a:p>
            <a:pPr algn="ctr"/>
            <a:r>
              <a:rPr lang="tr-TR" sz="3800" b="1" dirty="0" err="1"/>
              <a:t>Pets</a:t>
            </a:r>
            <a:r>
              <a:rPr lang="tr-TR" sz="3800" b="1" dirty="0"/>
              <a:t> </a:t>
            </a:r>
            <a:r>
              <a:rPr lang="tr-TR" sz="3800" b="1" dirty="0" err="1"/>
              <a:t>help</a:t>
            </a:r>
            <a:r>
              <a:rPr lang="tr-TR" sz="3800" b="1" dirty="0"/>
              <a:t> </a:t>
            </a:r>
            <a:r>
              <a:rPr lang="tr-TR" sz="3800" b="1" dirty="0" err="1"/>
              <a:t>improve</a:t>
            </a:r>
            <a:r>
              <a:rPr lang="tr-TR" sz="3800" b="1" dirty="0"/>
              <a:t> </a:t>
            </a:r>
            <a:r>
              <a:rPr lang="tr-TR" sz="3800" b="1" dirty="0" err="1"/>
              <a:t>health</a:t>
            </a:r>
            <a:r>
              <a:rPr lang="tr-TR" sz="3800" b="1" dirty="0"/>
              <a:t> 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tr-TR" sz="3800" dirty="0" err="1">
                <a:sym typeface="Wingdings" panose="05000000000000000000" pitchFamily="2" charset="2"/>
              </a:rPr>
              <a:t>decreasing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anxiety</a:t>
            </a:r>
            <a:r>
              <a:rPr lang="tr-TR" sz="3800" dirty="0">
                <a:sym typeface="Wingdings" panose="05000000000000000000" pitchFamily="2" charset="2"/>
              </a:rPr>
              <a:t>, </a:t>
            </a:r>
            <a:r>
              <a:rPr lang="tr-TR" sz="3800" dirty="0" err="1">
                <a:sym typeface="Wingdings" panose="05000000000000000000" pitchFamily="2" charset="2"/>
              </a:rPr>
              <a:t>blood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pressure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and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 smtClean="0">
                <a:sym typeface="Wingdings" panose="05000000000000000000" pitchFamily="2" charset="2"/>
              </a:rPr>
              <a:t>stress</a:t>
            </a:r>
            <a:r>
              <a:rPr lang="tr-TR" sz="3800" dirty="0" smtClean="0">
                <a:sym typeface="Wingdings" panose="05000000000000000000" pitchFamily="2" charset="2"/>
              </a:rPr>
              <a:t> </a:t>
            </a:r>
            <a:endParaRPr lang="tr-TR" sz="3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tr-TR" sz="3800" dirty="0">
                <a:sym typeface="Wingdings" panose="05000000000000000000" pitchFamily="2" charset="2"/>
              </a:rPr>
              <a:t></a:t>
            </a:r>
            <a:r>
              <a:rPr lang="tr-TR" sz="3800" dirty="0" err="1">
                <a:sym typeface="Wingdings" panose="05000000000000000000" pitchFamily="2" charset="2"/>
              </a:rPr>
              <a:t>social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skills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and</a:t>
            </a:r>
            <a:r>
              <a:rPr lang="tr-TR" sz="3800" dirty="0">
                <a:sym typeface="Wingdings" panose="05000000000000000000" pitchFamily="2" charset="2"/>
              </a:rPr>
              <a:t> </a:t>
            </a:r>
            <a:r>
              <a:rPr lang="tr-TR" sz="3800" dirty="0" err="1">
                <a:sym typeface="Wingdings" panose="05000000000000000000" pitchFamily="2" charset="2"/>
              </a:rPr>
              <a:t>development</a:t>
            </a:r>
            <a:r>
              <a:rPr lang="tr-TR" sz="3800" dirty="0">
                <a:sym typeface="Wingdings" panose="05000000000000000000" pitchFamily="2" charset="2"/>
              </a:rPr>
              <a:t> in </a:t>
            </a:r>
            <a:r>
              <a:rPr lang="tr-TR" sz="3800" dirty="0" err="1">
                <a:sym typeface="Wingdings" panose="05000000000000000000" pitchFamily="2" charset="2"/>
              </a:rPr>
              <a:t>kids</a:t>
            </a:r>
            <a:endParaRPr lang="tr-TR" sz="3800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596055" y="1094750"/>
            <a:ext cx="3079531" cy="529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86" y="1027906"/>
            <a:ext cx="9439275" cy="580072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6440" y="365125"/>
            <a:ext cx="10397359" cy="1325563"/>
          </a:xfrm>
        </p:spPr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One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health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approach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6841" t="4012" r="18842" b="4666"/>
          <a:stretch/>
        </p:blipFill>
        <p:spPr>
          <a:xfrm>
            <a:off x="612254" y="477421"/>
            <a:ext cx="1096749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94611"/>
            <a:ext cx="10515600" cy="11710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areas of work in which a One Health approach is particularly relevant include</a:t>
            </a:r>
            <a:r>
              <a:rPr lang="tr-TR" b="1" dirty="0">
                <a:solidFill>
                  <a:srgbClr val="FF0000"/>
                </a:solidFill>
              </a:rPr>
              <a:t>;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22357"/>
            <a:ext cx="10515600" cy="3754605"/>
          </a:xfrm>
        </p:spPr>
        <p:txBody>
          <a:bodyPr/>
          <a:lstStyle/>
          <a:p>
            <a:pPr algn="just"/>
            <a:r>
              <a:rPr lang="en-US" sz="3200" dirty="0" smtClean="0"/>
              <a:t>food </a:t>
            </a:r>
            <a:r>
              <a:rPr lang="en-US" sz="3200" dirty="0"/>
              <a:t>safety, </a:t>
            </a:r>
            <a:endParaRPr lang="tr-TR" sz="3200" dirty="0" smtClean="0"/>
          </a:p>
          <a:p>
            <a:pPr algn="just"/>
            <a:r>
              <a:rPr lang="en-US" sz="3200" dirty="0" smtClean="0"/>
              <a:t>the </a:t>
            </a:r>
            <a:r>
              <a:rPr lang="en-US" sz="3200" dirty="0"/>
              <a:t>control of </a:t>
            </a:r>
            <a:r>
              <a:rPr lang="en-US" sz="3200" dirty="0" err="1"/>
              <a:t>zoonoses</a:t>
            </a:r>
            <a:r>
              <a:rPr lang="en-US" sz="3200" dirty="0"/>
              <a:t> (diseases that can spread between animals and humans, such as flu, rabies and Rift Valley Fever), </a:t>
            </a:r>
            <a:endParaRPr lang="tr-TR" sz="3200" dirty="0" smtClean="0"/>
          </a:p>
          <a:p>
            <a:pPr algn="just"/>
            <a:r>
              <a:rPr lang="en-US" sz="3200" dirty="0" smtClean="0"/>
              <a:t>and </a:t>
            </a:r>
            <a:r>
              <a:rPr lang="en-US" sz="3200" dirty="0"/>
              <a:t>combatting antibiotic resistance (when bacteria change after being exposed to antibiotics and become more difficult to treat).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8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87" y="880812"/>
            <a:ext cx="10306713" cy="5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6210" t="4198" r="7684" b="5228"/>
          <a:stretch/>
        </p:blipFill>
        <p:spPr>
          <a:xfrm>
            <a:off x="1080191" y="365125"/>
            <a:ext cx="10031617" cy="5935579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11111808" y="5566611"/>
            <a:ext cx="759350" cy="61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4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65027" y="4792717"/>
            <a:ext cx="4333290" cy="13842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WHO: Five keys to safer </a:t>
            </a:r>
            <a:r>
              <a:rPr lang="en-US" b="1" dirty="0" smtClean="0"/>
              <a:t>food</a:t>
            </a:r>
            <a:r>
              <a:rPr lang="tr-TR" b="1" dirty="0" smtClean="0"/>
              <a:t>.</a:t>
            </a:r>
            <a:endParaRPr lang="en-US" b="1" dirty="0"/>
          </a:p>
          <a:p>
            <a:pPr marL="0" indent="0">
              <a:buNone/>
            </a:pPr>
            <a:r>
              <a:rPr lang="tr-TR" dirty="0" smtClean="0"/>
              <a:t>Video link: </a:t>
            </a: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www.youtube.com/watch?v=ONkKy68HEIM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7306"/>
            <a:ext cx="3914274" cy="5679657"/>
          </a:xfrm>
          <a:prstGeom prst="rect">
            <a:avLst/>
          </a:prstGeom>
        </p:spPr>
      </p:pic>
      <p:sp>
        <p:nvSpPr>
          <p:cNvPr id="5" name="Bulut Belirtme Çizgisi 4"/>
          <p:cNvSpPr/>
          <p:nvPr/>
        </p:nvSpPr>
        <p:spPr>
          <a:xfrm>
            <a:off x="6763751" y="91899"/>
            <a:ext cx="4834691" cy="3581743"/>
          </a:xfrm>
          <a:prstGeom prst="cloudCallout">
            <a:avLst>
              <a:gd name="adj1" fmla="val -96389"/>
              <a:gd name="adj2" fmla="val -7598"/>
            </a:avLst>
          </a:prstGeom>
          <a:solidFill>
            <a:srgbClr val="FFD9EC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7165027" y="948251"/>
            <a:ext cx="4032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health of people is connected to the health of animals and the environment. </a:t>
            </a:r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connection requires a </a:t>
            </a:r>
            <a:r>
              <a:rPr lang="en-US" dirty="0" err="1"/>
              <a:t>multisectoral</a:t>
            </a:r>
            <a:r>
              <a:rPr lang="en-US" dirty="0"/>
              <a:t>, One Health approach to improve health for all.</a:t>
            </a:r>
            <a:endParaRPr lang="tr-TR" dirty="0"/>
          </a:p>
          <a:p>
            <a:pPr algn="just"/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490951" y="4897821"/>
            <a:ext cx="4477408" cy="777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4834" y="1804604"/>
            <a:ext cx="10515600" cy="4351338"/>
          </a:xfrm>
        </p:spPr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6" y="365125"/>
            <a:ext cx="10079421" cy="61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6484" y="365125"/>
            <a:ext cx="10407316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do we need a One Health approach?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7937" y="1690688"/>
            <a:ext cx="9914021" cy="4486275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Many of the same microbes infect animals and humans, as they share the eco-systems they live in. </a:t>
            </a:r>
            <a:endParaRPr lang="tr-TR" sz="3600" dirty="0" smtClean="0"/>
          </a:p>
          <a:p>
            <a:pPr algn="just"/>
            <a:r>
              <a:rPr lang="en-US" sz="3600" dirty="0" smtClean="0"/>
              <a:t>Efforts by just one sector cannot prevent or eliminate the problem. </a:t>
            </a: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For instance, rabies in humans </a:t>
            </a:r>
            <a:r>
              <a:rPr lang="tr-TR" sz="3600" dirty="0" smtClean="0"/>
              <a:t>can be</a:t>
            </a:r>
            <a:r>
              <a:rPr lang="en-US" sz="3600" dirty="0" smtClean="0"/>
              <a:t> effectively prevented only by targeting the animal source of the virus (for example, by vaccinating dogs).</a:t>
            </a:r>
            <a:endParaRPr lang="tr-TR" sz="3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97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0075" y="721895"/>
            <a:ext cx="625241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600" dirty="0"/>
              <a:t>Information on influenza viruses circulating in animals is crucial to the selection of viruses for human vaccines for potential influenza pandemics. </a:t>
            </a:r>
            <a:endParaRPr lang="tr-TR" sz="3600" dirty="0" smtClean="0"/>
          </a:p>
          <a:p>
            <a:pPr marL="0" indent="0" algn="just">
              <a:buNone/>
            </a:pPr>
            <a:endParaRPr lang="tr-TR" sz="3600" dirty="0" smtClean="0"/>
          </a:p>
          <a:p>
            <a:pPr algn="just"/>
            <a:r>
              <a:rPr lang="en-US" sz="3600" dirty="0" smtClean="0"/>
              <a:t>Drug-resistant </a:t>
            </a:r>
            <a:r>
              <a:rPr lang="en-US" sz="3600" dirty="0"/>
              <a:t>microbes can be transmitted between animals and humans through direct contact between animals and humans or through contaminated </a:t>
            </a:r>
            <a:r>
              <a:rPr lang="en-US" sz="3600" dirty="0" smtClean="0"/>
              <a:t>food</a:t>
            </a: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dirty="0"/>
              <a:t>to effectively contain it, a well-coordinated approach in humans and in animals is required</a:t>
            </a:r>
            <a:r>
              <a:rPr lang="en-US" sz="3600" dirty="0" smtClean="0"/>
              <a:t>.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903" r="2402"/>
          <a:stretch/>
        </p:blipFill>
        <p:spPr>
          <a:xfrm>
            <a:off x="7042485" y="1104316"/>
            <a:ext cx="5005136" cy="40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8263" r="930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 makes the One Health approach work?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Many professionals with a range of expertise who are active in different sectors, </a:t>
            </a:r>
            <a:endParaRPr lang="tr-TR" sz="3600" dirty="0" smtClean="0"/>
          </a:p>
          <a:p>
            <a:pPr marL="0" indent="0">
              <a:buNone/>
            </a:pPr>
            <a:r>
              <a:rPr lang="tr-TR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such as public health, animal health, plant health and the environment, should join forces to support One Health approaches.</a:t>
            </a:r>
          </a:p>
          <a:p>
            <a:endParaRPr lang="en-US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35" y="4132852"/>
            <a:ext cx="3127519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Who makes the One Health approach work?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455979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600" dirty="0"/>
              <a:t>To effectively detect, respond to, and prevent outbreaks of </a:t>
            </a:r>
            <a:r>
              <a:rPr lang="en-US" sz="3600" dirty="0" err="1"/>
              <a:t>zoonoses</a:t>
            </a:r>
            <a:r>
              <a:rPr lang="en-US" sz="3600" dirty="0"/>
              <a:t> and food safety </a:t>
            </a:r>
            <a:r>
              <a:rPr lang="en-US" sz="3600" dirty="0" smtClean="0"/>
              <a:t>problems</a:t>
            </a: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/>
              <a:t>epidemiological </a:t>
            </a:r>
            <a:r>
              <a:rPr lang="en-US" sz="3600" dirty="0"/>
              <a:t>data and laboratory information should be shared across sectors. </a:t>
            </a:r>
            <a:endParaRPr lang="tr-TR" sz="3600" dirty="0" smtClean="0"/>
          </a:p>
          <a:p>
            <a:pPr algn="just"/>
            <a:r>
              <a:rPr lang="en-US" sz="3600" dirty="0" smtClean="0"/>
              <a:t>Government </a:t>
            </a:r>
            <a:r>
              <a:rPr lang="en-US" sz="3600" dirty="0"/>
              <a:t>officials, researchers and workers across sectors at the local, national, </a:t>
            </a:r>
            <a:r>
              <a:rPr lang="tr-TR" sz="3600" dirty="0" err="1" smtClean="0"/>
              <a:t>regional</a:t>
            </a:r>
            <a:r>
              <a:rPr lang="tr-TR" sz="3600" dirty="0" smtClean="0"/>
              <a:t> </a:t>
            </a:r>
            <a:r>
              <a:rPr lang="en-US" sz="3600" dirty="0" smtClean="0"/>
              <a:t>and </a:t>
            </a:r>
            <a:r>
              <a:rPr lang="en-US" sz="3600" dirty="0"/>
              <a:t>global levels should implement joint responses to health threats.</a:t>
            </a: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97" y="2049517"/>
            <a:ext cx="3867807" cy="31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 makes the One Health approach work?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7129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200" dirty="0" smtClean="0"/>
              <a:t>WHO works closely with the Food and Agriculture Organization of the United Nations (FAO) and the World </a:t>
            </a:r>
            <a:r>
              <a:rPr lang="en-US" sz="3200" dirty="0" err="1" smtClean="0"/>
              <a:t>Organisation</a:t>
            </a:r>
            <a:r>
              <a:rPr lang="en-US" sz="3200" dirty="0" smtClean="0"/>
              <a:t> for Animal Health (OIE) to promote multi-sectoral responses to </a:t>
            </a:r>
            <a:endParaRPr lang="tr-TR" sz="3200" dirty="0" smtClean="0"/>
          </a:p>
          <a:p>
            <a:pPr marL="0" indent="0" algn="just">
              <a:buNone/>
            </a:pPr>
            <a:r>
              <a:rPr lang="tr-TR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food safety hazards, risks from </a:t>
            </a:r>
            <a:r>
              <a:rPr lang="en-US" sz="3200" dirty="0" err="1" smtClean="0"/>
              <a:t>zoonoses</a:t>
            </a:r>
            <a:r>
              <a:rPr lang="en-US" sz="3200" dirty="0" smtClean="0"/>
              <a:t>, and other public health threats at the human-animal-ecosystem interface and provide guidance on how to reduce these risks.</a:t>
            </a:r>
            <a:endParaRPr lang="tr-TR" sz="3200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946" y="1463566"/>
            <a:ext cx="3356743" cy="13426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545" y="3373496"/>
            <a:ext cx="1442233" cy="140789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213" y="5111494"/>
            <a:ext cx="2589131" cy="13768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822" y="2788804"/>
            <a:ext cx="1711925" cy="12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Who makes the One Health approach work?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81" y="2854216"/>
            <a:ext cx="2941583" cy="215845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8200" y="2056827"/>
            <a:ext cx="7612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dirty="0" smtClean="0">
                <a:sym typeface="Wingdings" panose="05000000000000000000" pitchFamily="2" charset="2"/>
                <a:hlinkClick r:id="rId3"/>
              </a:rPr>
              <a:t></a:t>
            </a:r>
            <a:r>
              <a:rPr lang="tr-TR" sz="3600" dirty="0" smtClean="0">
                <a:hlinkClick r:id="rId3"/>
              </a:rPr>
              <a:t>CDC </a:t>
            </a:r>
            <a:r>
              <a:rPr lang="tr-TR" sz="3600" dirty="0" err="1">
                <a:hlinkClick r:id="rId3"/>
              </a:rPr>
              <a:t>uses</a:t>
            </a:r>
            <a:r>
              <a:rPr lang="tr-TR" sz="3600" dirty="0">
                <a:hlinkClick r:id="rId3"/>
              </a:rPr>
              <a:t> a </a:t>
            </a:r>
            <a:r>
              <a:rPr lang="tr-TR" sz="3600" dirty="0" err="1">
                <a:hlinkClick r:id="rId3"/>
              </a:rPr>
              <a:t>One</a:t>
            </a:r>
            <a:r>
              <a:rPr lang="tr-TR" sz="3600" dirty="0">
                <a:hlinkClick r:id="rId3"/>
              </a:rPr>
              <a:t> </a:t>
            </a:r>
            <a:r>
              <a:rPr lang="tr-TR" sz="3600" dirty="0" err="1">
                <a:hlinkClick r:id="rId3"/>
              </a:rPr>
              <a:t>Health</a:t>
            </a:r>
            <a:r>
              <a:rPr lang="tr-TR" sz="3600" dirty="0">
                <a:hlinkClick r:id="rId3"/>
              </a:rPr>
              <a:t> </a:t>
            </a:r>
            <a:r>
              <a:rPr lang="tr-TR" sz="3600" dirty="0" err="1">
                <a:hlinkClick r:id="rId3"/>
              </a:rPr>
              <a:t>approach</a:t>
            </a:r>
            <a:r>
              <a:rPr lang="tr-TR" sz="3600" dirty="0"/>
              <a:t> </a:t>
            </a:r>
            <a:r>
              <a:rPr lang="tr-TR" sz="3600" dirty="0" err="1"/>
              <a:t>by</a:t>
            </a:r>
            <a:r>
              <a:rPr lang="tr-TR" sz="3600" dirty="0"/>
              <a:t> </a:t>
            </a:r>
            <a:r>
              <a:rPr lang="tr-TR" sz="3600" dirty="0" err="1"/>
              <a:t>working</a:t>
            </a:r>
            <a:r>
              <a:rPr lang="tr-TR" sz="3600" dirty="0"/>
              <a:t> </a:t>
            </a:r>
            <a:r>
              <a:rPr lang="tr-TR" sz="3600" dirty="0" err="1"/>
              <a:t>with</a:t>
            </a:r>
            <a:r>
              <a:rPr lang="tr-TR" sz="3600" dirty="0"/>
              <a:t> </a:t>
            </a:r>
            <a:r>
              <a:rPr lang="tr-TR" sz="3600" dirty="0" err="1"/>
              <a:t>physicians</a:t>
            </a:r>
            <a:r>
              <a:rPr lang="tr-TR" sz="3600" dirty="0"/>
              <a:t>, </a:t>
            </a:r>
            <a:r>
              <a:rPr lang="tr-TR" sz="3600" dirty="0" err="1"/>
              <a:t>veterinarians</a:t>
            </a:r>
            <a:r>
              <a:rPr lang="tr-TR" sz="3600" dirty="0"/>
              <a:t>, </a:t>
            </a:r>
            <a:r>
              <a:rPr lang="tr-TR" sz="3600" dirty="0" err="1"/>
              <a:t>ecologists</a:t>
            </a:r>
            <a:r>
              <a:rPr lang="tr-TR" sz="3600" dirty="0"/>
              <a:t>,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many</a:t>
            </a:r>
            <a:r>
              <a:rPr lang="tr-TR" sz="3600" dirty="0"/>
              <a:t> </a:t>
            </a:r>
            <a:r>
              <a:rPr lang="tr-TR" sz="3600" dirty="0" err="1"/>
              <a:t>others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monitor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control</a:t>
            </a:r>
            <a:r>
              <a:rPr lang="tr-TR" sz="3600" dirty="0"/>
              <a:t> </a:t>
            </a:r>
            <a:r>
              <a:rPr lang="tr-TR" sz="3600" dirty="0" err="1"/>
              <a:t>public</a:t>
            </a:r>
            <a:r>
              <a:rPr lang="tr-TR" sz="3600" dirty="0"/>
              <a:t> </a:t>
            </a:r>
            <a:r>
              <a:rPr lang="tr-TR" sz="3600" dirty="0" err="1"/>
              <a:t>health</a:t>
            </a:r>
            <a:r>
              <a:rPr lang="tr-TR" sz="3600" dirty="0"/>
              <a:t> </a:t>
            </a:r>
            <a:r>
              <a:rPr lang="tr-TR" sz="3600" dirty="0" err="1"/>
              <a:t>threats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learn</a:t>
            </a:r>
            <a:r>
              <a:rPr lang="tr-TR" sz="3600" dirty="0"/>
              <a:t> </a:t>
            </a:r>
            <a:r>
              <a:rPr lang="tr-TR" sz="3600" dirty="0" err="1"/>
              <a:t>about</a:t>
            </a:r>
            <a:r>
              <a:rPr lang="tr-TR" sz="3600" dirty="0"/>
              <a:t> how </a:t>
            </a:r>
            <a:r>
              <a:rPr lang="tr-TR" sz="3600" dirty="0" err="1"/>
              <a:t>diseases</a:t>
            </a:r>
            <a:r>
              <a:rPr lang="tr-TR" sz="3600" dirty="0"/>
              <a:t> spread </a:t>
            </a:r>
            <a:r>
              <a:rPr lang="tr-TR" sz="3600" dirty="0" err="1"/>
              <a:t>among</a:t>
            </a:r>
            <a:r>
              <a:rPr lang="tr-TR" sz="3600" dirty="0"/>
              <a:t> </a:t>
            </a:r>
            <a:r>
              <a:rPr lang="tr-TR" sz="3600" dirty="0" err="1"/>
              <a:t>people</a:t>
            </a:r>
            <a:r>
              <a:rPr lang="tr-TR" sz="3600" dirty="0"/>
              <a:t>, </a:t>
            </a:r>
            <a:r>
              <a:rPr lang="tr-TR" sz="3600" dirty="0" err="1"/>
              <a:t>animals</a:t>
            </a:r>
            <a:r>
              <a:rPr lang="tr-TR" sz="3600" dirty="0"/>
              <a:t>,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environment</a:t>
            </a:r>
            <a:r>
              <a:rPr lang="tr-TR" sz="3600" dirty="0"/>
              <a:t>.</a:t>
            </a:r>
          </a:p>
          <a:p>
            <a:pPr algn="just"/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217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One Health can be thought of as having three major subcomponents: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18738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sz="32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basic sciences, clinical medicine, and public health. </a:t>
            </a:r>
            <a:endParaRPr lang="tr-TR" sz="3600" dirty="0" smtClean="0"/>
          </a:p>
          <a:p>
            <a:pPr marL="0" indent="0" algn="just">
              <a:buNone/>
            </a:pPr>
            <a:endParaRPr lang="tr-TR" sz="3600" dirty="0" smtClean="0"/>
          </a:p>
          <a:p>
            <a:pPr algn="just"/>
            <a:r>
              <a:rPr lang="en-US" sz="3600" b="1" dirty="0" smtClean="0">
                <a:solidFill>
                  <a:srgbClr val="00B050"/>
                </a:solidFill>
              </a:rPr>
              <a:t>Major components of public health include</a:t>
            </a:r>
            <a:r>
              <a:rPr lang="tr-TR" sz="3600" b="1" dirty="0" smtClean="0">
                <a:solidFill>
                  <a:srgbClr val="00B050"/>
                </a:solidFill>
              </a:rPr>
              <a:t>;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endParaRPr lang="tr-TR" sz="3600" b="1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population health, </a:t>
            </a:r>
            <a:endParaRPr lang="tr-T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community health, </a:t>
            </a:r>
            <a:endParaRPr lang="tr-T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mental health, </a:t>
            </a:r>
            <a:endParaRPr lang="tr-T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environmental/ecological health, </a:t>
            </a:r>
            <a:endParaRPr lang="tr-T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occupational/recreational health. </a:t>
            </a:r>
            <a:endParaRPr lang="tr-TR" sz="3600" dirty="0" smtClean="0"/>
          </a:p>
        </p:txBody>
      </p:sp>
      <p:sp>
        <p:nvSpPr>
          <p:cNvPr id="4" name="Çarpı 3"/>
          <p:cNvSpPr/>
          <p:nvPr/>
        </p:nvSpPr>
        <p:spPr>
          <a:xfrm>
            <a:off x="7888014" y="1804605"/>
            <a:ext cx="1797269" cy="1776248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Basic </a:t>
            </a:r>
            <a:r>
              <a:rPr lang="tr-TR" sz="2800" dirty="0" err="1" smtClean="0"/>
              <a:t>science</a:t>
            </a:r>
            <a:endParaRPr lang="tr-TR" sz="2800" dirty="0"/>
          </a:p>
        </p:txBody>
      </p:sp>
      <p:sp>
        <p:nvSpPr>
          <p:cNvPr id="5" name="Çarpı 4"/>
          <p:cNvSpPr/>
          <p:nvPr/>
        </p:nvSpPr>
        <p:spPr>
          <a:xfrm>
            <a:off x="9895489" y="4606708"/>
            <a:ext cx="1839310" cy="178675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Clinical</a:t>
            </a:r>
            <a:r>
              <a:rPr lang="tr-TR" sz="2800" dirty="0" smtClean="0"/>
              <a:t> </a:t>
            </a:r>
            <a:r>
              <a:rPr lang="tr-TR" sz="2800" dirty="0" err="1" smtClean="0"/>
              <a:t>medicine</a:t>
            </a:r>
            <a:endParaRPr lang="tr-TR" sz="2800" dirty="0"/>
          </a:p>
        </p:txBody>
      </p:sp>
      <p:sp>
        <p:nvSpPr>
          <p:cNvPr id="6" name="Çarpı 5"/>
          <p:cNvSpPr/>
          <p:nvPr/>
        </p:nvSpPr>
        <p:spPr>
          <a:xfrm>
            <a:off x="8931166" y="3226677"/>
            <a:ext cx="1760481" cy="1744717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Public</a:t>
            </a:r>
            <a:r>
              <a:rPr lang="tr-TR" sz="2800" dirty="0" smtClean="0"/>
              <a:t> </a:t>
            </a:r>
            <a:r>
              <a:rPr lang="tr-TR" sz="2800" dirty="0" err="1" smtClean="0"/>
              <a:t>health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807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53979"/>
            <a:ext cx="10515600" cy="5422984"/>
          </a:xfrm>
        </p:spPr>
        <p:txBody>
          <a:bodyPr/>
          <a:lstStyle/>
          <a:p>
            <a:pPr algn="just"/>
            <a:r>
              <a:rPr lang="en-US" sz="3200" dirty="0"/>
              <a:t>The differentiating variables among these components are the dynamics of the population(s), changing social/health behaviors, </a:t>
            </a:r>
            <a:r>
              <a:rPr lang="en-US" sz="3200" dirty="0" smtClean="0"/>
              <a:t>and </a:t>
            </a:r>
            <a:r>
              <a:rPr lang="en-US" sz="3200" dirty="0"/>
              <a:t>perhaps most importantly, the selection of the population to study/surveil.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463" r="49655" b="44796"/>
          <a:stretch/>
        </p:blipFill>
        <p:spPr>
          <a:xfrm>
            <a:off x="6140668" y="2645664"/>
            <a:ext cx="5213132" cy="31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53" y="2566738"/>
            <a:ext cx="5245267" cy="3978442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en-US" dirty="0" smtClean="0"/>
              <a:t>There are many examples that show how the health of people is related to </a:t>
            </a:r>
            <a:r>
              <a:rPr lang="en-US" u="sng" dirty="0" smtClean="0">
                <a:solidFill>
                  <a:srgbClr val="FF0000"/>
                </a:solidFill>
              </a:rPr>
              <a:t>the health of animals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the environment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For instance, some diseases can be shared between animals and people. </a:t>
            </a:r>
            <a:endParaRPr lang="tr-TR" dirty="0" smtClean="0"/>
          </a:p>
          <a:p>
            <a:r>
              <a:rPr lang="en-US" dirty="0" smtClean="0"/>
              <a:t>These diseases are known as </a:t>
            </a:r>
            <a:r>
              <a:rPr lang="en-US" b="1" dirty="0" smtClean="0">
                <a:solidFill>
                  <a:srgbClr val="FF0000"/>
                </a:solidFill>
              </a:rPr>
              <a:t>zoonotic diseases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Examples include: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Rabies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Salmonella infection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West Nile virus fever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Q Fever (</a:t>
            </a:r>
            <a:r>
              <a:rPr lang="en-US" dirty="0" err="1" smtClean="0"/>
              <a:t>Coxiella</a:t>
            </a:r>
            <a:r>
              <a:rPr lang="en-US" dirty="0" smtClean="0"/>
              <a:t> </a:t>
            </a:r>
            <a:r>
              <a:rPr lang="en-US" dirty="0" err="1" smtClean="0"/>
              <a:t>burnetti</a:t>
            </a:r>
            <a:r>
              <a:rPr lang="en-US" dirty="0" smtClean="0"/>
              <a:t>)…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7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1" b="20942"/>
          <a:stretch/>
        </p:blipFill>
        <p:spPr>
          <a:xfrm>
            <a:off x="1082565" y="595913"/>
            <a:ext cx="9595946" cy="6048203"/>
          </a:xfrm>
        </p:spPr>
      </p:pic>
    </p:spTree>
    <p:extLst>
      <p:ext uri="{BB962C8B-B14F-4D97-AF65-F5344CB8AC3E}">
        <p14:creationId xmlns:p14="http://schemas.microsoft.com/office/powerpoint/2010/main" val="30853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418" t="4750" r="4203" b="5134"/>
          <a:stretch/>
        </p:blipFill>
        <p:spPr>
          <a:xfrm>
            <a:off x="1650124" y="325822"/>
            <a:ext cx="8912773" cy="61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1658" y="5705245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dirty="0"/>
              <a:t>Video: </a:t>
            </a:r>
            <a:r>
              <a:rPr lang="tr-TR" sz="2400" dirty="0" err="1"/>
              <a:t>One</a:t>
            </a:r>
            <a:r>
              <a:rPr lang="tr-TR" sz="2400" dirty="0"/>
              <a:t> </a:t>
            </a:r>
            <a:r>
              <a:rPr lang="tr-TR" sz="2400" dirty="0" err="1"/>
              <a:t>health</a:t>
            </a:r>
            <a:r>
              <a:rPr lang="tr-TR" sz="2400" dirty="0"/>
              <a:t>: </a:t>
            </a:r>
            <a:r>
              <a:rPr lang="tr-TR" sz="2400" dirty="0" err="1"/>
              <a:t>From</a:t>
            </a:r>
            <a:r>
              <a:rPr lang="tr-TR" sz="2400" dirty="0"/>
              <a:t> </a:t>
            </a:r>
            <a:r>
              <a:rPr lang="tr-TR" sz="2400" dirty="0" err="1"/>
              <a:t>Concept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Action.</a:t>
            </a:r>
            <a:br>
              <a:rPr lang="tr-TR" sz="2400" dirty="0"/>
            </a:br>
            <a:r>
              <a:rPr lang="tr-TR" sz="2400" dirty="0"/>
              <a:t>Video link: </a:t>
            </a:r>
            <a:r>
              <a:rPr lang="tr-TR" sz="2400" u="sng" dirty="0">
                <a:hlinkClick r:id="rId2"/>
              </a:rPr>
              <a:t>https://www.cdc.gov/onehealth/basics/index.html</a:t>
            </a:r>
            <a:r>
              <a:rPr lang="tr-TR" sz="2400" dirty="0"/>
              <a:t> </a:t>
            </a:r>
            <a:br>
              <a:rPr lang="tr-TR" sz="2400" dirty="0"/>
            </a:br>
            <a:endParaRPr lang="tr-TR" sz="24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340022"/>
              </p:ext>
            </p:extLst>
          </p:nvPr>
        </p:nvGraphicFramePr>
        <p:xfrm>
          <a:off x="862584" y="819807"/>
          <a:ext cx="10515600" cy="504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160">
                  <a:extLst>
                    <a:ext uri="{9D8B030D-6E8A-4147-A177-3AD203B41FA5}">
                      <a16:colId xmlns:a16="http://schemas.microsoft.com/office/drawing/2014/main" val="2306413542"/>
                    </a:ext>
                  </a:extLst>
                </a:gridCol>
                <a:gridCol w="5806440">
                  <a:extLst>
                    <a:ext uri="{9D8B030D-6E8A-4147-A177-3AD203B41FA5}">
                      <a16:colId xmlns:a16="http://schemas.microsoft.com/office/drawing/2014/main" val="3086184487"/>
                    </a:ext>
                  </a:extLst>
                </a:gridCol>
              </a:tblGrid>
              <a:tr h="469872">
                <a:tc>
                  <a:txBody>
                    <a:bodyPr/>
                    <a:lstStyle/>
                    <a:p>
                      <a:r>
                        <a:rPr lang="tr-TR" sz="2800" dirty="0" err="1" smtClean="0"/>
                        <a:t>Factor</a:t>
                      </a:r>
                      <a:r>
                        <a:rPr lang="tr-TR" sz="2800" dirty="0" smtClean="0"/>
                        <a:t> (</a:t>
                      </a:r>
                      <a:r>
                        <a:rPr lang="tr-TR" sz="2800" dirty="0" err="1" smtClean="0"/>
                        <a:t>Cause</a:t>
                      </a:r>
                      <a:r>
                        <a:rPr lang="tr-TR" sz="2800" dirty="0" smtClean="0"/>
                        <a:t>)</a:t>
                      </a:r>
                      <a:endParaRPr lang="tr-TR" sz="2800" dirty="0"/>
                    </a:p>
                  </a:txBody>
                  <a:tcPr>
                    <a:solidFill>
                      <a:srgbClr val="E48C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tr-TR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2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tr-TR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2800" dirty="0"/>
                    </a:p>
                  </a:txBody>
                  <a:tcPr>
                    <a:solidFill>
                      <a:srgbClr val="E48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618678"/>
                  </a:ext>
                </a:extLst>
              </a:tr>
              <a:tr h="17061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populations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growing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expanding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into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areas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a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contact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wild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tr-TR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contact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76987"/>
                  </a:ext>
                </a:extLst>
              </a:tr>
              <a:tr h="17792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earth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has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changes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climate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such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as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deforestation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intensive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farming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practices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Disruptions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habitats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7615"/>
                  </a:ext>
                </a:extLst>
              </a:tr>
              <a:tr h="7848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a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can spread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quickly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across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globe</a:t>
                      </a: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6437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862584" y="315310"/>
            <a:ext cx="1051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What</a:t>
            </a:r>
            <a:r>
              <a:rPr lang="tr-TR" sz="2000" b="1" dirty="0"/>
              <a:t> </a:t>
            </a:r>
            <a:r>
              <a:rPr lang="tr-TR" sz="2000" b="1" dirty="0" err="1"/>
              <a:t>are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factors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their</a:t>
            </a:r>
            <a:r>
              <a:rPr lang="tr-TR" sz="2000" b="1" dirty="0"/>
              <a:t> </a:t>
            </a:r>
            <a:r>
              <a:rPr lang="tr-TR" sz="2000" b="1" dirty="0" err="1"/>
              <a:t>effects</a:t>
            </a:r>
            <a:r>
              <a:rPr lang="tr-TR" sz="2000" b="1" dirty="0"/>
              <a:t> </a:t>
            </a:r>
            <a:r>
              <a:rPr lang="tr-TR" sz="2000" b="1" dirty="0" err="1"/>
              <a:t>that</a:t>
            </a:r>
            <a:r>
              <a:rPr lang="tr-TR" sz="2000" b="1" dirty="0"/>
              <a:t>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err="1"/>
              <a:t>have</a:t>
            </a:r>
            <a:r>
              <a:rPr lang="tr-TR" sz="2000" b="1" dirty="0"/>
              <a:t> </a:t>
            </a:r>
            <a:r>
              <a:rPr lang="tr-TR" sz="2000" b="1" dirty="0" err="1"/>
              <a:t>difficulties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provide</a:t>
            </a:r>
            <a:r>
              <a:rPr lang="tr-TR" sz="2000" b="1" dirty="0"/>
              <a:t> </a:t>
            </a:r>
            <a:r>
              <a:rPr lang="tr-TR" sz="2000" b="1" dirty="0" err="1"/>
              <a:t>public</a:t>
            </a:r>
            <a:r>
              <a:rPr lang="tr-TR" sz="2000" b="1" dirty="0"/>
              <a:t> </a:t>
            </a:r>
            <a:r>
              <a:rPr lang="tr-TR" sz="2000" b="1" dirty="0" err="1"/>
              <a:t>health</a:t>
            </a:r>
            <a:r>
              <a:rPr lang="tr-TR" sz="2000" b="1" dirty="0"/>
              <a:t>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03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428" y="1786730"/>
            <a:ext cx="5783317" cy="346844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dirty="0" err="1"/>
              <a:t>Although</a:t>
            </a:r>
            <a:r>
              <a:rPr lang="tr-TR" sz="3600" dirty="0"/>
              <a:t> </a:t>
            </a:r>
            <a:r>
              <a:rPr lang="tr-TR" sz="3600" dirty="0" err="1"/>
              <a:t>only</a:t>
            </a:r>
            <a:r>
              <a:rPr lang="tr-TR" sz="3600" dirty="0"/>
              <a:t> a </a:t>
            </a:r>
            <a:r>
              <a:rPr lang="tr-TR" sz="3600" dirty="0" err="1"/>
              <a:t>minority</a:t>
            </a:r>
            <a:r>
              <a:rPr lang="tr-TR" sz="3600" dirty="0"/>
              <a:t> of </a:t>
            </a:r>
            <a:r>
              <a:rPr lang="tr-TR" sz="3600" dirty="0" err="1"/>
              <a:t>veterinarians</a:t>
            </a:r>
            <a:r>
              <a:rPr lang="tr-TR" sz="3600" dirty="0"/>
              <a:t> </a:t>
            </a:r>
            <a:r>
              <a:rPr lang="tr-TR" sz="3600" dirty="0" err="1"/>
              <a:t>report</a:t>
            </a:r>
            <a:r>
              <a:rPr lang="tr-TR" sz="3600" dirty="0"/>
              <a:t> </a:t>
            </a:r>
            <a:r>
              <a:rPr lang="tr-TR" sz="3600" dirty="0" err="1"/>
              <a:t>primary</a:t>
            </a:r>
            <a:r>
              <a:rPr lang="tr-TR" sz="3600" dirty="0"/>
              <a:t> </a:t>
            </a:r>
            <a:r>
              <a:rPr lang="tr-TR" sz="3600" dirty="0" err="1"/>
              <a:t>public</a:t>
            </a:r>
            <a:r>
              <a:rPr lang="tr-TR" sz="3600" dirty="0"/>
              <a:t> </a:t>
            </a:r>
            <a:r>
              <a:rPr lang="tr-TR" sz="3600" dirty="0" err="1"/>
              <a:t>health</a:t>
            </a:r>
            <a:r>
              <a:rPr lang="tr-TR" sz="3600" dirty="0"/>
              <a:t> </a:t>
            </a:r>
            <a:r>
              <a:rPr lang="tr-TR" sz="3600" dirty="0" err="1"/>
              <a:t>employment</a:t>
            </a:r>
            <a:r>
              <a:rPr lang="tr-TR" sz="3600" dirty="0"/>
              <a:t>, </a:t>
            </a:r>
            <a:r>
              <a:rPr lang="tr-TR" sz="3600" dirty="0" err="1" smtClean="0"/>
              <a:t>practically</a:t>
            </a:r>
            <a:r>
              <a:rPr lang="tr-TR" sz="3600" dirty="0" smtClean="0"/>
              <a:t> </a:t>
            </a:r>
            <a:r>
              <a:rPr lang="tr-TR" sz="3600" dirty="0" err="1"/>
              <a:t>all</a:t>
            </a:r>
            <a:r>
              <a:rPr lang="tr-TR" sz="3600" dirty="0"/>
              <a:t> </a:t>
            </a:r>
            <a:r>
              <a:rPr lang="tr-TR" sz="3600" dirty="0" err="1"/>
              <a:t>veterinarians</a:t>
            </a:r>
            <a:r>
              <a:rPr lang="tr-TR" sz="3600" dirty="0"/>
              <a:t> </a:t>
            </a:r>
            <a:r>
              <a:rPr lang="tr-TR" sz="3600" dirty="0" err="1"/>
              <a:t>contribute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overall</a:t>
            </a:r>
            <a:r>
              <a:rPr lang="tr-TR" sz="3600" dirty="0"/>
              <a:t> </a:t>
            </a:r>
            <a:r>
              <a:rPr lang="tr-TR" sz="3600" dirty="0" err="1"/>
              <a:t>public</a:t>
            </a:r>
            <a:r>
              <a:rPr lang="tr-TR" sz="3600" dirty="0"/>
              <a:t> </a:t>
            </a:r>
            <a:r>
              <a:rPr lang="tr-TR" sz="3600" dirty="0" err="1"/>
              <a:t>health</a:t>
            </a:r>
            <a:r>
              <a:rPr lang="tr-TR" sz="3600" dirty="0"/>
              <a:t> </a:t>
            </a:r>
            <a:r>
              <a:rPr lang="tr-TR" sz="3600" dirty="0" err="1"/>
              <a:t>effort</a:t>
            </a:r>
            <a:r>
              <a:rPr lang="tr-TR" sz="3600" dirty="0"/>
              <a:t>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93" y="945931"/>
            <a:ext cx="4191000" cy="49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689" y="567559"/>
            <a:ext cx="10834921" cy="570490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66"/>
                </a:solidFill>
              </a:rPr>
              <a:t>Endemic</a:t>
            </a:r>
            <a:r>
              <a:rPr lang="tr-TR" sz="3000" b="1" dirty="0" smtClean="0">
                <a:solidFill>
                  <a:srgbClr val="FF0066"/>
                </a:solidFill>
              </a:rPr>
              <a:t>:</a:t>
            </a:r>
            <a:r>
              <a:rPr lang="tr-TR" sz="3000" dirty="0" smtClean="0"/>
              <a:t> </a:t>
            </a:r>
            <a:r>
              <a:rPr lang="en-US" dirty="0" smtClean="0"/>
              <a:t>regularly </a:t>
            </a:r>
            <a:r>
              <a:rPr lang="en-US" dirty="0"/>
              <a:t>found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en-US" dirty="0" smtClean="0"/>
              <a:t>among </a:t>
            </a:r>
            <a:r>
              <a:rPr lang="en-US" dirty="0"/>
              <a:t>particular people or in a certain </a:t>
            </a:r>
            <a:r>
              <a:rPr lang="en-US" dirty="0" smtClean="0"/>
              <a:t>area</a:t>
            </a:r>
            <a:r>
              <a:rPr lang="tr-TR" dirty="0" smtClean="0"/>
              <a:t>.</a:t>
            </a:r>
          </a:p>
          <a:p>
            <a:r>
              <a:rPr lang="en-US" sz="3000" b="1" dirty="0" smtClean="0">
                <a:solidFill>
                  <a:srgbClr val="FF0066"/>
                </a:solidFill>
              </a:rPr>
              <a:t>Sporadic</a:t>
            </a:r>
            <a:r>
              <a:rPr lang="tr-TR" sz="3000" b="1" dirty="0" smtClean="0">
                <a:solidFill>
                  <a:srgbClr val="FF0066"/>
                </a:solidFill>
              </a:rPr>
              <a:t>: </a:t>
            </a:r>
            <a:r>
              <a:rPr lang="en-US" dirty="0" smtClean="0"/>
              <a:t>happening </a:t>
            </a:r>
            <a:r>
              <a:rPr lang="en-US" dirty="0"/>
              <a:t>sometimes; not regular or </a:t>
            </a:r>
            <a:r>
              <a:rPr lang="en-US" dirty="0" smtClean="0"/>
              <a:t>continuous</a:t>
            </a:r>
            <a:r>
              <a:rPr lang="tr-TR" dirty="0" smtClean="0"/>
              <a:t>.</a:t>
            </a:r>
          </a:p>
          <a:p>
            <a:r>
              <a:rPr lang="tr-TR" sz="3000" b="1" dirty="0" smtClean="0">
                <a:solidFill>
                  <a:srgbClr val="FF0066"/>
                </a:solidFill>
              </a:rPr>
              <a:t>E</a:t>
            </a:r>
            <a:r>
              <a:rPr lang="en-US" sz="3000" b="1" dirty="0" err="1" smtClean="0">
                <a:solidFill>
                  <a:srgbClr val="FF0066"/>
                </a:solidFill>
              </a:rPr>
              <a:t>pidemic</a:t>
            </a:r>
            <a:r>
              <a:rPr lang="tr-TR" sz="3000" b="1" dirty="0" smtClean="0">
                <a:solidFill>
                  <a:srgbClr val="FF0066"/>
                </a:solidFill>
              </a:rPr>
              <a:t>:</a:t>
            </a:r>
            <a:r>
              <a:rPr lang="en-US" sz="3200" dirty="0"/>
              <a:t> </a:t>
            </a:r>
            <a:r>
              <a:rPr lang="en-US" dirty="0"/>
              <a:t>is the rapid spread of infectious disease to a large number of people in a given population within a short period of time, usually two weeks or less.</a:t>
            </a:r>
            <a:endParaRPr lang="tr-TR" dirty="0" smtClean="0"/>
          </a:p>
          <a:p>
            <a:r>
              <a:rPr lang="tr-TR" sz="3000" b="1" dirty="0" err="1">
                <a:solidFill>
                  <a:srgbClr val="FF0066"/>
                </a:solidFill>
              </a:rPr>
              <a:t>Pandemic</a:t>
            </a:r>
            <a:r>
              <a:rPr lang="tr-TR" sz="3000" b="1" dirty="0">
                <a:solidFill>
                  <a:srgbClr val="FF0066"/>
                </a:solidFill>
              </a:rPr>
              <a:t>:</a:t>
            </a:r>
            <a:r>
              <a:rPr lang="tr-TR" sz="3000" dirty="0"/>
              <a:t> 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an epidemic infectious disease that has spread across a large region; for instance multiple continents, or even worldwide.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err="1">
                <a:sym typeface="Wingdings" panose="05000000000000000000" pitchFamily="2" charset="2"/>
              </a:rPr>
              <a:t>Epidemic</a:t>
            </a:r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en-US" dirty="0"/>
              <a:t>occurring on a scale which crosses international boundaries, usually affecting a large number of people.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093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478766"/>
            <a:ext cx="10515600" cy="2968542"/>
          </a:xfrm>
        </p:spPr>
        <p:txBody>
          <a:bodyPr/>
          <a:lstStyle/>
          <a:p>
            <a:r>
              <a:rPr lang="en-US" dirty="0"/>
              <a:t>Throughout history, there have been a number of pandemics, such as </a:t>
            </a:r>
            <a:r>
              <a:rPr lang="en-US" dirty="0">
                <a:solidFill>
                  <a:srgbClr val="FF0066"/>
                </a:solidFill>
              </a:rPr>
              <a:t>smallpox</a:t>
            </a:r>
            <a:r>
              <a:rPr lang="en-US" dirty="0"/>
              <a:t> and </a:t>
            </a:r>
            <a:r>
              <a:rPr lang="en-US" dirty="0">
                <a:solidFill>
                  <a:srgbClr val="FF0066"/>
                </a:solidFill>
              </a:rPr>
              <a:t>tuberculosis</a:t>
            </a:r>
            <a:r>
              <a:rPr lang="en-US" dirty="0"/>
              <a:t>.</a:t>
            </a:r>
          </a:p>
          <a:p>
            <a:r>
              <a:rPr lang="en-US" dirty="0"/>
              <a:t> One of the most devastating pandemics was the </a:t>
            </a:r>
            <a:r>
              <a:rPr lang="en-US" b="1" dirty="0">
                <a:solidFill>
                  <a:srgbClr val="FF0066"/>
                </a:solidFill>
              </a:rPr>
              <a:t>Black death</a:t>
            </a:r>
            <a:r>
              <a:rPr lang="en-US" dirty="0"/>
              <a:t>, which killed over 75 million people in 1350. </a:t>
            </a:r>
          </a:p>
          <a:p>
            <a:r>
              <a:rPr lang="en-US" dirty="0"/>
              <a:t>The most recent pandemics include the </a:t>
            </a:r>
            <a:r>
              <a:rPr lang="en-US" b="1" dirty="0">
                <a:solidFill>
                  <a:srgbClr val="FF0066"/>
                </a:solidFill>
              </a:rPr>
              <a:t>HIV </a:t>
            </a:r>
            <a:r>
              <a:rPr lang="en-US" dirty="0"/>
              <a:t>pandemic as well as the 1918 and 2009 </a:t>
            </a:r>
            <a:r>
              <a:rPr lang="en-US" b="1" dirty="0">
                <a:solidFill>
                  <a:srgbClr val="FF0066"/>
                </a:solidFill>
              </a:rPr>
              <a:t>H1N1</a:t>
            </a:r>
            <a:r>
              <a:rPr lang="en-US" dirty="0"/>
              <a:t> pandemics.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5735"/>
          <a:stretch/>
        </p:blipFill>
        <p:spPr>
          <a:xfrm>
            <a:off x="2679032" y="365125"/>
            <a:ext cx="5967663" cy="28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38375"/>
            <a:ext cx="762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06869"/>
            <a:ext cx="10515600" cy="3770094"/>
          </a:xfrm>
        </p:spPr>
        <p:txBody>
          <a:bodyPr/>
          <a:lstStyle/>
          <a:p>
            <a:pPr algn="just"/>
            <a:r>
              <a:rPr lang="tr-TR" sz="3600" dirty="0" err="1"/>
              <a:t>According</a:t>
            </a:r>
            <a:r>
              <a:rPr lang="tr-TR" sz="3600" dirty="0"/>
              <a:t> </a:t>
            </a:r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>
                <a:solidFill>
                  <a:srgbClr val="FF0000"/>
                </a:solidFill>
              </a:rPr>
              <a:t>World </a:t>
            </a:r>
            <a:r>
              <a:rPr lang="tr-TR" sz="3600" dirty="0" err="1">
                <a:solidFill>
                  <a:srgbClr val="FF0000"/>
                </a:solidFill>
              </a:rPr>
              <a:t>Health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Organization</a:t>
            </a:r>
            <a:r>
              <a:rPr lang="tr-TR" sz="3600" dirty="0">
                <a:solidFill>
                  <a:srgbClr val="FF000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tr-TR" sz="3600" b="1" dirty="0" err="1" smtClean="0">
                <a:solidFill>
                  <a:srgbClr val="FF0000"/>
                </a:solidFill>
              </a:rPr>
              <a:t>Health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3600" dirty="0">
                <a:sym typeface="Wingdings" panose="05000000000000000000" pitchFamily="2" charset="2"/>
              </a:rPr>
              <a:t> </a:t>
            </a:r>
            <a:endParaRPr lang="tr-TR" sz="36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tr-TR" sz="3600" dirty="0" smtClean="0"/>
              <a:t>a </a:t>
            </a:r>
            <a:r>
              <a:rPr lang="tr-TR" sz="3600" dirty="0" err="1"/>
              <a:t>state</a:t>
            </a:r>
            <a:r>
              <a:rPr lang="tr-TR" sz="3600" dirty="0"/>
              <a:t> of </a:t>
            </a:r>
            <a:r>
              <a:rPr lang="tr-TR" sz="3600" dirty="0" err="1"/>
              <a:t>complete</a:t>
            </a:r>
            <a:r>
              <a:rPr lang="tr-TR" sz="3600" dirty="0"/>
              <a:t> </a:t>
            </a:r>
            <a:r>
              <a:rPr lang="tr-TR" sz="3600" dirty="0" err="1"/>
              <a:t>physical</a:t>
            </a:r>
            <a:r>
              <a:rPr lang="tr-TR" sz="3600" dirty="0"/>
              <a:t>, </a:t>
            </a:r>
            <a:r>
              <a:rPr lang="tr-TR" sz="3600" dirty="0" err="1"/>
              <a:t>mental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</a:t>
            </a:r>
            <a:r>
              <a:rPr lang="tr-TR" sz="3600" dirty="0" err="1"/>
              <a:t>social</a:t>
            </a:r>
            <a:r>
              <a:rPr lang="tr-TR" sz="3600" dirty="0"/>
              <a:t> </a:t>
            </a:r>
            <a:r>
              <a:rPr lang="tr-TR" sz="3600" dirty="0" err="1"/>
              <a:t>well-being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not </a:t>
            </a:r>
            <a:r>
              <a:rPr lang="tr-TR" sz="3600" dirty="0" err="1" smtClean="0"/>
              <a:t>only</a:t>
            </a:r>
            <a:r>
              <a:rPr lang="tr-TR" sz="3600" dirty="0" smtClean="0"/>
              <a:t> </a:t>
            </a:r>
            <a:r>
              <a:rPr lang="tr-TR" sz="3600" dirty="0" err="1"/>
              <a:t>the</a:t>
            </a:r>
            <a:r>
              <a:rPr lang="tr-TR" sz="3600" dirty="0"/>
              <a:t> </a:t>
            </a:r>
            <a:r>
              <a:rPr lang="tr-TR" sz="3600" dirty="0" err="1"/>
              <a:t>absence</a:t>
            </a:r>
            <a:r>
              <a:rPr lang="tr-TR" sz="3600" dirty="0"/>
              <a:t> of </a:t>
            </a:r>
            <a:r>
              <a:rPr lang="tr-TR" sz="3600" dirty="0" err="1"/>
              <a:t>disease</a:t>
            </a:r>
            <a:r>
              <a:rPr lang="tr-TR" sz="3600" dirty="0"/>
              <a:t> </a:t>
            </a:r>
            <a:r>
              <a:rPr lang="tr-TR" sz="3600" dirty="0" err="1"/>
              <a:t>or</a:t>
            </a:r>
            <a:r>
              <a:rPr lang="tr-TR" sz="3600" dirty="0"/>
              <a:t> </a:t>
            </a:r>
            <a:r>
              <a:rPr lang="tr-TR" sz="3600" dirty="0" err="1"/>
              <a:t>deficiency</a:t>
            </a:r>
            <a:r>
              <a:rPr lang="tr-TR" sz="3600" dirty="0"/>
              <a:t>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575" y="0"/>
            <a:ext cx="5432535" cy="21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Public </a:t>
            </a:r>
            <a:r>
              <a:rPr lang="tr-TR" b="1" dirty="0">
                <a:solidFill>
                  <a:srgbClr val="FF0000"/>
                </a:solidFill>
              </a:rPr>
              <a:t>H</a:t>
            </a:r>
            <a:r>
              <a:rPr lang="en-US" b="1" dirty="0" err="1" smtClean="0">
                <a:solidFill>
                  <a:srgbClr val="FF0000"/>
                </a:solidFill>
              </a:rPr>
              <a:t>ealth</a:t>
            </a:r>
            <a:r>
              <a:rPr lang="tr-TR" b="1" dirty="0" smtClean="0">
                <a:solidFill>
                  <a:srgbClr val="FF0000"/>
                </a:solidFill>
              </a:rPr>
              <a:t>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can be defined as the totality of all evidence-based public and private efforts that preserve and promote health and prevent</a:t>
            </a:r>
            <a:r>
              <a:rPr lang="tr-TR" sz="3600" dirty="0" smtClean="0"/>
              <a:t>…</a:t>
            </a:r>
            <a:r>
              <a:rPr lang="en-US" sz="3600" dirty="0" smtClean="0"/>
              <a:t> </a:t>
            </a:r>
            <a:endParaRPr lang="tr-TR" sz="3600" dirty="0" smtClean="0"/>
          </a:p>
          <a:p>
            <a:pPr marL="0" indent="0">
              <a:buNone/>
            </a:pPr>
            <a:r>
              <a:rPr lang="tr-TR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disease, disability, and death. 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463" r="49655" b="44796"/>
          <a:stretch/>
        </p:blipFill>
        <p:spPr>
          <a:xfrm>
            <a:off x="6863255" y="3307816"/>
            <a:ext cx="5213132" cy="31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451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is 'One Health'?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90951"/>
            <a:ext cx="10515600" cy="3686011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'One Health' is an approach to designing and implementing </a:t>
            </a:r>
            <a:r>
              <a:rPr lang="en-US" sz="3600" dirty="0" err="1" smtClean="0"/>
              <a:t>programmes</a:t>
            </a:r>
            <a:r>
              <a:rPr lang="en-US" sz="3600" dirty="0" smtClean="0"/>
              <a:t>, policies, legislation and research in which multiple sectors communicate and work together to achieve better public health outcomes.</a:t>
            </a:r>
          </a:p>
          <a:p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62" y="88352"/>
            <a:ext cx="3048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8584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concept of One </a:t>
            </a:r>
            <a:r>
              <a:rPr lang="en-US" b="1" dirty="0" smtClean="0">
                <a:solidFill>
                  <a:srgbClr val="FF0000"/>
                </a:solidFill>
              </a:rPr>
              <a:t>Health</a:t>
            </a:r>
            <a:r>
              <a:rPr lang="tr-TR" b="1" dirty="0" smtClean="0">
                <a:solidFill>
                  <a:srgbClr val="FF0000"/>
                </a:solidFill>
              </a:rPr>
              <a:t>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</a:t>
            </a:r>
            <a:r>
              <a:rPr lang="en-US" sz="4000" dirty="0"/>
              <a:t>the collaborative effort of multiple health science professions, together with their related disciplines and </a:t>
            </a:r>
            <a:r>
              <a:rPr lang="en-US" sz="4000" dirty="0" smtClean="0"/>
              <a:t>institutions</a:t>
            </a:r>
            <a:endParaRPr lang="tr-TR" sz="4000" dirty="0" smtClean="0"/>
          </a:p>
          <a:p>
            <a:r>
              <a:rPr lang="en-US" sz="4000" dirty="0" smtClean="0"/>
              <a:t>—</a:t>
            </a:r>
            <a:r>
              <a:rPr lang="en-US" sz="4000" dirty="0"/>
              <a:t>working locally, nationally, and </a:t>
            </a:r>
            <a:r>
              <a:rPr lang="en-US" sz="4000" dirty="0" smtClean="0"/>
              <a:t>globally</a:t>
            </a:r>
            <a:endParaRPr lang="tr-TR" sz="4000" dirty="0" smtClean="0"/>
          </a:p>
          <a:p>
            <a:r>
              <a:rPr lang="en-US" sz="4000" dirty="0" smtClean="0"/>
              <a:t>—</a:t>
            </a:r>
            <a:r>
              <a:rPr lang="en-US" sz="4000" dirty="0"/>
              <a:t>to </a:t>
            </a:r>
            <a:r>
              <a:rPr lang="tr-TR" sz="4000" dirty="0" err="1" smtClean="0"/>
              <a:t>provide</a:t>
            </a:r>
            <a:r>
              <a:rPr lang="en-US" sz="4000" dirty="0" smtClean="0"/>
              <a:t> </a:t>
            </a:r>
            <a:r>
              <a:rPr lang="en-US" sz="4000" dirty="0"/>
              <a:t>optimal health for people, domestic animals, wildlife, plants, and our environment</a:t>
            </a:r>
            <a:r>
              <a:rPr lang="en-US" sz="4000" dirty="0" smtClean="0"/>
              <a:t>.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4830" b="16581"/>
          <a:stretch/>
        </p:blipFill>
        <p:spPr>
          <a:xfrm>
            <a:off x="8607840" y="241737"/>
            <a:ext cx="3048264" cy="15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02979" y="590467"/>
            <a:ext cx="2554014" cy="2459421"/>
          </a:xfrm>
          <a:prstGeom prst="ellipse">
            <a:avLst/>
          </a:prstGeom>
          <a:solidFill>
            <a:srgbClr val="FF0066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Human </a:t>
            </a:r>
            <a:r>
              <a:rPr lang="tr-TR" sz="3200" dirty="0" err="1" smtClean="0"/>
              <a:t>health</a:t>
            </a:r>
            <a:endParaRPr lang="tr-TR" sz="3200" dirty="0"/>
          </a:p>
        </p:txBody>
      </p:sp>
      <p:sp>
        <p:nvSpPr>
          <p:cNvPr id="6" name="Oval 5"/>
          <p:cNvSpPr/>
          <p:nvPr/>
        </p:nvSpPr>
        <p:spPr>
          <a:xfrm>
            <a:off x="3767959" y="748122"/>
            <a:ext cx="2858814" cy="230176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Animal</a:t>
            </a:r>
            <a:r>
              <a:rPr lang="tr-TR" sz="3200" dirty="0" smtClean="0"/>
              <a:t> </a:t>
            </a:r>
            <a:r>
              <a:rPr lang="tr-TR" sz="3200" dirty="0" err="1" smtClean="0"/>
              <a:t>health</a:t>
            </a:r>
            <a:endParaRPr lang="tr-TR" sz="3200" dirty="0"/>
          </a:p>
        </p:txBody>
      </p:sp>
      <p:sp>
        <p:nvSpPr>
          <p:cNvPr id="7" name="Oval 6"/>
          <p:cNvSpPr/>
          <p:nvPr/>
        </p:nvSpPr>
        <p:spPr>
          <a:xfrm>
            <a:off x="2627586" y="2285998"/>
            <a:ext cx="2569780" cy="237008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Environment </a:t>
            </a:r>
            <a:r>
              <a:rPr lang="tr-TR" sz="2400" dirty="0" err="1" smtClean="0"/>
              <a:t>health</a:t>
            </a:r>
            <a:endParaRPr lang="tr-TR" sz="2400" dirty="0"/>
          </a:p>
        </p:txBody>
      </p:sp>
      <p:sp>
        <p:nvSpPr>
          <p:cNvPr id="8" name="Oval 7"/>
          <p:cNvSpPr/>
          <p:nvPr/>
        </p:nvSpPr>
        <p:spPr>
          <a:xfrm>
            <a:off x="7614746" y="1434867"/>
            <a:ext cx="2296512" cy="2301766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7956331" y="1368438"/>
            <a:ext cx="2448910" cy="252437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7751381" y="1820177"/>
            <a:ext cx="2501462" cy="234212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8363956" y="2183128"/>
            <a:ext cx="1276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 smtClean="0"/>
              <a:t>One</a:t>
            </a:r>
            <a:r>
              <a:rPr lang="tr-TR" sz="3200" b="1" dirty="0" smtClean="0"/>
              <a:t> </a:t>
            </a:r>
            <a:endParaRPr lang="tr-TR" sz="3200" b="1" dirty="0"/>
          </a:p>
          <a:p>
            <a:pPr algn="ctr"/>
            <a:r>
              <a:rPr lang="tr-TR" sz="3200" b="1" dirty="0" err="1" smtClean="0"/>
              <a:t>health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120922" y="4405121"/>
            <a:ext cx="3848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/>
              <a:t>One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Health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Approach</a:t>
            </a:r>
            <a:endParaRPr lang="tr-TR" sz="32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827802" y="4989896"/>
            <a:ext cx="4169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 smtClean="0"/>
              <a:t>Traditional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Perspective</a:t>
            </a:r>
            <a:r>
              <a:rPr lang="tr-TR" sz="3200" b="1" dirty="0" smtClean="0"/>
              <a:t> </a:t>
            </a:r>
          </a:p>
          <a:p>
            <a:pPr algn="ctr"/>
            <a:r>
              <a:rPr lang="tr-TR" sz="3200" b="1" dirty="0"/>
              <a:t>o</a:t>
            </a:r>
            <a:r>
              <a:rPr lang="tr-TR" sz="3200" b="1" dirty="0" smtClean="0"/>
              <a:t>f </a:t>
            </a:r>
            <a:r>
              <a:rPr lang="tr-TR" sz="3200" b="1" dirty="0" err="1" smtClean="0"/>
              <a:t>Public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Health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3883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43658" y="1480056"/>
            <a:ext cx="3279227" cy="2879835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4771696" y="1406402"/>
            <a:ext cx="3394841" cy="287983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3764292" y="3224946"/>
            <a:ext cx="3247697" cy="306902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571939" y="578068"/>
            <a:ext cx="2606565" cy="156966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66"/>
                </a:solidFill>
              </a:rPr>
              <a:t>Healthy</a:t>
            </a:r>
            <a:r>
              <a:rPr lang="tr-TR" sz="2400" b="1" dirty="0" smtClean="0">
                <a:solidFill>
                  <a:srgbClr val="FF0066"/>
                </a:solidFill>
              </a:rPr>
              <a:t> </a:t>
            </a:r>
            <a:r>
              <a:rPr lang="tr-TR" sz="2400" b="1" dirty="0" err="1" smtClean="0">
                <a:solidFill>
                  <a:srgbClr val="FF0066"/>
                </a:solidFill>
              </a:rPr>
              <a:t>people</a:t>
            </a:r>
            <a:r>
              <a:rPr lang="tr-TR" sz="2400" b="1" dirty="0" smtClean="0">
                <a:solidFill>
                  <a:srgbClr val="FF0066"/>
                </a:solidFill>
              </a:rPr>
              <a:t>:</a:t>
            </a:r>
          </a:p>
          <a:p>
            <a:pPr algn="ctr"/>
            <a:r>
              <a:rPr lang="tr-TR" sz="2400" dirty="0" err="1" smtClean="0"/>
              <a:t>Enabling</a:t>
            </a:r>
            <a:r>
              <a:rPr lang="tr-TR" sz="2400" dirty="0" smtClean="0"/>
              <a:t> </a:t>
            </a:r>
            <a:r>
              <a:rPr lang="tr-TR" sz="2400" dirty="0" err="1" smtClean="0"/>
              <a:t>people</a:t>
            </a:r>
            <a:r>
              <a:rPr lang="tr-TR" sz="2400" dirty="0" smtClean="0"/>
              <a:t> </a:t>
            </a:r>
            <a:r>
              <a:rPr lang="tr-TR" sz="2400" dirty="0" err="1" smtClean="0"/>
              <a:t>everywhere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/>
              <a:t>live</a:t>
            </a:r>
            <a:r>
              <a:rPr lang="tr-TR" sz="2400" dirty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thrive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90865" y="2981313"/>
            <a:ext cx="3737728" cy="34163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B050"/>
                </a:solidFill>
              </a:rPr>
              <a:t>Healthy</a:t>
            </a:r>
            <a:r>
              <a:rPr lang="tr-TR" sz="2400" b="1" dirty="0" smtClean="0">
                <a:solidFill>
                  <a:srgbClr val="00B050"/>
                </a:solidFill>
              </a:rPr>
              <a:t> </a:t>
            </a:r>
            <a:r>
              <a:rPr lang="tr-TR" sz="2400" b="1" dirty="0" err="1" smtClean="0">
                <a:solidFill>
                  <a:srgbClr val="00B050"/>
                </a:solidFill>
              </a:rPr>
              <a:t>animals</a:t>
            </a:r>
            <a:r>
              <a:rPr lang="tr-TR" sz="2400" b="1" dirty="0" smtClean="0">
                <a:solidFill>
                  <a:srgbClr val="00B050"/>
                </a:solidFill>
              </a:rPr>
              <a:t>: </a:t>
            </a:r>
          </a:p>
          <a:p>
            <a:pPr algn="ctr"/>
            <a:r>
              <a:rPr lang="tr-TR" sz="2400" dirty="0" smtClean="0">
                <a:sym typeface="Wingdings" panose="05000000000000000000" pitchFamily="2" charset="2"/>
              </a:rPr>
              <a:t></a:t>
            </a:r>
            <a:r>
              <a:rPr lang="tr-TR" sz="2400" dirty="0" err="1" smtClean="0"/>
              <a:t>Healthy</a:t>
            </a:r>
            <a:r>
              <a:rPr lang="tr-TR" sz="2400" dirty="0" smtClean="0"/>
              <a:t> </a:t>
            </a:r>
            <a:r>
              <a:rPr lang="tr-TR" sz="2400" dirty="0" err="1" smtClean="0"/>
              <a:t>animals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well</a:t>
            </a:r>
            <a:r>
              <a:rPr lang="tr-TR" sz="2400" dirty="0" smtClean="0"/>
              <a:t> </a:t>
            </a:r>
            <a:r>
              <a:rPr lang="tr-TR" sz="2400" dirty="0" err="1" smtClean="0"/>
              <a:t>cared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, </a:t>
            </a:r>
            <a:r>
              <a:rPr lang="tr-TR" sz="2400" dirty="0" err="1" smtClean="0"/>
              <a:t>minimizing</a:t>
            </a:r>
            <a:r>
              <a:rPr lang="tr-TR" sz="2400" dirty="0" smtClean="0"/>
              <a:t> </a:t>
            </a:r>
            <a:r>
              <a:rPr lang="tr-TR" sz="2400" dirty="0" err="1" smtClean="0"/>
              <a:t>pain</a:t>
            </a:r>
            <a:r>
              <a:rPr lang="tr-TR" sz="2400" dirty="0" smtClean="0"/>
              <a:t>, stres </a:t>
            </a:r>
            <a:r>
              <a:rPr lang="tr-TR" sz="2400" dirty="0" err="1" smtClean="0"/>
              <a:t>and</a:t>
            </a:r>
            <a:r>
              <a:rPr lang="tr-TR" sz="2400" dirty="0" smtClean="0"/>
              <a:t>  </a:t>
            </a:r>
            <a:r>
              <a:rPr lang="tr-TR" sz="2400" dirty="0" err="1" smtClean="0"/>
              <a:t>suffering</a:t>
            </a:r>
            <a:r>
              <a:rPr lang="tr-TR" sz="2400" dirty="0" smtClean="0"/>
              <a:t>, </a:t>
            </a:r>
            <a:r>
              <a:rPr lang="tr-TR" sz="2400" dirty="0" err="1" smtClean="0"/>
              <a:t>resulting</a:t>
            </a:r>
            <a:r>
              <a:rPr lang="tr-TR" sz="2400" dirty="0" smtClean="0"/>
              <a:t> in </a:t>
            </a:r>
            <a:r>
              <a:rPr lang="tr-TR" sz="2400" dirty="0" err="1" smtClean="0"/>
              <a:t>increased</a:t>
            </a:r>
            <a:r>
              <a:rPr lang="tr-TR" sz="2400" dirty="0" smtClean="0"/>
              <a:t> </a:t>
            </a:r>
            <a:r>
              <a:rPr lang="tr-TR" sz="2400" dirty="0" err="1" smtClean="0"/>
              <a:t>milk</a:t>
            </a:r>
            <a:r>
              <a:rPr lang="tr-TR" sz="2400" dirty="0" smtClean="0"/>
              <a:t>, </a:t>
            </a:r>
            <a:r>
              <a:rPr lang="tr-TR" sz="2400" dirty="0" err="1" smtClean="0"/>
              <a:t>meat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egg</a:t>
            </a:r>
            <a:r>
              <a:rPr lang="tr-TR" sz="2400" dirty="0" smtClean="0"/>
              <a:t> </a:t>
            </a:r>
            <a:r>
              <a:rPr lang="tr-TR" sz="2400" dirty="0" err="1" smtClean="0"/>
              <a:t>production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less</a:t>
            </a:r>
            <a:r>
              <a:rPr lang="tr-TR" sz="2400" dirty="0" smtClean="0"/>
              <a:t> </a:t>
            </a:r>
            <a:r>
              <a:rPr lang="tr-TR" sz="2400" dirty="0" err="1" smtClean="0"/>
              <a:t>sources</a:t>
            </a:r>
            <a:r>
              <a:rPr lang="tr-TR" sz="2400" dirty="0" smtClean="0"/>
              <a:t>.</a:t>
            </a:r>
          </a:p>
          <a:p>
            <a:pPr algn="ctr"/>
            <a:r>
              <a:rPr lang="tr-TR" sz="2400" dirty="0" smtClean="0">
                <a:sym typeface="Wingdings" panose="05000000000000000000" pitchFamily="2" charset="2"/>
              </a:rPr>
              <a:t></a:t>
            </a:r>
            <a:r>
              <a:rPr lang="tr-TR" sz="2400" dirty="0" err="1" smtClean="0"/>
              <a:t>Helping</a:t>
            </a:r>
            <a:r>
              <a:rPr lang="tr-TR" sz="2400" dirty="0" smtClean="0"/>
              <a:t> </a:t>
            </a:r>
            <a:r>
              <a:rPr lang="tr-TR" sz="2400" dirty="0" err="1" smtClean="0"/>
              <a:t>pets</a:t>
            </a:r>
            <a:r>
              <a:rPr lang="tr-TR" sz="2400" dirty="0" smtClean="0"/>
              <a:t> </a:t>
            </a:r>
            <a:r>
              <a:rPr lang="tr-TR" sz="2400" dirty="0" err="1" smtClean="0"/>
              <a:t>live</a:t>
            </a:r>
            <a:r>
              <a:rPr lang="tr-TR" sz="2400" dirty="0" smtClean="0"/>
              <a:t> </a:t>
            </a:r>
            <a:r>
              <a:rPr lang="tr-TR" sz="2400" dirty="0" err="1" smtClean="0"/>
              <a:t>longer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healthier</a:t>
            </a:r>
            <a:r>
              <a:rPr lang="tr-TR" sz="2400" dirty="0" smtClean="0"/>
              <a:t> </a:t>
            </a:r>
            <a:r>
              <a:rPr lang="tr-TR" sz="2400" dirty="0" err="1" smtClean="0"/>
              <a:t>lives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978206" y="4808668"/>
            <a:ext cx="2930904" cy="156966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00B0F0"/>
                </a:solidFill>
              </a:rPr>
              <a:t>Healthy</a:t>
            </a:r>
            <a:r>
              <a:rPr lang="tr-TR" sz="2400" b="1" dirty="0" smtClean="0">
                <a:solidFill>
                  <a:srgbClr val="00B0F0"/>
                </a:solidFill>
              </a:rPr>
              <a:t> planet: </a:t>
            </a:r>
          </a:p>
          <a:p>
            <a:pPr algn="ctr"/>
            <a:r>
              <a:rPr lang="tr-TR" sz="2400" dirty="0" err="1" smtClean="0"/>
              <a:t>Conserving</a:t>
            </a:r>
            <a:r>
              <a:rPr lang="tr-TR" sz="2400" dirty="0" smtClean="0"/>
              <a:t> </a:t>
            </a:r>
            <a:r>
              <a:rPr lang="tr-TR" sz="2400" dirty="0" err="1" smtClean="0"/>
              <a:t>resource</a:t>
            </a:r>
            <a:r>
              <a:rPr lang="tr-TR" sz="2400" dirty="0" smtClean="0"/>
              <a:t> </a:t>
            </a:r>
            <a:r>
              <a:rPr lang="tr-TR" sz="2400" dirty="0" err="1" smtClean="0"/>
              <a:t>use</a:t>
            </a:r>
            <a:r>
              <a:rPr lang="tr-TR" sz="2400" dirty="0" smtClean="0"/>
              <a:t> </a:t>
            </a:r>
            <a:r>
              <a:rPr lang="tr-TR" sz="2400" dirty="0" err="1" smtClean="0"/>
              <a:t>helps</a:t>
            </a:r>
            <a:r>
              <a:rPr lang="tr-TR" sz="2400" dirty="0" smtClean="0"/>
              <a:t> </a:t>
            </a:r>
            <a:r>
              <a:rPr lang="tr-TR" sz="2400" dirty="0" err="1" smtClean="0"/>
              <a:t>sustain</a:t>
            </a:r>
            <a:r>
              <a:rPr lang="tr-TR" sz="2400" dirty="0" smtClean="0"/>
              <a:t> a </a:t>
            </a:r>
            <a:r>
              <a:rPr lang="tr-TR" sz="2400" dirty="0" err="1" smtClean="0"/>
              <a:t>growing</a:t>
            </a:r>
            <a:r>
              <a:rPr lang="tr-TR" sz="2400" dirty="0" smtClean="0"/>
              <a:t> </a:t>
            </a:r>
            <a:r>
              <a:rPr lang="tr-TR" sz="2400" dirty="0" err="1" smtClean="0"/>
              <a:t>population</a:t>
            </a:r>
            <a:r>
              <a:rPr lang="tr-TR" sz="2400" dirty="0" smtClean="0"/>
              <a:t>.   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970815" y="2147728"/>
            <a:ext cx="14830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00B050"/>
                </a:solidFill>
              </a:rPr>
              <a:t>Animal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tr-TR" sz="3200" b="1" dirty="0" err="1" smtClean="0">
                <a:solidFill>
                  <a:srgbClr val="00B050"/>
                </a:solidFill>
              </a:rPr>
              <a:t>Health</a:t>
            </a:r>
            <a:endParaRPr lang="tr-TR" sz="3200" b="1" dirty="0">
              <a:solidFill>
                <a:srgbClr val="00B05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120876" y="2079381"/>
            <a:ext cx="1511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66"/>
                </a:solidFill>
              </a:rPr>
              <a:t>Human </a:t>
            </a:r>
          </a:p>
          <a:p>
            <a:pPr algn="ctr"/>
            <a:r>
              <a:rPr lang="tr-TR" sz="3200" b="1" dirty="0" err="1" smtClean="0">
                <a:solidFill>
                  <a:srgbClr val="FF0066"/>
                </a:solidFill>
              </a:rPr>
              <a:t>health</a:t>
            </a:r>
            <a:endParaRPr lang="tr-TR" sz="3200" b="1" dirty="0">
              <a:solidFill>
                <a:srgbClr val="FF0066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40140" y="451628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3200" b="1" dirty="0">
                <a:solidFill>
                  <a:srgbClr val="00B0F0"/>
                </a:solidFill>
              </a:rPr>
              <a:t>Environment </a:t>
            </a:r>
          </a:p>
          <a:p>
            <a:pPr algn="ctr"/>
            <a:r>
              <a:rPr lang="tr-TR" sz="3200" b="1" dirty="0" err="1">
                <a:solidFill>
                  <a:srgbClr val="00B0F0"/>
                </a:solidFill>
              </a:rPr>
              <a:t>health</a:t>
            </a:r>
            <a:endParaRPr lang="tr-TR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1106</Words>
  <Application>Microsoft Office PowerPoint</Application>
  <PresentationFormat>Geniş ekran</PresentationFormat>
  <Paragraphs>121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Teması</vt:lpstr>
      <vt:lpstr>Lecture 1:   Overview of  Public Health</vt:lpstr>
      <vt:lpstr>PowerPoint Sunusu</vt:lpstr>
      <vt:lpstr>PowerPoint Sunusu</vt:lpstr>
      <vt:lpstr>PowerPoint Sunusu</vt:lpstr>
      <vt:lpstr>Public Health; </vt:lpstr>
      <vt:lpstr>What is 'One Health'?</vt:lpstr>
      <vt:lpstr>The concept of One Health; </vt:lpstr>
      <vt:lpstr>PowerPoint Sunusu</vt:lpstr>
      <vt:lpstr>PowerPoint Sunusu</vt:lpstr>
      <vt:lpstr>PowerPoint Sunusu</vt:lpstr>
      <vt:lpstr>One health approach</vt:lpstr>
      <vt:lpstr>PowerPoint Sunusu</vt:lpstr>
      <vt:lpstr>The areas of work in which a One Health approach is particularly relevant include;  </vt:lpstr>
      <vt:lpstr>PowerPoint Sunusu</vt:lpstr>
      <vt:lpstr>PowerPoint Sunusu</vt:lpstr>
      <vt:lpstr>PowerPoint Sunusu</vt:lpstr>
      <vt:lpstr>PowerPoint Sunusu</vt:lpstr>
      <vt:lpstr>Why do we need a One Health approach?</vt:lpstr>
      <vt:lpstr>PowerPoint Sunusu</vt:lpstr>
      <vt:lpstr>Who makes the One Health approach work?</vt:lpstr>
      <vt:lpstr>Who makes the One Health approach work?</vt:lpstr>
      <vt:lpstr>Who makes the One Health approach work?</vt:lpstr>
      <vt:lpstr>Who makes the One Health approach work?</vt:lpstr>
      <vt:lpstr>One Health can be thought of as having three major subcomponents: </vt:lpstr>
      <vt:lpstr>PowerPoint Sunusu</vt:lpstr>
      <vt:lpstr>PowerPoint Sunusu</vt:lpstr>
      <vt:lpstr>PowerPoint Sunusu</vt:lpstr>
      <vt:lpstr>PowerPoint Sunusu</vt:lpstr>
      <vt:lpstr>Video: One health: From Concept to Action. Video link: https://www.cdc.gov/onehealth/basics/index.html 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Overview of Public Health</dc:title>
  <dc:creator>Bahar</dc:creator>
  <cp:lastModifiedBy>Bahar</cp:lastModifiedBy>
  <cp:revision>41</cp:revision>
  <dcterms:created xsi:type="dcterms:W3CDTF">2018-07-31T12:43:06Z</dcterms:created>
  <dcterms:modified xsi:type="dcterms:W3CDTF">2018-10-10T11:42:55Z</dcterms:modified>
</cp:coreProperties>
</file>