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671029F-47A2-4257-823B-3431C2A00DA5}" type="datetimeFigureOut">
              <a:rPr lang="tr-TR" smtClean="0"/>
              <a:t>4.5.2020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B2CAE8-1729-45C5-9A7A-421F2316B89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9085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671029F-47A2-4257-823B-3431C2A00DA5}" type="datetimeFigureOut">
              <a:rPr lang="tr-TR" smtClean="0"/>
              <a:t>4.5.2020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B2CAE8-1729-45C5-9A7A-421F2316B896}" type="slidenum">
              <a:rPr lang="tr-TR" smtClean="0"/>
              <a:t>‹#›</a:t>
            </a:fld>
            <a:endParaRPr lang="tr-TR"/>
          </a:p>
        </p:txBody>
      </p:sp>
    </p:spTree>
    <p:extLst>
      <p:ext uri="{BB962C8B-B14F-4D97-AF65-F5344CB8AC3E}">
        <p14:creationId xmlns:p14="http://schemas.microsoft.com/office/powerpoint/2010/main" val="2649425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671029F-47A2-4257-823B-3431C2A00DA5}" type="datetimeFigureOut">
              <a:rPr lang="tr-TR" smtClean="0"/>
              <a:t>4.5.2020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B2CAE8-1729-45C5-9A7A-421F2316B896}" type="slidenum">
              <a:rPr lang="tr-TR" smtClean="0"/>
              <a:t>‹#›</a:t>
            </a:fld>
            <a:endParaRPr lang="tr-TR"/>
          </a:p>
        </p:txBody>
      </p:sp>
    </p:spTree>
    <p:extLst>
      <p:ext uri="{BB962C8B-B14F-4D97-AF65-F5344CB8AC3E}">
        <p14:creationId xmlns:p14="http://schemas.microsoft.com/office/powerpoint/2010/main" val="2599425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671029F-47A2-4257-823B-3431C2A00DA5}" type="datetimeFigureOut">
              <a:rPr lang="tr-TR" smtClean="0"/>
              <a:t>4.5.2020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B2CAE8-1729-45C5-9A7A-421F2316B896}" type="slidenum">
              <a:rPr lang="tr-TR" smtClean="0"/>
              <a:t>‹#›</a:t>
            </a:fld>
            <a:endParaRPr lang="tr-TR"/>
          </a:p>
        </p:txBody>
      </p:sp>
    </p:spTree>
    <p:extLst>
      <p:ext uri="{BB962C8B-B14F-4D97-AF65-F5344CB8AC3E}">
        <p14:creationId xmlns:p14="http://schemas.microsoft.com/office/powerpoint/2010/main" val="1780155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671029F-47A2-4257-823B-3431C2A00DA5}" type="datetimeFigureOut">
              <a:rPr lang="tr-TR" smtClean="0"/>
              <a:t>4.5.2020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B2CAE8-1729-45C5-9A7A-421F2316B89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3168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671029F-47A2-4257-823B-3431C2A00DA5}" type="datetimeFigureOut">
              <a:rPr lang="tr-TR" smtClean="0"/>
              <a:t>4.5.2020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2B2CAE8-1729-45C5-9A7A-421F2316B896}" type="slidenum">
              <a:rPr lang="tr-TR" smtClean="0"/>
              <a:t>‹#›</a:t>
            </a:fld>
            <a:endParaRPr lang="tr-TR"/>
          </a:p>
        </p:txBody>
      </p:sp>
    </p:spTree>
    <p:extLst>
      <p:ext uri="{BB962C8B-B14F-4D97-AF65-F5344CB8AC3E}">
        <p14:creationId xmlns:p14="http://schemas.microsoft.com/office/powerpoint/2010/main" val="285507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671029F-47A2-4257-823B-3431C2A00DA5}" type="datetimeFigureOut">
              <a:rPr lang="tr-TR" smtClean="0"/>
              <a:t>4.5.2020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2B2CAE8-1729-45C5-9A7A-421F2316B896}" type="slidenum">
              <a:rPr lang="tr-TR" smtClean="0"/>
              <a:t>‹#›</a:t>
            </a:fld>
            <a:endParaRPr lang="tr-TR"/>
          </a:p>
        </p:txBody>
      </p:sp>
    </p:spTree>
    <p:extLst>
      <p:ext uri="{BB962C8B-B14F-4D97-AF65-F5344CB8AC3E}">
        <p14:creationId xmlns:p14="http://schemas.microsoft.com/office/powerpoint/2010/main" val="117461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671029F-47A2-4257-823B-3431C2A00DA5}" type="datetimeFigureOut">
              <a:rPr lang="tr-TR" smtClean="0"/>
              <a:t>4.5.2020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2B2CAE8-1729-45C5-9A7A-421F2316B896}" type="slidenum">
              <a:rPr lang="tr-TR" smtClean="0"/>
              <a:t>‹#›</a:t>
            </a:fld>
            <a:endParaRPr lang="tr-TR"/>
          </a:p>
        </p:txBody>
      </p:sp>
    </p:spTree>
    <p:extLst>
      <p:ext uri="{BB962C8B-B14F-4D97-AF65-F5344CB8AC3E}">
        <p14:creationId xmlns:p14="http://schemas.microsoft.com/office/powerpoint/2010/main" val="2960950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671029F-47A2-4257-823B-3431C2A00DA5}" type="datetimeFigureOut">
              <a:rPr lang="tr-TR" smtClean="0"/>
              <a:t>4.5.2020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2B2CAE8-1729-45C5-9A7A-421F2316B896}" type="slidenum">
              <a:rPr lang="tr-TR" smtClean="0"/>
              <a:t>‹#›</a:t>
            </a:fld>
            <a:endParaRPr lang="tr-TR"/>
          </a:p>
        </p:txBody>
      </p:sp>
    </p:spTree>
    <p:extLst>
      <p:ext uri="{BB962C8B-B14F-4D97-AF65-F5344CB8AC3E}">
        <p14:creationId xmlns:p14="http://schemas.microsoft.com/office/powerpoint/2010/main" val="2011516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671029F-47A2-4257-823B-3431C2A00DA5}" type="datetimeFigureOut">
              <a:rPr lang="tr-TR" smtClean="0"/>
              <a:t>4.5.2020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2B2CAE8-1729-45C5-9A7A-421F2316B896}" type="slidenum">
              <a:rPr lang="tr-TR" smtClean="0"/>
              <a:t>‹#›</a:t>
            </a:fld>
            <a:endParaRPr lang="tr-TR"/>
          </a:p>
        </p:txBody>
      </p:sp>
    </p:spTree>
    <p:extLst>
      <p:ext uri="{BB962C8B-B14F-4D97-AF65-F5344CB8AC3E}">
        <p14:creationId xmlns:p14="http://schemas.microsoft.com/office/powerpoint/2010/main" val="1273931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671029F-47A2-4257-823B-3431C2A00DA5}" type="datetimeFigureOut">
              <a:rPr lang="tr-TR" smtClean="0"/>
              <a:t>4.5.2020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2B2CAE8-1729-45C5-9A7A-421F2316B896}" type="slidenum">
              <a:rPr lang="tr-TR" smtClean="0"/>
              <a:t>‹#›</a:t>
            </a:fld>
            <a:endParaRPr lang="tr-TR"/>
          </a:p>
        </p:txBody>
      </p:sp>
    </p:spTree>
    <p:extLst>
      <p:ext uri="{BB962C8B-B14F-4D97-AF65-F5344CB8AC3E}">
        <p14:creationId xmlns:p14="http://schemas.microsoft.com/office/powerpoint/2010/main" val="3659439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671029F-47A2-4257-823B-3431C2A00DA5}" type="datetimeFigureOut">
              <a:rPr lang="tr-TR" smtClean="0"/>
              <a:t>4.5.2020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2B2CAE8-1729-45C5-9A7A-421F2316B896}"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Metin kutusu 8">
            <a:extLst>
              <a:ext uri="{FF2B5EF4-FFF2-40B4-BE49-F238E27FC236}">
                <a16:creationId xmlns:a16="http://schemas.microsoft.com/office/drawing/2014/main" id="{0234C12B-2E1C-4BCE-9BA9-B4D80A7324DF}"/>
              </a:ext>
            </a:extLst>
          </p:cNvPr>
          <p:cNvSpPr txBox="1"/>
          <p:nvPr userDrawn="1"/>
        </p:nvSpPr>
        <p:spPr>
          <a:xfrm rot="19756812">
            <a:off x="1940629" y="1997839"/>
            <a:ext cx="8310743" cy="286232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tr-TR" sz="6000" dirty="0">
                <a:solidFill>
                  <a:schemeClr val="bg1">
                    <a:lumMod val="85000"/>
                  </a:schemeClr>
                </a:solidFill>
              </a:rPr>
              <a:t>DR.ÖĞR. ÜYESİ </a:t>
            </a:r>
          </a:p>
          <a:p>
            <a:pPr algn="ctr"/>
            <a:r>
              <a:rPr lang="tr-TR" sz="6000" dirty="0">
                <a:solidFill>
                  <a:schemeClr val="bg1">
                    <a:lumMod val="85000"/>
                  </a:schemeClr>
                </a:solidFill>
              </a:rPr>
              <a:t>FİLİZ ÇETİNKAYA KARAFAKI</a:t>
            </a:r>
          </a:p>
        </p:txBody>
      </p:sp>
    </p:spTree>
    <p:extLst>
      <p:ext uri="{BB962C8B-B14F-4D97-AF65-F5344CB8AC3E}">
        <p14:creationId xmlns:p14="http://schemas.microsoft.com/office/powerpoint/2010/main" val="8825270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9315EB3-46F0-4AE2-9FBB-F251C5480C6E}"/>
              </a:ext>
            </a:extLst>
          </p:cNvPr>
          <p:cNvSpPr>
            <a:spLocks noGrp="1"/>
          </p:cNvSpPr>
          <p:nvPr>
            <p:ph type="ctrTitle"/>
          </p:nvPr>
        </p:nvSpPr>
        <p:spPr/>
        <p:txBody>
          <a:bodyPr/>
          <a:lstStyle/>
          <a:p>
            <a:pPr algn="ctr"/>
            <a:r>
              <a:rPr lang="tr-TR" dirty="0"/>
              <a:t>KÜRESEL ISINMA </a:t>
            </a:r>
            <a:br>
              <a:rPr lang="tr-TR" dirty="0"/>
            </a:br>
            <a:r>
              <a:rPr lang="tr-TR" dirty="0"/>
              <a:t>VE </a:t>
            </a:r>
            <a:br>
              <a:rPr lang="tr-TR" dirty="0"/>
            </a:br>
            <a:r>
              <a:rPr lang="tr-TR" dirty="0"/>
              <a:t>TURİZM</a:t>
            </a:r>
          </a:p>
        </p:txBody>
      </p:sp>
      <p:sp>
        <p:nvSpPr>
          <p:cNvPr id="3" name="Alt Başlık 2">
            <a:extLst>
              <a:ext uri="{FF2B5EF4-FFF2-40B4-BE49-F238E27FC236}">
                <a16:creationId xmlns:a16="http://schemas.microsoft.com/office/drawing/2014/main" id="{8147A4DC-9F4F-4C95-9F93-25F41C97E509}"/>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390721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CA619A6-3BCC-4FB0-B92A-33120DE461CB}"/>
              </a:ext>
            </a:extLst>
          </p:cNvPr>
          <p:cNvSpPr>
            <a:spLocks noGrp="1"/>
          </p:cNvSpPr>
          <p:nvPr>
            <p:ph type="title"/>
          </p:nvPr>
        </p:nvSpPr>
        <p:spPr/>
        <p:txBody>
          <a:bodyPr/>
          <a:lstStyle/>
          <a:p>
            <a:br>
              <a:rPr lang="tr-TR" dirty="0"/>
            </a:br>
            <a:endParaRPr lang="tr-TR" dirty="0"/>
          </a:p>
        </p:txBody>
      </p:sp>
      <p:sp>
        <p:nvSpPr>
          <p:cNvPr id="3" name="İçerik Yer Tutucusu 2">
            <a:extLst>
              <a:ext uri="{FF2B5EF4-FFF2-40B4-BE49-F238E27FC236}">
                <a16:creationId xmlns:a16="http://schemas.microsoft.com/office/drawing/2014/main" id="{7B7658AE-E92C-48B7-8FE4-E7F340FF6E58}"/>
              </a:ext>
            </a:extLst>
          </p:cNvPr>
          <p:cNvSpPr>
            <a:spLocks noGrp="1"/>
          </p:cNvSpPr>
          <p:nvPr>
            <p:ph idx="1"/>
          </p:nvPr>
        </p:nvSpPr>
        <p:spPr/>
        <p:txBody>
          <a:bodyPr/>
          <a:lstStyle/>
          <a:p>
            <a:r>
              <a:rPr lang="tr-TR" dirty="0"/>
              <a:t>Küresel ısınma nedir?</a:t>
            </a:r>
          </a:p>
          <a:p>
            <a:endParaRPr lang="tr-TR" dirty="0"/>
          </a:p>
          <a:p>
            <a:r>
              <a:rPr lang="tr-TR" dirty="0"/>
              <a:t>İnsan faaliyetleri…………..Sera Gazları……………..Küresel Isınma</a:t>
            </a:r>
          </a:p>
          <a:p>
            <a:endParaRPr lang="tr-TR" dirty="0"/>
          </a:p>
          <a:p>
            <a:r>
              <a:rPr lang="tr-TR" dirty="0"/>
              <a:t>İnsanların çeşitli aktiviteleriyle sera gazlarının artması sonucu küresel bir problem ortaya çıkmıştır.</a:t>
            </a:r>
          </a:p>
        </p:txBody>
      </p:sp>
    </p:spTree>
    <p:extLst>
      <p:ext uri="{BB962C8B-B14F-4D97-AF65-F5344CB8AC3E}">
        <p14:creationId xmlns:p14="http://schemas.microsoft.com/office/powerpoint/2010/main" val="1277399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3A509CF-CA2D-4B9F-ACB4-467B57470E7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8446B74-E94A-400A-8DEB-8C11829D9630}"/>
              </a:ext>
            </a:extLst>
          </p:cNvPr>
          <p:cNvSpPr>
            <a:spLocks noGrp="1"/>
          </p:cNvSpPr>
          <p:nvPr>
            <p:ph idx="1"/>
          </p:nvPr>
        </p:nvSpPr>
        <p:spPr/>
        <p:txBody>
          <a:bodyPr/>
          <a:lstStyle/>
          <a:p>
            <a:r>
              <a:rPr lang="tr-TR" dirty="0"/>
              <a:t>Küresel bir sorundur;</a:t>
            </a:r>
          </a:p>
          <a:p>
            <a:r>
              <a:rPr lang="tr-TR" dirty="0"/>
              <a:t>nem, yağış, hava hareketlerinin değişmesi sürecidir.</a:t>
            </a:r>
          </a:p>
          <a:p>
            <a:r>
              <a:rPr lang="tr-TR" dirty="0"/>
              <a:t>Diğer dalga boyuna sahip ışınlar atmosferden geçip yere ulaşırlar. Yere çarpan ışınların en kısa olan dalga boyları değişir. Deşiğim kısa dalga boyundan uzun dalga boyuna doğru olur. Yere çarpan ışınlar için havadaki su buharı ve karbondioksit nedeniyle atmosfer saydam değildir. Bu durum kısaca sera etkisi olarak adlandırılır (Demirtaş, 2011).</a:t>
            </a:r>
          </a:p>
          <a:p>
            <a:endParaRPr lang="tr-TR" dirty="0"/>
          </a:p>
        </p:txBody>
      </p:sp>
    </p:spTree>
    <p:extLst>
      <p:ext uri="{BB962C8B-B14F-4D97-AF65-F5344CB8AC3E}">
        <p14:creationId xmlns:p14="http://schemas.microsoft.com/office/powerpoint/2010/main" val="1426807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CFE4D-C130-4E65-9951-8B9A4EA5992F}"/>
              </a:ext>
            </a:extLst>
          </p:cNvPr>
          <p:cNvSpPr>
            <a:spLocks noGrp="1"/>
          </p:cNvSpPr>
          <p:nvPr>
            <p:ph type="title"/>
          </p:nvPr>
        </p:nvSpPr>
        <p:spPr/>
        <p:txBody>
          <a:bodyPr/>
          <a:lstStyle/>
          <a:p>
            <a:br>
              <a:rPr lang="tr-TR" dirty="0"/>
            </a:br>
            <a:endParaRPr lang="tr-TR" dirty="0"/>
          </a:p>
        </p:txBody>
      </p:sp>
      <p:sp>
        <p:nvSpPr>
          <p:cNvPr id="3" name="İçerik Yer Tutucusu 2">
            <a:extLst>
              <a:ext uri="{FF2B5EF4-FFF2-40B4-BE49-F238E27FC236}">
                <a16:creationId xmlns:a16="http://schemas.microsoft.com/office/drawing/2014/main" id="{1F1A4E13-7F29-46AD-BFAC-21266295D024}"/>
              </a:ext>
            </a:extLst>
          </p:cNvPr>
          <p:cNvSpPr>
            <a:spLocks noGrp="1"/>
          </p:cNvSpPr>
          <p:nvPr>
            <p:ph idx="1"/>
          </p:nvPr>
        </p:nvSpPr>
        <p:spPr/>
        <p:txBody>
          <a:bodyPr/>
          <a:lstStyle/>
          <a:p>
            <a:endParaRPr lang="tr-TR" dirty="0"/>
          </a:p>
          <a:p>
            <a:r>
              <a:rPr lang="tr-TR" dirty="0"/>
              <a:t>KÜRESEL ISINMAYA DAİR KANITLAR</a:t>
            </a:r>
            <a:br>
              <a:rPr lang="tr-TR" dirty="0"/>
            </a:br>
            <a:endParaRPr lang="tr-TR" dirty="0"/>
          </a:p>
          <a:p>
            <a:r>
              <a:rPr lang="tr-TR" dirty="0"/>
              <a:t>1) Dünya üzerindeki sıcaklık artışı</a:t>
            </a:r>
          </a:p>
          <a:p>
            <a:r>
              <a:rPr lang="tr-TR" dirty="0"/>
              <a:t>2) Mevsim kaymaları</a:t>
            </a:r>
          </a:p>
          <a:p>
            <a:r>
              <a:rPr lang="tr-TR" dirty="0"/>
              <a:t>3) Buzulların erimeye başlaması</a:t>
            </a:r>
          </a:p>
          <a:p>
            <a:r>
              <a:rPr lang="tr-TR" dirty="0"/>
              <a:t>4) Değişen bitki örtüsü sınırları</a:t>
            </a:r>
          </a:p>
          <a:p>
            <a:endParaRPr lang="tr-TR" dirty="0"/>
          </a:p>
        </p:txBody>
      </p:sp>
    </p:spTree>
    <p:extLst>
      <p:ext uri="{BB962C8B-B14F-4D97-AF65-F5344CB8AC3E}">
        <p14:creationId xmlns:p14="http://schemas.microsoft.com/office/powerpoint/2010/main" val="2478774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CE2041A-04D3-4C11-B6D6-F98588F38D7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CED6C62-9F2C-4C4B-BFCC-F3A31CD95CE0}"/>
              </a:ext>
            </a:extLst>
          </p:cNvPr>
          <p:cNvSpPr>
            <a:spLocks noGrp="1"/>
          </p:cNvSpPr>
          <p:nvPr>
            <p:ph idx="1"/>
          </p:nvPr>
        </p:nvSpPr>
        <p:spPr/>
        <p:txBody>
          <a:bodyPr/>
          <a:lstStyle/>
          <a:p>
            <a:r>
              <a:rPr lang="tr-TR" dirty="0"/>
              <a:t>KÜRESEL ISINMANIN ETKİLERİ</a:t>
            </a:r>
          </a:p>
          <a:p>
            <a:r>
              <a:rPr lang="tr-TR" dirty="0"/>
              <a:t>A)HAYVAN TÜRLERİNE ETKİLERİ</a:t>
            </a:r>
          </a:p>
          <a:p>
            <a:r>
              <a:rPr lang="tr-TR" dirty="0"/>
              <a:t>*hayvan ekosistemine etkileri</a:t>
            </a:r>
          </a:p>
          <a:p>
            <a:r>
              <a:rPr lang="tr-TR" dirty="0"/>
              <a:t>*hayvan yaşam biçimlerine etkileri</a:t>
            </a:r>
          </a:p>
          <a:p>
            <a:r>
              <a:rPr lang="tr-TR" dirty="0"/>
              <a:t>*türler arasındaki etkilenmeler </a:t>
            </a:r>
          </a:p>
          <a:p>
            <a:r>
              <a:rPr lang="tr-TR" dirty="0"/>
              <a:t>*hayvan çoğalmalarına etkisi</a:t>
            </a:r>
          </a:p>
          <a:p>
            <a:endParaRPr lang="tr-TR" dirty="0"/>
          </a:p>
        </p:txBody>
      </p:sp>
    </p:spTree>
    <p:extLst>
      <p:ext uri="{BB962C8B-B14F-4D97-AF65-F5344CB8AC3E}">
        <p14:creationId xmlns:p14="http://schemas.microsoft.com/office/powerpoint/2010/main" val="1291685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A3EFCB-C180-456D-921A-91511D1EB58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954A845-92B5-4B03-B686-669B87D3376C}"/>
              </a:ext>
            </a:extLst>
          </p:cNvPr>
          <p:cNvSpPr>
            <a:spLocks noGrp="1"/>
          </p:cNvSpPr>
          <p:nvPr>
            <p:ph idx="1"/>
          </p:nvPr>
        </p:nvSpPr>
        <p:spPr/>
        <p:txBody>
          <a:bodyPr/>
          <a:lstStyle/>
          <a:p>
            <a:r>
              <a:rPr lang="tr-TR" dirty="0"/>
              <a:t>B)BİTKİ TÜRLERİNE ETKİLERİ</a:t>
            </a:r>
          </a:p>
          <a:p>
            <a:r>
              <a:rPr lang="tr-TR" dirty="0"/>
              <a:t>*bitki ekosistemlerine etkileri</a:t>
            </a:r>
          </a:p>
          <a:p>
            <a:r>
              <a:rPr lang="tr-TR" dirty="0"/>
              <a:t>*bitki yaşam biçimlerine etkileri</a:t>
            </a:r>
          </a:p>
          <a:p>
            <a:r>
              <a:rPr lang="tr-TR" dirty="0"/>
              <a:t>*türler arasındaki etkileşim</a:t>
            </a:r>
          </a:p>
          <a:p>
            <a:r>
              <a:rPr lang="tr-TR" dirty="0"/>
              <a:t>*bitki çoğalmalarına etkisi</a:t>
            </a:r>
          </a:p>
          <a:p>
            <a:endParaRPr lang="tr-TR" dirty="0"/>
          </a:p>
        </p:txBody>
      </p:sp>
    </p:spTree>
    <p:extLst>
      <p:ext uri="{BB962C8B-B14F-4D97-AF65-F5344CB8AC3E}">
        <p14:creationId xmlns:p14="http://schemas.microsoft.com/office/powerpoint/2010/main" val="608279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54A7494-B9F0-4D7F-A19B-5806285E36E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F4AA8E9-35C0-4FE8-B789-E90D75152F3D}"/>
              </a:ext>
            </a:extLst>
          </p:cNvPr>
          <p:cNvSpPr>
            <a:spLocks noGrp="1"/>
          </p:cNvSpPr>
          <p:nvPr>
            <p:ph idx="1"/>
          </p:nvPr>
        </p:nvSpPr>
        <p:spPr/>
        <p:txBody>
          <a:bodyPr>
            <a:normAutofit fontScale="92500" lnSpcReduction="20000"/>
          </a:bodyPr>
          <a:lstStyle/>
          <a:p>
            <a:r>
              <a:rPr lang="tr-TR" dirty="0"/>
              <a:t>C)İKLİM ÜZERİNDEKİ ETKİLERİ</a:t>
            </a:r>
          </a:p>
          <a:p>
            <a:r>
              <a:rPr lang="tr-TR" dirty="0"/>
              <a:t>*iklim değişikliği</a:t>
            </a:r>
          </a:p>
          <a:p>
            <a:r>
              <a:rPr lang="tr-TR" dirty="0"/>
              <a:t>*iklim değişimlerinin etkileri</a:t>
            </a:r>
          </a:p>
          <a:p>
            <a:r>
              <a:rPr lang="tr-TR" dirty="0"/>
              <a:t>D)DOĞAL AFETLERİN OLUŞUMUNA ETKİSİ</a:t>
            </a:r>
          </a:p>
          <a:p>
            <a:r>
              <a:rPr lang="tr-TR" dirty="0"/>
              <a:t>* Kuraklık</a:t>
            </a:r>
          </a:p>
          <a:p>
            <a:r>
              <a:rPr lang="tr-TR" dirty="0"/>
              <a:t>* seller</a:t>
            </a:r>
          </a:p>
          <a:p>
            <a:r>
              <a:rPr lang="tr-TR" dirty="0"/>
              <a:t>*deniz seviyesinde yükselme</a:t>
            </a:r>
          </a:p>
          <a:p>
            <a:r>
              <a:rPr lang="tr-TR" dirty="0"/>
              <a:t>*fırtınalar(bora, tayfun, kasırga, hortum)</a:t>
            </a:r>
          </a:p>
          <a:p>
            <a:r>
              <a:rPr lang="tr-TR" dirty="0"/>
              <a:t>*</a:t>
            </a:r>
            <a:r>
              <a:rPr lang="tr-TR" dirty="0" err="1"/>
              <a:t>Tsunami</a:t>
            </a:r>
            <a:endParaRPr lang="tr-TR" dirty="0"/>
          </a:p>
          <a:p>
            <a:r>
              <a:rPr lang="tr-TR" dirty="0"/>
              <a:t>*orman yangınlarına etkisi</a:t>
            </a:r>
          </a:p>
          <a:p>
            <a:endParaRPr lang="tr-TR" dirty="0"/>
          </a:p>
        </p:txBody>
      </p:sp>
    </p:spTree>
    <p:extLst>
      <p:ext uri="{BB962C8B-B14F-4D97-AF65-F5344CB8AC3E}">
        <p14:creationId xmlns:p14="http://schemas.microsoft.com/office/powerpoint/2010/main" val="1112961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6164825-ECE7-4AA9-ABD1-61EF7AA6283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610D5E4-C932-473E-856D-204B5CCE38C4}"/>
              </a:ext>
            </a:extLst>
          </p:cNvPr>
          <p:cNvSpPr>
            <a:spLocks noGrp="1"/>
          </p:cNvSpPr>
          <p:nvPr>
            <p:ph idx="1"/>
          </p:nvPr>
        </p:nvSpPr>
        <p:spPr/>
        <p:txBody>
          <a:bodyPr/>
          <a:lstStyle/>
          <a:p>
            <a:r>
              <a:rPr lang="tr-TR" dirty="0"/>
              <a:t>E)TARIMSAL FAALİYETLERİN ETKİSİ</a:t>
            </a:r>
          </a:p>
          <a:p>
            <a:r>
              <a:rPr lang="tr-TR" dirty="0"/>
              <a:t>F)ULAŞIMA ETKİSİ</a:t>
            </a:r>
          </a:p>
          <a:p>
            <a:r>
              <a:rPr lang="tr-TR" dirty="0"/>
              <a:t>G)SU KAYNAKLARINA ETKİSİ </a:t>
            </a:r>
            <a:r>
              <a:rPr lang="tr-TR"/>
              <a:t>(Demirtaş, 2011).</a:t>
            </a:r>
          </a:p>
          <a:p>
            <a:endParaRPr lang="tr-TR" dirty="0"/>
          </a:p>
        </p:txBody>
      </p:sp>
    </p:spTree>
    <p:extLst>
      <p:ext uri="{BB962C8B-B14F-4D97-AF65-F5344CB8AC3E}">
        <p14:creationId xmlns:p14="http://schemas.microsoft.com/office/powerpoint/2010/main" val="3213397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63B8EE-382A-4593-B9BD-F2CE6E639231}"/>
              </a:ext>
            </a:extLst>
          </p:cNvPr>
          <p:cNvSpPr>
            <a:spLocks noGrp="1"/>
          </p:cNvSpPr>
          <p:nvPr>
            <p:ph type="title"/>
          </p:nvPr>
        </p:nvSpPr>
        <p:spPr/>
        <p:txBody>
          <a:bodyPr/>
          <a:lstStyle/>
          <a:p>
            <a:endParaRPr lang="tr-TR"/>
          </a:p>
        </p:txBody>
      </p:sp>
      <p:sp>
        <p:nvSpPr>
          <p:cNvPr id="4" name="Alt Başlık 2">
            <a:extLst>
              <a:ext uri="{FF2B5EF4-FFF2-40B4-BE49-F238E27FC236}">
                <a16:creationId xmlns:a16="http://schemas.microsoft.com/office/drawing/2014/main" id="{4382C0B5-031B-47B2-ACAA-5A62A48CC142}"/>
              </a:ext>
            </a:extLst>
          </p:cNvPr>
          <p:cNvSpPr>
            <a:spLocks noGrp="1"/>
          </p:cNvSpPr>
          <p:nvPr>
            <p:ph idx="1"/>
          </p:nvPr>
        </p:nvSpPr>
        <p:spPr>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sz="1000" b="1" dirty="0" err="1"/>
              <a:t>Yaralanılan</a:t>
            </a:r>
            <a:r>
              <a:rPr lang="tr-TR" sz="1000" b="1" dirty="0"/>
              <a:t> Kaynaklar:</a:t>
            </a:r>
          </a:p>
          <a:p>
            <a:r>
              <a:rPr lang="tr-TR" sz="1000" dirty="0"/>
              <a:t>Güneş, F. (1993). Yaban Hayatının Korunması. Orman Bakanlığı, Milli Parklar ve Av-Yaban Hayatı Genel Müdürlüğü, Milli Parklar ve Av-Yaban Hayatı Semineri (22-26 Mayıs 1993) Kitabı, 97-1</a:t>
            </a:r>
          </a:p>
          <a:p>
            <a:r>
              <a:rPr lang="tr-TR" sz="1000" dirty="0"/>
              <a:t>Gürer, N. (2003). Kırsal Geleneksel Konut Dokusunun Turizm Balgamında Değerlendirilmesi,</a:t>
            </a:r>
          </a:p>
          <a:p>
            <a:r>
              <a:rPr lang="tr-TR" sz="1000" dirty="0" err="1"/>
              <a:t>Cumalıkızık</a:t>
            </a:r>
            <a:r>
              <a:rPr lang="tr-TR" sz="1000" dirty="0"/>
              <a:t> Örneği. (Yayımlanmamış Yüksek Lisans Tezi). Ankara:</a:t>
            </a:r>
          </a:p>
          <a:p>
            <a:r>
              <a:rPr lang="tr-TR" sz="1000" dirty="0"/>
              <a:t>Gazi Üniversitesi Fen Bilimleri Enstitüsü.</a:t>
            </a:r>
          </a:p>
          <a:p>
            <a:r>
              <a:rPr lang="tr-TR" sz="1000" dirty="0" err="1"/>
              <a:t>Karafaki</a:t>
            </a:r>
            <a:r>
              <a:rPr lang="tr-TR" sz="1000" dirty="0"/>
              <a:t>, F. Ç. ve Yazgan, M. E. (2012). “Kırsal Turizme Kavramsal Yaklaşım, Kırsal</a:t>
            </a:r>
          </a:p>
          <a:p>
            <a:r>
              <a:rPr lang="tr-TR" sz="1000" dirty="0"/>
              <a:t>Turizmin Önemi ve Etkileri”. International </a:t>
            </a:r>
            <a:r>
              <a:rPr lang="tr-TR" sz="1000" dirty="0" err="1"/>
              <a:t>Journal</a:t>
            </a:r>
            <a:r>
              <a:rPr lang="tr-TR" sz="1000" dirty="0"/>
              <a:t> of </a:t>
            </a:r>
            <a:r>
              <a:rPr lang="tr-TR" sz="1000" dirty="0" err="1"/>
              <a:t>Social</a:t>
            </a:r>
            <a:r>
              <a:rPr lang="tr-TR" sz="1000" dirty="0"/>
              <a:t> </a:t>
            </a:r>
            <a:r>
              <a:rPr lang="tr-TR" sz="1000" dirty="0" err="1"/>
              <a:t>and</a:t>
            </a:r>
            <a:r>
              <a:rPr lang="tr-TR" sz="1000" dirty="0"/>
              <a:t> </a:t>
            </a:r>
            <a:r>
              <a:rPr lang="tr-TR" sz="1000" dirty="0" err="1"/>
              <a:t>Economic</a:t>
            </a:r>
            <a:endParaRPr lang="tr-TR" sz="1000" dirty="0"/>
          </a:p>
          <a:p>
            <a:r>
              <a:rPr lang="tr-TR" sz="1000" dirty="0" err="1"/>
              <a:t>Sciences</a:t>
            </a:r>
            <a:r>
              <a:rPr lang="tr-TR" sz="1000" dirty="0"/>
              <a:t>, 55-58.</a:t>
            </a:r>
          </a:p>
          <a:p>
            <a:r>
              <a:rPr lang="tr-TR" sz="1000" dirty="0"/>
              <a:t>Demirtaş, N. (2011). Turizm ve Çevre, ANKARA </a:t>
            </a:r>
            <a:r>
              <a:rPr lang="tr-TR" sz="1000" dirty="0" err="1"/>
              <a:t>ÜNiVERSiTESi</a:t>
            </a:r>
            <a:r>
              <a:rPr lang="tr-TR" sz="1000" dirty="0"/>
              <a:t> UZAKTAN </a:t>
            </a:r>
            <a:r>
              <a:rPr lang="tr-TR" sz="1000" dirty="0" err="1"/>
              <a:t>EğiTiM</a:t>
            </a:r>
            <a:r>
              <a:rPr lang="tr-TR" sz="1000" dirty="0"/>
              <a:t> YAYINLARI, Yayın No: 91 ISBN: 978-975-482-944-0, Ankara Üniversitesi.</a:t>
            </a:r>
          </a:p>
          <a:p>
            <a:r>
              <a:rPr lang="tr-TR" sz="1000" dirty="0"/>
              <a:t>Soykan, F. (2003). “Kırsal Turizm ve Türkiye Turizmi İçin Önemi”, Ege Coğrafya Dergisi,</a:t>
            </a:r>
          </a:p>
          <a:p>
            <a:r>
              <a:rPr lang="tr-TR" sz="1000" dirty="0"/>
              <a:t>12, 1-11.</a:t>
            </a:r>
          </a:p>
          <a:p>
            <a:r>
              <a:rPr lang="tr-TR" sz="1000" dirty="0"/>
              <a:t>Soykan, F. (2000). “Kırsal Turizm ve Avrupa’da Kazanılan Deneyim”, Anatolia: Turizm</a:t>
            </a:r>
          </a:p>
          <a:p>
            <a:r>
              <a:rPr lang="tr-TR" sz="1000" dirty="0"/>
              <a:t>Araştırmaları Dergisi, 11, 28</a:t>
            </a:r>
          </a:p>
          <a:p>
            <a:r>
              <a:rPr lang="tr-TR" sz="1000" dirty="0"/>
              <a:t>Şerefoğlu, C. (2009). Kalkınmada Kırsal Turizmin Rolü-2007-2013 Yılları Arasında Ülkemizde</a:t>
            </a:r>
          </a:p>
          <a:p>
            <a:r>
              <a:rPr lang="tr-TR" sz="1000" dirty="0"/>
              <a:t>Uygulanacak Olan </a:t>
            </a:r>
            <a:r>
              <a:rPr lang="tr-TR" sz="1000" dirty="0" err="1"/>
              <a:t>Ipard</a:t>
            </a:r>
            <a:r>
              <a:rPr lang="tr-TR" sz="1000" dirty="0"/>
              <a:t> Kırsal Kalkınma Programındaki Yeri,</a:t>
            </a:r>
          </a:p>
          <a:p>
            <a:r>
              <a:rPr lang="tr-TR" sz="1000" dirty="0"/>
              <a:t>Önemi ve Beklenen Gelişmeler. (Yayımlanmamış Uzmanlık Tezi). Ankara:</a:t>
            </a:r>
          </a:p>
          <a:p>
            <a:r>
              <a:rPr lang="tr-TR" sz="1000" dirty="0"/>
              <a:t>Tarım ve </a:t>
            </a:r>
            <a:r>
              <a:rPr lang="tr-TR" sz="1000" dirty="0" err="1"/>
              <a:t>Köyişleri</a:t>
            </a:r>
            <a:r>
              <a:rPr lang="tr-TR" sz="1000" dirty="0"/>
              <a:t> Bakanlığı Dış İlişkiler ve Avrupa Birliği Koordinasyon</a:t>
            </a:r>
          </a:p>
          <a:p>
            <a:r>
              <a:rPr lang="tr-TR" sz="1000" dirty="0"/>
              <a:t>Dairesi Başkanlığı.</a:t>
            </a:r>
          </a:p>
          <a:p>
            <a:r>
              <a:rPr lang="tr-TR" sz="1000" dirty="0" err="1"/>
              <a:t>Tülek</a:t>
            </a:r>
            <a:r>
              <a:rPr lang="tr-TR" sz="1000" dirty="0"/>
              <a:t> ve Atik. (2013). Doğa Korumada Ekolojik Ağlar; Habitat Bağlantıları ve Antalya </a:t>
            </a:r>
            <a:r>
              <a:rPr lang="tr-TR" sz="1000" dirty="0" err="1"/>
              <a:t>Düzlerçamı</a:t>
            </a:r>
            <a:r>
              <a:rPr lang="tr-TR" sz="1000" dirty="0"/>
              <a:t> Yaban Hayatı Geliştirme Sahası Örneğinde İncelenmesi, Türk Bilimsel Derlemeler Dergisi 6 (1): 01-06.</a:t>
            </a:r>
          </a:p>
        </p:txBody>
      </p:sp>
    </p:spTree>
    <p:extLst>
      <p:ext uri="{BB962C8B-B14F-4D97-AF65-F5344CB8AC3E}">
        <p14:creationId xmlns:p14="http://schemas.microsoft.com/office/powerpoint/2010/main" val="395343008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
  <TotalTime>19</TotalTime>
  <Words>503</Words>
  <Application>Microsoft Office PowerPoint</Application>
  <PresentationFormat>Geniş ekran</PresentationFormat>
  <Paragraphs>60</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Calibri Light</vt:lpstr>
      <vt:lpstr>Geçmişe bakış</vt:lpstr>
      <vt:lpstr>KÜRESEL ISINMA  VE  TURİZM</vt:lpstr>
      <vt:lpstr> </vt:lpstr>
      <vt:lpstr>PowerPoint Sunusu</vt:lpstr>
      <vt:lpstr>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DERS NOTLARI</dc:title>
  <dc:creator>Filiz ÇETİNKAYA</dc:creator>
  <cp:lastModifiedBy>Filiz ÇETİNKAYA</cp:lastModifiedBy>
  <cp:revision>10</cp:revision>
  <dcterms:created xsi:type="dcterms:W3CDTF">2019-04-30T09:42:25Z</dcterms:created>
  <dcterms:modified xsi:type="dcterms:W3CDTF">2020-05-03T21:03:29Z</dcterms:modified>
</cp:coreProperties>
</file>