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5" r:id="rId4"/>
    <p:sldId id="266" r:id="rId5"/>
    <p:sldId id="272" r:id="rId6"/>
    <p:sldId id="273" r:id="rId7"/>
    <p:sldId id="257" r:id="rId8"/>
    <p:sldId id="258" r:id="rId9"/>
    <p:sldId id="259" r:id="rId10"/>
    <p:sldId id="275" r:id="rId11"/>
    <p:sldId id="277" r:id="rId12"/>
    <p:sldId id="276" r:id="rId13"/>
    <p:sldId id="278" r:id="rId14"/>
    <p:sldId id="279" r:id="rId15"/>
    <p:sldId id="280" r:id="rId16"/>
    <p:sldId id="281" r:id="rId17"/>
    <p:sldId id="267" r:id="rId18"/>
    <p:sldId id="268" r:id="rId19"/>
    <p:sldId id="269" r:id="rId20"/>
    <p:sldId id="2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Orta Stil 1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-90" y="-9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4800" b="1" dirty="0" err="1" smtClean="0">
                <a:latin typeface="Comic Sans MS" panose="030F0702030302020204" pitchFamily="66" charset="0"/>
              </a:rPr>
              <a:t>pronouns</a:t>
            </a:r>
            <a:r>
              <a:rPr lang="tr-TR" sz="4800" b="1" dirty="0" smtClean="0">
                <a:latin typeface="Comic Sans MS" panose="030F0702030302020204" pitchFamily="66" charset="0"/>
              </a:rPr>
              <a:t> </a:t>
            </a:r>
            <a:endParaRPr lang="tr-TR" sz="4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9578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Demonstrative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sz="3600" b="1" dirty="0" smtClean="0">
                <a:latin typeface="Comic Sans MS" pitchFamily="66" charset="0"/>
              </a:rPr>
              <a:t>(</a:t>
            </a:r>
            <a:r>
              <a:rPr lang="tr-TR" sz="3600" b="1" dirty="0" err="1" smtClean="0">
                <a:latin typeface="Comic Sans MS" pitchFamily="66" charset="0"/>
              </a:rPr>
              <a:t>This</a:t>
            </a:r>
            <a:r>
              <a:rPr lang="tr-TR" sz="3600" b="1" dirty="0" smtClean="0">
                <a:latin typeface="Comic Sans MS" pitchFamily="66" charset="0"/>
              </a:rPr>
              <a:t> </a:t>
            </a:r>
            <a:r>
              <a:rPr lang="tr-TR" sz="3600" b="1" dirty="0" smtClean="0">
                <a:latin typeface="Comic Sans MS" pitchFamily="66" charset="0"/>
              </a:rPr>
              <a:t>/ </a:t>
            </a:r>
            <a:r>
              <a:rPr lang="tr-TR" sz="3600" b="1" dirty="0" err="1" smtClean="0">
                <a:latin typeface="Comic Sans MS" pitchFamily="66" charset="0"/>
              </a:rPr>
              <a:t>That</a:t>
            </a:r>
            <a:r>
              <a:rPr lang="tr-TR" sz="3600" b="1" dirty="0" smtClean="0">
                <a:latin typeface="Comic Sans MS" pitchFamily="66" charset="0"/>
              </a:rPr>
              <a:t> / </a:t>
            </a:r>
            <a:r>
              <a:rPr lang="tr-TR" sz="3600" b="1" dirty="0" err="1" smtClean="0">
                <a:latin typeface="Comic Sans MS" pitchFamily="66" charset="0"/>
              </a:rPr>
              <a:t>These</a:t>
            </a:r>
            <a:r>
              <a:rPr lang="tr-TR" sz="3600" b="1" dirty="0" smtClean="0">
                <a:latin typeface="Comic Sans MS" pitchFamily="66" charset="0"/>
              </a:rPr>
              <a:t> / </a:t>
            </a:r>
            <a:r>
              <a:rPr lang="tr-TR" sz="3600" b="1" dirty="0" err="1" smtClean="0">
                <a:latin typeface="Comic Sans MS" pitchFamily="66" charset="0"/>
              </a:rPr>
              <a:t>Those</a:t>
            </a:r>
            <a:r>
              <a:rPr lang="tr-TR" sz="3600" b="1" dirty="0" smtClean="0">
                <a:latin typeface="Comic Sans MS" pitchFamily="66" charset="0"/>
              </a:rPr>
              <a:t>)</a:t>
            </a:r>
            <a:endParaRPr lang="tr-TR" sz="3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05466" y="2082800"/>
          <a:ext cx="9601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  <a:gridCol w="3200400"/>
              </a:tblGrid>
              <a:tr h="370840">
                <a:tc>
                  <a:txBody>
                    <a:bodyPr/>
                    <a:lstStyle/>
                    <a:p>
                      <a:endParaRPr lang="tr-TR" sz="1900" dirty="0"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 dirty="0" err="1">
                          <a:latin typeface="Comic Sans MS" pitchFamily="66" charset="0"/>
                        </a:rPr>
                        <a:t>Near</a:t>
                      </a:r>
                      <a:r>
                        <a:rPr lang="tr-TR" sz="1900" dirty="0">
                          <a:latin typeface="Comic Sans MS" pitchFamily="66" charset="0"/>
                        </a:rPr>
                        <a:t> (yakın)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 dirty="0">
                          <a:latin typeface="Comic Sans MS" pitchFamily="66" charset="0"/>
                        </a:rPr>
                        <a:t>Far (uzak)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>
                          <a:latin typeface="Comic Sans MS" pitchFamily="66" charset="0"/>
                        </a:rPr>
                        <a:t>Singular (tekil)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 b="1" dirty="0" err="1">
                          <a:latin typeface="Comic Sans MS" pitchFamily="66" charset="0"/>
                        </a:rPr>
                        <a:t>this</a:t>
                      </a:r>
                      <a:endParaRPr lang="tr-TR" sz="1900" dirty="0"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 b="1">
                          <a:latin typeface="Comic Sans MS" pitchFamily="66" charset="0"/>
                        </a:rPr>
                        <a:t>that</a:t>
                      </a:r>
                      <a:endParaRPr lang="tr-TR" sz="1900"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>
                          <a:latin typeface="Comic Sans MS" pitchFamily="66" charset="0"/>
                        </a:rPr>
                        <a:t>Plural (çoğul)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 b="1">
                          <a:latin typeface="Comic Sans MS" pitchFamily="66" charset="0"/>
                        </a:rPr>
                        <a:t>these</a:t>
                      </a:r>
                      <a:endParaRPr lang="tr-TR" sz="1900"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900" b="1" dirty="0" err="1">
                          <a:latin typeface="Comic Sans MS" pitchFamily="66" charset="0"/>
                        </a:rPr>
                        <a:t>those</a:t>
                      </a:r>
                      <a:endParaRPr lang="tr-TR" sz="1900" dirty="0">
                        <a:latin typeface="Comic Sans MS" pitchFamily="66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404533" y="3666065"/>
          <a:ext cx="8128000" cy="2328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58812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tr-TR" sz="1900" b="1" dirty="0" err="1">
                          <a:latin typeface="Comic Sans MS" pitchFamily="66" charset="0"/>
                        </a:rPr>
                        <a:t>Pronouns</a:t>
                      </a:r>
                      <a:r>
                        <a:rPr lang="tr-TR" sz="1900" dirty="0">
                          <a:latin typeface="Comic Sans MS" pitchFamily="66" charset="0"/>
                        </a:rPr>
                        <a:t> (zamirler)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tr-TR" sz="1900" b="1" dirty="0" err="1">
                          <a:latin typeface="Comic Sans MS" pitchFamily="66" charset="0"/>
                        </a:rPr>
                        <a:t>Adjectives</a:t>
                      </a:r>
                      <a:r>
                        <a:rPr lang="tr-TR" sz="1900" dirty="0">
                          <a:latin typeface="Comic Sans MS" pitchFamily="66" charset="0"/>
                        </a:rPr>
                        <a:t> (sıfatlar)</a:t>
                      </a:r>
                    </a:p>
                  </a:txBody>
                  <a:tcPr marL="0" marR="0" marT="0" marB="0" anchor="ctr"/>
                </a:tc>
              </a:tr>
              <a:tr h="174020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>
                          <a:latin typeface="Comic Sans MS" pitchFamily="66" charset="0"/>
                        </a:rPr>
                        <a:t>This</a:t>
                      </a:r>
                      <a:r>
                        <a:rPr lang="en-US" sz="1900">
                          <a:latin typeface="Comic Sans MS" pitchFamily="66" charset="0"/>
                        </a:rPr>
                        <a:t> is my car.</a:t>
                      </a:r>
                    </a:p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>
                          <a:latin typeface="Comic Sans MS" pitchFamily="66" charset="0"/>
                        </a:rPr>
                        <a:t>That</a:t>
                      </a:r>
                      <a:r>
                        <a:rPr lang="en-US" sz="1900">
                          <a:latin typeface="Comic Sans MS" pitchFamily="66" charset="0"/>
                        </a:rPr>
                        <a:t> is your book.</a:t>
                      </a:r>
                    </a:p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>
                          <a:latin typeface="Comic Sans MS" pitchFamily="66" charset="0"/>
                        </a:rPr>
                        <a:t>These</a:t>
                      </a:r>
                      <a:r>
                        <a:rPr lang="en-US" sz="1900">
                          <a:latin typeface="Comic Sans MS" pitchFamily="66" charset="0"/>
                        </a:rPr>
                        <a:t> are my shoes.</a:t>
                      </a:r>
                    </a:p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>
                          <a:latin typeface="Comic Sans MS" pitchFamily="66" charset="0"/>
                        </a:rPr>
                        <a:t>Those</a:t>
                      </a:r>
                      <a:r>
                        <a:rPr lang="en-US" sz="1900">
                          <a:latin typeface="Comic Sans MS" pitchFamily="66" charset="0"/>
                        </a:rPr>
                        <a:t> are his keys.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 dirty="0">
                          <a:latin typeface="Comic Sans MS" pitchFamily="66" charset="0"/>
                        </a:rPr>
                        <a:t>This</a:t>
                      </a:r>
                      <a:r>
                        <a:rPr lang="en-US" sz="1900" dirty="0">
                          <a:latin typeface="Comic Sans MS" pitchFamily="66" charset="0"/>
                        </a:rPr>
                        <a:t> car is new.</a:t>
                      </a:r>
                    </a:p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 dirty="0">
                          <a:latin typeface="Comic Sans MS" pitchFamily="66" charset="0"/>
                        </a:rPr>
                        <a:t>That</a:t>
                      </a:r>
                      <a:r>
                        <a:rPr lang="en-US" sz="1900" dirty="0">
                          <a:latin typeface="Comic Sans MS" pitchFamily="66" charset="0"/>
                        </a:rPr>
                        <a:t> mobile is Jason’s.</a:t>
                      </a:r>
                    </a:p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 dirty="0">
                          <a:latin typeface="Comic Sans MS" pitchFamily="66" charset="0"/>
                        </a:rPr>
                        <a:t>These</a:t>
                      </a:r>
                      <a:r>
                        <a:rPr lang="en-US" sz="1900" dirty="0">
                          <a:latin typeface="Comic Sans MS" pitchFamily="66" charset="0"/>
                        </a:rPr>
                        <a:t> shoes are old.</a:t>
                      </a:r>
                    </a:p>
                    <a:p>
                      <a:pPr algn="ctr" fontAlgn="ctr"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900" b="1" dirty="0">
                          <a:latin typeface="Comic Sans MS" pitchFamily="66" charset="0"/>
                        </a:rPr>
                        <a:t>Those</a:t>
                      </a:r>
                      <a:r>
                        <a:rPr lang="en-US" sz="1900" dirty="0">
                          <a:latin typeface="Comic Sans MS" pitchFamily="66" charset="0"/>
                        </a:rPr>
                        <a:t> pictures are nice.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2067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Indefinite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354666" y="2116667"/>
          <a:ext cx="96012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000" i="1" dirty="0" err="1">
                          <a:latin typeface="Comic Sans MS" pitchFamily="66" charset="0"/>
                        </a:rPr>
                        <a:t>anybody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 dirty="0" err="1">
                          <a:latin typeface="Comic Sans MS" pitchFamily="66" charset="0"/>
                        </a:rPr>
                        <a:t>everybody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nobody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somebody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anyone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everyone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no one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someone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anything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everything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>
                          <a:latin typeface="Comic Sans MS" pitchFamily="66" charset="0"/>
                        </a:rPr>
                        <a:t>nothing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sz="2000" i="1" dirty="0" err="1">
                          <a:latin typeface="Comic Sans MS" pitchFamily="66" charset="0"/>
                        </a:rPr>
                        <a:t>something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57150" marR="57150" marT="38100" marB="38100" anchor="ctr"/>
                </a:tc>
              </a:tr>
            </a:tbl>
          </a:graphicData>
        </a:graphic>
      </p:graphicFrame>
      <p:sp>
        <p:nvSpPr>
          <p:cNvPr id="4" name="3 Metin kutusu"/>
          <p:cNvSpPr txBox="1"/>
          <p:nvPr/>
        </p:nvSpPr>
        <p:spPr>
          <a:xfrm>
            <a:off x="1981201" y="3759201"/>
            <a:ext cx="6678431" cy="1280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i="1" dirty="0" smtClean="0">
                <a:latin typeface="Comic Sans MS" pitchFamily="66" charset="0"/>
              </a:rPr>
              <a:t>Everybody</a:t>
            </a:r>
            <a:r>
              <a:rPr lang="en-US" sz="2200" i="1" dirty="0" smtClean="0">
                <a:latin typeface="Comic Sans MS" pitchFamily="66" charset="0"/>
              </a:rPr>
              <a:t> enjoyed the concert.</a:t>
            </a:r>
            <a:br>
              <a:rPr lang="en-US" sz="2200" i="1" dirty="0" smtClean="0">
                <a:latin typeface="Comic Sans MS" pitchFamily="66" charset="0"/>
              </a:rPr>
            </a:br>
            <a:r>
              <a:rPr lang="en-US" sz="2200" i="1" dirty="0" smtClean="0">
                <a:latin typeface="Comic Sans MS" pitchFamily="66" charset="0"/>
              </a:rPr>
              <a:t>I opened the door but there was </a:t>
            </a:r>
            <a:r>
              <a:rPr lang="en-US" sz="2200" b="1" i="1" dirty="0" smtClean="0">
                <a:latin typeface="Comic Sans MS" pitchFamily="66" charset="0"/>
              </a:rPr>
              <a:t>no one </a:t>
            </a:r>
            <a:r>
              <a:rPr lang="en-US" sz="2200" i="1" dirty="0" smtClean="0">
                <a:latin typeface="Comic Sans MS" pitchFamily="66" charset="0"/>
              </a:rPr>
              <a:t>at home.</a:t>
            </a:r>
            <a:br>
              <a:rPr lang="en-US" sz="2200" i="1" dirty="0" smtClean="0">
                <a:latin typeface="Comic Sans MS" pitchFamily="66" charset="0"/>
              </a:rPr>
            </a:br>
            <a:r>
              <a:rPr lang="en-US" sz="2200" i="1" dirty="0" smtClean="0">
                <a:latin typeface="Comic Sans MS" pitchFamily="66" charset="0"/>
              </a:rPr>
              <a:t>It was a very clear day. We could see </a:t>
            </a:r>
            <a:r>
              <a:rPr lang="en-US" sz="2200" b="1" i="1" dirty="0" smtClean="0">
                <a:latin typeface="Comic Sans MS" pitchFamily="66" charset="0"/>
              </a:rPr>
              <a:t>everything</a:t>
            </a:r>
            <a:r>
              <a:rPr lang="en-US" sz="2200" i="1" dirty="0" smtClean="0">
                <a:latin typeface="Comic Sans MS" pitchFamily="66" charset="0"/>
              </a:rPr>
              <a:t>.</a:t>
            </a: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2067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Indefinite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134534" y="1507068"/>
            <a:ext cx="10464800" cy="4174067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mic Sans MS" pitchFamily="66" charset="0"/>
              </a:rPr>
              <a:t>We use a </a:t>
            </a:r>
            <a:r>
              <a:rPr lang="en-US" b="1" dirty="0" smtClean="0">
                <a:latin typeface="Comic Sans MS" pitchFamily="66" charset="0"/>
              </a:rPr>
              <a:t>singular verb </a:t>
            </a:r>
            <a:r>
              <a:rPr lang="en-US" dirty="0" smtClean="0">
                <a:latin typeface="Comic Sans MS" pitchFamily="66" charset="0"/>
              </a:rPr>
              <a:t>after an indefinite pronoun:</a:t>
            </a:r>
          </a:p>
          <a:p>
            <a:pPr lvl="1">
              <a:buNone/>
            </a:pPr>
            <a:r>
              <a:rPr lang="en-US" i="1" dirty="0" smtClean="0">
                <a:latin typeface="Comic Sans MS" pitchFamily="66" charset="0"/>
              </a:rPr>
              <a:t>Everybody </a:t>
            </a:r>
            <a:r>
              <a:rPr lang="en-US" b="1" i="1" dirty="0" smtClean="0">
                <a:latin typeface="Comic Sans MS" pitchFamily="66" charset="0"/>
              </a:rPr>
              <a:t>loves </a:t>
            </a:r>
            <a:r>
              <a:rPr lang="en-US" i="1" dirty="0" smtClean="0">
                <a:latin typeface="Comic Sans MS" pitchFamily="66" charset="0"/>
              </a:rPr>
              <a:t>Sally.</a:t>
            </a:r>
            <a:endParaRPr lang="tr-TR" i="1" dirty="0" smtClean="0">
              <a:latin typeface="Comic Sans MS" pitchFamily="66" charset="0"/>
            </a:endParaRPr>
          </a:p>
          <a:p>
            <a:pPr lvl="1">
              <a:buNone/>
            </a:pPr>
            <a:r>
              <a:rPr lang="en-US" i="1" dirty="0" smtClean="0">
                <a:latin typeface="Comic Sans MS" pitchFamily="66" charset="0"/>
              </a:rPr>
              <a:t>Everything</a:t>
            </a:r>
            <a:r>
              <a:rPr lang="en-US" i="1" dirty="0" smtClean="0">
                <a:latin typeface="Comic Sans MS" pitchFamily="66" charset="0"/>
              </a:rPr>
              <a:t> </a:t>
            </a:r>
            <a:r>
              <a:rPr lang="en-US" b="1" i="1" dirty="0" smtClean="0">
                <a:latin typeface="Comic Sans MS" pitchFamily="66" charset="0"/>
              </a:rPr>
              <a:t>was </a:t>
            </a:r>
            <a:r>
              <a:rPr lang="en-US" i="1" dirty="0" smtClean="0">
                <a:latin typeface="Comic Sans MS" pitchFamily="66" charset="0"/>
              </a:rPr>
              <a:t>ready for the party.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When we </a:t>
            </a:r>
            <a:r>
              <a:rPr lang="en-US" b="1" dirty="0" smtClean="0">
                <a:latin typeface="Comic Sans MS" pitchFamily="66" charset="0"/>
              </a:rPr>
              <a:t>refer back </a:t>
            </a:r>
            <a:r>
              <a:rPr lang="en-US" dirty="0" smtClean="0">
                <a:latin typeface="Comic Sans MS" pitchFamily="66" charset="0"/>
              </a:rPr>
              <a:t>to an indefinite pronoun, we normally use a </a:t>
            </a:r>
            <a:r>
              <a:rPr lang="en-US" b="1" dirty="0" smtClean="0">
                <a:latin typeface="Comic Sans MS" pitchFamily="66" charset="0"/>
              </a:rPr>
              <a:t>plural pronoun</a:t>
            </a:r>
            <a:r>
              <a:rPr lang="en-US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tr-TR" b="1" i="1" dirty="0" smtClean="0">
                <a:latin typeface="Comic Sans MS" pitchFamily="66" charset="0"/>
              </a:rPr>
              <a:t>	</a:t>
            </a:r>
            <a:r>
              <a:rPr lang="en-US" b="1" i="1" dirty="0" smtClean="0">
                <a:latin typeface="Comic Sans MS" pitchFamily="66" charset="0"/>
              </a:rPr>
              <a:t>Everybody</a:t>
            </a:r>
            <a:r>
              <a:rPr lang="en-US" b="1" i="1" dirty="0" smtClean="0">
                <a:latin typeface="Comic Sans MS" pitchFamily="66" charset="0"/>
              </a:rPr>
              <a:t> </a:t>
            </a:r>
            <a:r>
              <a:rPr lang="en-US" i="1" dirty="0" smtClean="0">
                <a:latin typeface="Comic Sans MS" pitchFamily="66" charset="0"/>
              </a:rPr>
              <a:t>enjoyed the concert. </a:t>
            </a:r>
            <a:r>
              <a:rPr lang="en-US" b="1" i="1" dirty="0" smtClean="0">
                <a:latin typeface="Comic Sans MS" pitchFamily="66" charset="0"/>
              </a:rPr>
              <a:t>They </a:t>
            </a:r>
            <a:r>
              <a:rPr lang="en-US" i="1" dirty="0" smtClean="0">
                <a:latin typeface="Comic Sans MS" pitchFamily="66" charset="0"/>
              </a:rPr>
              <a:t>stood up and clapped.</a:t>
            </a:r>
            <a:br>
              <a:rPr lang="en-US" i="1" dirty="0" smtClean="0">
                <a:latin typeface="Comic Sans MS" pitchFamily="66" charset="0"/>
              </a:rPr>
            </a:br>
            <a:r>
              <a:rPr lang="en-US" i="1" dirty="0" smtClean="0">
                <a:latin typeface="Comic Sans MS" pitchFamily="66" charset="0"/>
              </a:rPr>
              <a:t>I will tell </a:t>
            </a:r>
            <a:r>
              <a:rPr lang="en-US" b="1" i="1" dirty="0" smtClean="0">
                <a:latin typeface="Comic Sans MS" pitchFamily="66" charset="0"/>
              </a:rPr>
              <a:t>somebody </a:t>
            </a:r>
            <a:r>
              <a:rPr lang="en-US" i="1" dirty="0" smtClean="0">
                <a:latin typeface="Comic Sans MS" pitchFamily="66" charset="0"/>
              </a:rPr>
              <a:t>that dinner is ready. </a:t>
            </a:r>
            <a:r>
              <a:rPr lang="en-US" b="1" i="1" dirty="0" smtClean="0">
                <a:latin typeface="Comic Sans MS" pitchFamily="66" charset="0"/>
              </a:rPr>
              <a:t>They </a:t>
            </a:r>
            <a:r>
              <a:rPr lang="en-US" i="1" dirty="0" smtClean="0">
                <a:latin typeface="Comic Sans MS" pitchFamily="66" charset="0"/>
              </a:rPr>
              <a:t>have been waiting a long time</a:t>
            </a:r>
            <a:r>
              <a:rPr lang="en-US" i="1" dirty="0" smtClean="0">
                <a:latin typeface="Comic Sans MS" pitchFamily="66" charset="0"/>
              </a:rPr>
              <a:t>.</a:t>
            </a:r>
            <a:endParaRPr lang="tr-TR" i="1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We can add </a:t>
            </a:r>
            <a:r>
              <a:rPr lang="en-US" b="1" i="1" dirty="0" smtClean="0">
                <a:latin typeface="Comic Sans MS" pitchFamily="66" charset="0"/>
              </a:rPr>
              <a:t>'s</a:t>
            </a:r>
            <a:r>
              <a:rPr lang="en-US" dirty="0" smtClean="0">
                <a:latin typeface="Comic Sans MS" pitchFamily="66" charset="0"/>
              </a:rPr>
              <a:t> to an indefinite pronoun to make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possesive</a:t>
            </a:r>
            <a:r>
              <a:rPr lang="en-US" b="1" dirty="0" smtClean="0">
                <a:latin typeface="Comic Sans MS" pitchFamily="66" charset="0"/>
              </a:rPr>
              <a:t>: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i="1" dirty="0" smtClean="0">
                <a:latin typeface="Comic Sans MS" pitchFamily="66" charset="0"/>
              </a:rPr>
              <a:t>	</a:t>
            </a:r>
            <a:r>
              <a:rPr lang="en-US" i="1" dirty="0" smtClean="0">
                <a:latin typeface="Comic Sans MS" pitchFamily="66" charset="0"/>
              </a:rPr>
              <a:t>They </a:t>
            </a:r>
            <a:r>
              <a:rPr lang="en-US" i="1" dirty="0" smtClean="0">
                <a:latin typeface="Comic Sans MS" pitchFamily="66" charset="0"/>
              </a:rPr>
              <a:t>were staying in </a:t>
            </a:r>
            <a:r>
              <a:rPr lang="en-US" b="1" i="1" dirty="0" smtClean="0">
                <a:latin typeface="Comic Sans MS" pitchFamily="66" charset="0"/>
              </a:rPr>
              <a:t>somebody's </a:t>
            </a:r>
            <a:r>
              <a:rPr lang="en-US" i="1" dirty="0" smtClean="0">
                <a:latin typeface="Comic Sans MS" pitchFamily="66" charset="0"/>
              </a:rPr>
              <a:t>house.</a:t>
            </a:r>
            <a:br>
              <a:rPr lang="en-US" i="1" dirty="0" smtClean="0">
                <a:latin typeface="Comic Sans MS" pitchFamily="66" charset="0"/>
              </a:rPr>
            </a:br>
            <a:r>
              <a:rPr lang="en-US" i="1" dirty="0" smtClean="0">
                <a:latin typeface="Comic Sans MS" pitchFamily="66" charset="0"/>
              </a:rPr>
              <a:t>Is this </a:t>
            </a:r>
            <a:r>
              <a:rPr lang="en-US" b="1" i="1" dirty="0" smtClean="0">
                <a:latin typeface="Comic Sans MS" pitchFamily="66" charset="0"/>
              </a:rPr>
              <a:t>anybody's </a:t>
            </a:r>
            <a:r>
              <a:rPr lang="en-US" i="1" dirty="0" smtClean="0">
                <a:latin typeface="Comic Sans MS" pitchFamily="66" charset="0"/>
              </a:rPr>
              <a:t>coat?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We use </a:t>
            </a:r>
            <a:r>
              <a:rPr lang="en-US" b="1" i="1" dirty="0" smtClean="0">
                <a:latin typeface="Comic Sans MS" pitchFamily="66" charset="0"/>
              </a:rPr>
              <a:t>else</a:t>
            </a:r>
            <a:r>
              <a:rPr lang="en-US" dirty="0" smtClean="0">
                <a:latin typeface="Comic Sans MS" pitchFamily="66" charset="0"/>
              </a:rPr>
              <a:t> after indefinite pronouns to refer to </a:t>
            </a:r>
            <a:r>
              <a:rPr lang="en-US" b="1" dirty="0" smtClean="0">
                <a:latin typeface="Comic Sans MS" pitchFamily="66" charset="0"/>
              </a:rPr>
              <a:t>other people or things</a:t>
            </a:r>
            <a:r>
              <a:rPr lang="en-US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tr-TR" i="1" dirty="0" smtClean="0">
                <a:latin typeface="Comic Sans MS" pitchFamily="66" charset="0"/>
              </a:rPr>
              <a:t>	</a:t>
            </a:r>
            <a:r>
              <a:rPr lang="en-US" i="1" dirty="0" smtClean="0">
                <a:latin typeface="Comic Sans MS" pitchFamily="66" charset="0"/>
              </a:rPr>
              <a:t>All </a:t>
            </a:r>
            <a:r>
              <a:rPr lang="en-US" i="1" dirty="0" smtClean="0">
                <a:latin typeface="Comic Sans MS" pitchFamily="66" charset="0"/>
              </a:rPr>
              <a:t>the family came, but </a:t>
            </a:r>
            <a:r>
              <a:rPr lang="en-US" b="1" i="1" dirty="0" smtClean="0">
                <a:latin typeface="Comic Sans MS" pitchFamily="66" charset="0"/>
              </a:rPr>
              <a:t>no one else</a:t>
            </a:r>
            <a:r>
              <a:rPr lang="en-US" i="1" dirty="0" smtClean="0">
                <a:latin typeface="Comic Sans MS" pitchFamily="66" charset="0"/>
              </a:rPr>
              <a:t>.</a:t>
            </a:r>
            <a:br>
              <a:rPr lang="en-US" i="1" dirty="0" smtClean="0">
                <a:latin typeface="Comic Sans MS" pitchFamily="66" charset="0"/>
              </a:rPr>
            </a:br>
            <a:r>
              <a:rPr lang="en-US" i="1" dirty="0" smtClean="0">
                <a:latin typeface="Comic Sans MS" pitchFamily="66" charset="0"/>
              </a:rPr>
              <a:t>If Michael can't come, we'll ask </a:t>
            </a:r>
            <a:r>
              <a:rPr lang="en-US" b="1" i="1" dirty="0" smtClean="0">
                <a:latin typeface="Comic Sans MS" pitchFamily="66" charset="0"/>
              </a:rPr>
              <a:t>somebody else</a:t>
            </a:r>
            <a:r>
              <a:rPr lang="en-US" i="1" dirty="0" smtClean="0">
                <a:latin typeface="Comic Sans MS" pitchFamily="66" charset="0"/>
              </a:rPr>
              <a:t>.</a:t>
            </a:r>
            <a:br>
              <a:rPr lang="en-US" i="1" dirty="0" smtClean="0">
                <a:latin typeface="Comic Sans MS" pitchFamily="66" charset="0"/>
              </a:rPr>
            </a:br>
            <a:r>
              <a:rPr lang="en-US" i="1" dirty="0" smtClean="0">
                <a:latin typeface="Comic Sans MS" pitchFamily="66" charset="0"/>
              </a:rPr>
              <a:t>I think this is </a:t>
            </a:r>
            <a:r>
              <a:rPr lang="en-US" b="1" i="1" dirty="0" smtClean="0">
                <a:latin typeface="Comic Sans MS" pitchFamily="66" charset="0"/>
              </a:rPr>
              <a:t>somebody else's</a:t>
            </a:r>
            <a:r>
              <a:rPr lang="en-US" i="1" dirty="0" smtClean="0">
                <a:latin typeface="Comic Sans MS" pitchFamily="66" charset="0"/>
              </a:rPr>
              <a:t> coat.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2067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Indefinite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320800" y="1422400"/>
            <a:ext cx="9601200" cy="4495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Be careful</a:t>
            </a:r>
            <a:r>
              <a:rPr lang="en-US" sz="2400" dirty="0" smtClean="0">
                <a:latin typeface="Comic Sans MS" pitchFamily="66" charset="0"/>
              </a:rPr>
              <a:t>!</a:t>
            </a:r>
            <a:r>
              <a:rPr lang="tr-TR" sz="2400" dirty="0" smtClean="0">
                <a:latin typeface="Comic Sans MS" pitchFamily="66" charset="0"/>
              </a:rPr>
              <a:t>!</a:t>
            </a:r>
            <a:endParaRPr lang="tr-T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In</a:t>
            </a:r>
            <a:r>
              <a:rPr lang="en-US" sz="2400" dirty="0" smtClean="0">
                <a:latin typeface="Comic Sans MS" pitchFamily="66" charset="0"/>
              </a:rPr>
              <a:t> </a:t>
            </a:r>
            <a:r>
              <a:rPr lang="en-US" sz="2400" b="1" dirty="0" smtClean="0">
                <a:latin typeface="Comic Sans MS" pitchFamily="66" charset="0"/>
              </a:rPr>
              <a:t>negative clauses</a:t>
            </a:r>
            <a:r>
              <a:rPr lang="en-US" sz="2400" dirty="0" smtClean="0">
                <a:latin typeface="Comic Sans MS" pitchFamily="66" charset="0"/>
              </a:rPr>
              <a:t>, we use </a:t>
            </a:r>
            <a:r>
              <a:rPr lang="en-US" sz="2400" b="1" dirty="0" smtClean="0">
                <a:latin typeface="Comic Sans MS" pitchFamily="66" charset="0"/>
              </a:rPr>
              <a:t>pronouns with </a:t>
            </a:r>
            <a:r>
              <a:rPr lang="en-US" sz="2400" b="1" i="1" dirty="0" smtClean="0">
                <a:latin typeface="Comic Sans MS" pitchFamily="66" charset="0"/>
              </a:rPr>
              <a:t>no-</a:t>
            </a:r>
            <a:r>
              <a:rPr lang="en-US" sz="2400" dirty="0" smtClean="0">
                <a:latin typeface="Comic Sans MS" pitchFamily="66" charset="0"/>
              </a:rPr>
              <a:t>, not pronouns with </a:t>
            </a:r>
            <a:r>
              <a:rPr lang="en-US" sz="2400" i="1" dirty="0" smtClean="0">
                <a:latin typeface="Comic Sans MS" pitchFamily="66" charset="0"/>
              </a:rPr>
              <a:t>any-</a:t>
            </a:r>
            <a:r>
              <a:rPr lang="en-US" sz="2400" dirty="0" smtClean="0">
                <a:latin typeface="Comic Sans MS" pitchFamily="66" charset="0"/>
              </a:rPr>
              <a:t>:</a:t>
            </a:r>
          </a:p>
          <a:p>
            <a:r>
              <a:rPr lang="en-US" sz="2400" b="1" i="1" dirty="0" smtClean="0">
                <a:latin typeface="Comic Sans MS" pitchFamily="66" charset="0"/>
              </a:rPr>
              <a:t>Nobody</a:t>
            </a:r>
            <a:r>
              <a:rPr lang="en-US" sz="2400" i="1" dirty="0" smtClean="0">
                <a:latin typeface="Comic Sans MS" pitchFamily="66" charset="0"/>
              </a:rPr>
              <a:t> came.</a:t>
            </a:r>
            <a:r>
              <a:rPr lang="en-US" sz="2400" dirty="0" smtClean="0">
                <a:latin typeface="Comic Sans MS" pitchFamily="66" charset="0"/>
              </a:rPr>
              <a:t> (NOT </a:t>
            </a:r>
            <a:r>
              <a:rPr lang="en-US" sz="2400" b="1" i="1" strike="sngStrike" dirty="0" smtClean="0">
                <a:latin typeface="Comic Sans MS" pitchFamily="66" charset="0"/>
              </a:rPr>
              <a:t>Anybody</a:t>
            </a:r>
            <a:r>
              <a:rPr lang="en-US" sz="2400" i="1" strike="sngStrike" dirty="0" smtClean="0">
                <a:latin typeface="Comic Sans MS" pitchFamily="66" charset="0"/>
              </a:rPr>
              <a:t> didn't come.</a:t>
            </a:r>
            <a:r>
              <a:rPr lang="en-US" sz="2400" dirty="0" smtClean="0">
                <a:latin typeface="Comic Sans MS" pitchFamily="66" charset="0"/>
              </a:rPr>
              <a:t>)</a:t>
            </a:r>
          </a:p>
          <a:p>
            <a:r>
              <a:rPr lang="en-US" sz="2400" dirty="0" smtClean="0">
                <a:latin typeface="Comic Sans MS" pitchFamily="66" charset="0"/>
              </a:rPr>
              <a:t>We do </a:t>
            </a:r>
            <a:r>
              <a:rPr lang="en-US" sz="2400" b="1" dirty="0" smtClean="0">
                <a:latin typeface="Comic Sans MS" pitchFamily="66" charset="0"/>
              </a:rPr>
              <a:t>not</a:t>
            </a:r>
            <a:r>
              <a:rPr lang="en-US" sz="2400" dirty="0" smtClean="0">
                <a:latin typeface="Comic Sans MS" pitchFamily="66" charset="0"/>
              </a:rPr>
              <a:t> use another negative in a clause with</a:t>
            </a:r>
            <a:r>
              <a:rPr lang="en-US" sz="2400" i="1" dirty="0" smtClean="0">
                <a:latin typeface="Comic Sans MS" pitchFamily="66" charset="0"/>
              </a:rPr>
              <a:t> nobody, no one</a:t>
            </a:r>
            <a:r>
              <a:rPr lang="en-US" sz="2400" dirty="0" smtClean="0">
                <a:latin typeface="Comic Sans MS" pitchFamily="66" charset="0"/>
              </a:rPr>
              <a:t> or </a:t>
            </a:r>
            <a:r>
              <a:rPr lang="en-US" sz="2400" i="1" dirty="0" smtClean="0">
                <a:latin typeface="Comic Sans MS" pitchFamily="66" charset="0"/>
              </a:rPr>
              <a:t>nothing</a:t>
            </a:r>
            <a:r>
              <a:rPr lang="en-US" sz="2400" dirty="0" smtClean="0">
                <a:latin typeface="Comic Sans MS" pitchFamily="66" charset="0"/>
              </a:rPr>
              <a:t>:</a:t>
            </a:r>
          </a:p>
          <a:p>
            <a:r>
              <a:rPr lang="en-US" sz="2400" b="1" i="1" dirty="0" smtClean="0">
                <a:latin typeface="Comic Sans MS" pitchFamily="66" charset="0"/>
              </a:rPr>
              <a:t>Nobody</a:t>
            </a:r>
            <a:r>
              <a:rPr lang="en-US" sz="2400" i="1" dirty="0" smtClean="0">
                <a:latin typeface="Comic Sans MS" pitchFamily="66" charset="0"/>
              </a:rPr>
              <a:t> came.</a:t>
            </a:r>
            <a:r>
              <a:rPr lang="en-US" sz="2400" dirty="0" smtClean="0">
                <a:latin typeface="Comic Sans MS" pitchFamily="66" charset="0"/>
              </a:rPr>
              <a:t> (NOT </a:t>
            </a:r>
            <a:r>
              <a:rPr lang="en-US" sz="2400" b="1" i="1" strike="sngStrike" dirty="0" smtClean="0">
                <a:latin typeface="Comic Sans MS" pitchFamily="66" charset="0"/>
              </a:rPr>
              <a:t>Nobody</a:t>
            </a:r>
            <a:r>
              <a:rPr lang="en-US" sz="2400" i="1" strike="sngStrike" dirty="0" smtClean="0">
                <a:latin typeface="Comic Sans MS" pitchFamily="66" charset="0"/>
              </a:rPr>
              <a:t> didn't come.</a:t>
            </a:r>
            <a:r>
              <a:rPr lang="en-US" sz="2400" dirty="0" smtClean="0">
                <a:latin typeface="Comic Sans MS" pitchFamily="66" charset="0"/>
              </a:rPr>
              <a:t>)</a:t>
            </a:r>
            <a:br>
              <a:rPr lang="en-US" sz="2400" dirty="0" smtClean="0">
                <a:latin typeface="Comic Sans MS" pitchFamily="66" charset="0"/>
              </a:rPr>
            </a:br>
            <a:r>
              <a:rPr lang="en-US" sz="2400" b="1" i="1" dirty="0" smtClean="0">
                <a:latin typeface="Comic Sans MS" pitchFamily="66" charset="0"/>
              </a:rPr>
              <a:t>Nothing</a:t>
            </a:r>
            <a:r>
              <a:rPr lang="en-US" sz="2400" i="1" dirty="0" smtClean="0">
                <a:latin typeface="Comic Sans MS" pitchFamily="66" charset="0"/>
              </a:rPr>
              <a:t> happened.</a:t>
            </a:r>
            <a:r>
              <a:rPr lang="en-US" sz="2400" dirty="0" smtClean="0">
                <a:latin typeface="Comic Sans MS" pitchFamily="66" charset="0"/>
              </a:rPr>
              <a:t> (NOT </a:t>
            </a:r>
            <a:r>
              <a:rPr lang="en-US" sz="2400" b="1" i="1" strike="sngStrike" dirty="0" smtClean="0">
                <a:latin typeface="Comic Sans MS" pitchFamily="66" charset="0"/>
              </a:rPr>
              <a:t>Nothing</a:t>
            </a:r>
            <a:r>
              <a:rPr lang="en-US" sz="2400" i="1" strike="sngStrike" dirty="0" smtClean="0">
                <a:latin typeface="Comic Sans MS" pitchFamily="66" charset="0"/>
              </a:rPr>
              <a:t> didn't happen.</a:t>
            </a:r>
            <a:r>
              <a:rPr lang="en-US" sz="2400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3533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Relative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Clauses</a:t>
            </a:r>
            <a:r>
              <a:rPr lang="tr-TR" b="1" dirty="0" smtClean="0">
                <a:latin typeface="Comic Sans MS" pitchFamily="66" charset="0"/>
              </a:rPr>
              <a:t> (İlgi Zamiri)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71600" y="1507067"/>
            <a:ext cx="9601200" cy="4724400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latin typeface="Comic Sans MS" pitchFamily="66" charset="0"/>
              </a:rPr>
              <a:t>Which</a:t>
            </a:r>
            <a:r>
              <a:rPr lang="tr-TR" b="1" dirty="0" smtClean="0">
                <a:latin typeface="Comic Sans MS" pitchFamily="66" charset="0"/>
              </a:rPr>
              <a:t>: </a:t>
            </a:r>
            <a:r>
              <a:rPr lang="tr-TR" dirty="0" smtClean="0">
                <a:latin typeface="Comic Sans MS" pitchFamily="66" charset="0"/>
              </a:rPr>
              <a:t>Cansızlar ve hayvanlar için kullanılır</a:t>
            </a:r>
          </a:p>
          <a:p>
            <a:r>
              <a:rPr lang="tr-TR" b="1" dirty="0" err="1" smtClean="0">
                <a:latin typeface="Comic Sans MS" pitchFamily="66" charset="0"/>
              </a:rPr>
              <a:t>Who</a:t>
            </a:r>
            <a:r>
              <a:rPr lang="tr-TR" b="1" dirty="0" smtClean="0">
                <a:latin typeface="Comic Sans MS" pitchFamily="66" charset="0"/>
              </a:rPr>
              <a:t>:</a:t>
            </a:r>
            <a:r>
              <a:rPr lang="tr-TR" dirty="0" smtClean="0">
                <a:latin typeface="Comic Sans MS" pitchFamily="66" charset="0"/>
              </a:rPr>
              <a:t>  İnsanlar için kullanılır.</a:t>
            </a:r>
          </a:p>
          <a:p>
            <a:r>
              <a:rPr lang="tr-TR" b="1" dirty="0" err="1" smtClean="0">
                <a:latin typeface="Comic Sans MS" pitchFamily="66" charset="0"/>
              </a:rPr>
              <a:t>That</a:t>
            </a:r>
            <a:r>
              <a:rPr lang="tr-TR" b="1" dirty="0" smtClean="0">
                <a:latin typeface="Comic Sans MS" pitchFamily="66" charset="0"/>
              </a:rPr>
              <a:t>:  </a:t>
            </a:r>
            <a:r>
              <a:rPr lang="tr-TR" dirty="0" smtClean="0">
                <a:latin typeface="Comic Sans MS" pitchFamily="66" charset="0"/>
              </a:rPr>
              <a:t>Hem </a:t>
            </a:r>
            <a:r>
              <a:rPr lang="tr-TR" dirty="0" err="1" smtClean="0">
                <a:latin typeface="Comic Sans MS" pitchFamily="66" charset="0"/>
              </a:rPr>
              <a:t>who</a:t>
            </a:r>
            <a:r>
              <a:rPr lang="tr-TR" dirty="0" smtClean="0">
                <a:latin typeface="Comic Sans MS" pitchFamily="66" charset="0"/>
              </a:rPr>
              <a:t> hem de </a:t>
            </a:r>
            <a:r>
              <a:rPr lang="tr-TR" dirty="0" err="1" smtClean="0">
                <a:latin typeface="Comic Sans MS" pitchFamily="66" charset="0"/>
              </a:rPr>
              <a:t>which</a:t>
            </a:r>
            <a:r>
              <a:rPr lang="tr-TR" dirty="0" smtClean="0">
                <a:latin typeface="Comic Sans MS" pitchFamily="66" charset="0"/>
              </a:rPr>
              <a:t> yerine “</a:t>
            </a:r>
            <a:r>
              <a:rPr lang="tr-TR" dirty="0" err="1" smtClean="0">
                <a:latin typeface="Comic Sans MS" pitchFamily="66" charset="0"/>
              </a:rPr>
              <a:t>that</a:t>
            </a:r>
            <a:r>
              <a:rPr lang="tr-TR" dirty="0" smtClean="0">
                <a:latin typeface="Comic Sans MS" pitchFamily="66" charset="0"/>
              </a:rPr>
              <a:t>” kullanılabilir. İkisi de nesnel formda iken “...</a:t>
            </a:r>
            <a:r>
              <a:rPr lang="tr-TR" dirty="0" err="1" smtClean="0">
                <a:latin typeface="Comic Sans MS" pitchFamily="66" charset="0"/>
              </a:rPr>
              <a:t>dığı</a:t>
            </a:r>
            <a:r>
              <a:rPr lang="tr-TR" dirty="0" smtClean="0">
                <a:latin typeface="Comic Sans MS" pitchFamily="66" charset="0"/>
              </a:rPr>
              <a:t>”; öznel formda iken “...en, ...an” olarak çevrilir.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smtClean="0">
                <a:latin typeface="Comic Sans MS" pitchFamily="66" charset="0"/>
              </a:rPr>
              <a:t>- </a:t>
            </a:r>
            <a:r>
              <a:rPr lang="tr-TR" dirty="0" err="1" smtClean="0">
                <a:latin typeface="Comic Sans MS" pitchFamily="66" charset="0"/>
              </a:rPr>
              <a:t>The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agreement</a:t>
            </a:r>
            <a:r>
              <a:rPr lang="tr-TR" dirty="0" smtClean="0">
                <a:latin typeface="Comic Sans MS" pitchFamily="66" charset="0"/>
              </a:rPr>
              <a:t> </a:t>
            </a:r>
            <a:r>
              <a:rPr lang="tr-TR" b="1" dirty="0" err="1" smtClean="0">
                <a:latin typeface="Comic Sans MS" pitchFamily="66" charset="0"/>
              </a:rPr>
              <a:t>which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they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signed</a:t>
            </a:r>
            <a:r>
              <a:rPr lang="tr-TR" b="1" dirty="0" smtClean="0">
                <a:latin typeface="Comic Sans MS" pitchFamily="66" charset="0"/>
              </a:rPr>
              <a:t>. </a:t>
            </a:r>
            <a:r>
              <a:rPr lang="tr-TR" dirty="0" smtClean="0">
                <a:latin typeface="Comic Sans MS" pitchFamily="66" charset="0"/>
              </a:rPr>
              <a:t>(Onların imzaladığı anlaşma)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smtClean="0">
                <a:latin typeface="Comic Sans MS" pitchFamily="66" charset="0"/>
              </a:rPr>
              <a:t>- </a:t>
            </a:r>
            <a:r>
              <a:rPr lang="tr-TR" dirty="0" err="1" smtClean="0">
                <a:latin typeface="Comic Sans MS" pitchFamily="66" charset="0"/>
              </a:rPr>
              <a:t>The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workers</a:t>
            </a:r>
            <a:r>
              <a:rPr lang="tr-TR" b="1" dirty="0" smtClean="0">
                <a:latin typeface="Comic Sans MS" pitchFamily="66" charset="0"/>
              </a:rPr>
              <a:t> </a:t>
            </a:r>
            <a:r>
              <a:rPr lang="tr-TR" b="1" dirty="0" err="1" smtClean="0">
                <a:latin typeface="Comic Sans MS" pitchFamily="66" charset="0"/>
              </a:rPr>
              <a:t>who</a:t>
            </a:r>
            <a:r>
              <a:rPr lang="tr-TR" dirty="0" smtClean="0">
                <a:latin typeface="Comic Sans MS" pitchFamily="66" charset="0"/>
              </a:rPr>
              <a:t> </a:t>
            </a:r>
            <a:r>
              <a:rPr lang="tr-TR" b="1" dirty="0" smtClean="0">
                <a:latin typeface="Comic Sans MS" pitchFamily="66" charset="0"/>
              </a:rPr>
              <a:t>I met</a:t>
            </a:r>
            <a:r>
              <a:rPr lang="tr-TR" dirty="0" smtClean="0">
                <a:latin typeface="Comic Sans MS" pitchFamily="66" charset="0"/>
              </a:rPr>
              <a:t>. (Karşılaştığım işçiler.)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smtClean="0">
                <a:latin typeface="Comic Sans MS" pitchFamily="66" charset="0"/>
              </a:rPr>
              <a:t>- </a:t>
            </a:r>
            <a:r>
              <a:rPr lang="tr-TR" dirty="0" err="1" smtClean="0">
                <a:latin typeface="Comic Sans MS" pitchFamily="66" charset="0"/>
              </a:rPr>
              <a:t>The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man</a:t>
            </a:r>
            <a:r>
              <a:rPr lang="tr-TR" dirty="0" smtClean="0">
                <a:latin typeface="Comic Sans MS" pitchFamily="66" charset="0"/>
              </a:rPr>
              <a:t> </a:t>
            </a:r>
            <a:r>
              <a:rPr lang="tr-TR" b="1" dirty="0" err="1" smtClean="0">
                <a:latin typeface="Comic Sans MS" pitchFamily="66" charset="0"/>
              </a:rPr>
              <a:t>who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you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are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waiting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for</a:t>
            </a:r>
            <a:r>
              <a:rPr lang="tr-TR" b="1" dirty="0" smtClean="0">
                <a:latin typeface="Comic Sans MS" pitchFamily="66" charset="0"/>
              </a:rPr>
              <a:t>.</a:t>
            </a:r>
            <a:r>
              <a:rPr lang="tr-TR" dirty="0" smtClean="0">
                <a:latin typeface="Comic Sans MS" pitchFamily="66" charset="0"/>
              </a:rPr>
              <a:t> (Beklediğiniz kişi.)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smtClean="0">
                <a:latin typeface="Comic Sans MS" pitchFamily="66" charset="0"/>
              </a:rPr>
              <a:t>- </a:t>
            </a:r>
            <a:r>
              <a:rPr lang="tr-TR" dirty="0" err="1" smtClean="0">
                <a:latin typeface="Comic Sans MS" pitchFamily="66" charset="0"/>
              </a:rPr>
              <a:t>The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scientist</a:t>
            </a:r>
            <a:r>
              <a:rPr lang="tr-TR" dirty="0" smtClean="0">
                <a:latin typeface="Comic Sans MS" pitchFamily="66" charset="0"/>
              </a:rPr>
              <a:t> </a:t>
            </a:r>
            <a:r>
              <a:rPr lang="tr-TR" b="1" dirty="0" err="1" smtClean="0">
                <a:latin typeface="Comic Sans MS" pitchFamily="66" charset="0"/>
              </a:rPr>
              <a:t>who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devised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this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method</a:t>
            </a:r>
            <a:r>
              <a:rPr lang="tr-TR" b="1" dirty="0" smtClean="0">
                <a:latin typeface="Comic Sans MS" pitchFamily="66" charset="0"/>
              </a:rPr>
              <a:t>.</a:t>
            </a:r>
            <a:r>
              <a:rPr lang="tr-TR" dirty="0" smtClean="0">
                <a:latin typeface="Comic Sans MS" pitchFamily="66" charset="0"/>
              </a:rPr>
              <a:t> (Bu metodu bulan bilim adamı.)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smtClean="0">
                <a:latin typeface="Comic Sans MS" pitchFamily="66" charset="0"/>
              </a:rPr>
              <a:t>- </a:t>
            </a:r>
            <a:r>
              <a:rPr lang="tr-TR" dirty="0" err="1" smtClean="0">
                <a:latin typeface="Comic Sans MS" pitchFamily="66" charset="0"/>
              </a:rPr>
              <a:t>The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student</a:t>
            </a:r>
            <a:r>
              <a:rPr lang="tr-TR" dirty="0" smtClean="0">
                <a:latin typeface="Comic Sans MS" pitchFamily="66" charset="0"/>
              </a:rPr>
              <a:t> </a:t>
            </a:r>
            <a:r>
              <a:rPr lang="tr-TR" b="1" dirty="0" err="1" smtClean="0">
                <a:latin typeface="Comic Sans MS" pitchFamily="66" charset="0"/>
              </a:rPr>
              <a:t>who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won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the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scholership</a:t>
            </a:r>
            <a:r>
              <a:rPr lang="tr-TR" b="1" dirty="0" smtClean="0">
                <a:latin typeface="Comic Sans MS" pitchFamily="66" charset="0"/>
              </a:rPr>
              <a:t>.</a:t>
            </a:r>
            <a:r>
              <a:rPr lang="tr-TR" dirty="0" smtClean="0">
                <a:latin typeface="Comic Sans MS" pitchFamily="66" charset="0"/>
              </a:rPr>
              <a:t> (Bursu kazanan öğrenci.)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smtClean="0">
                <a:latin typeface="Comic Sans MS" pitchFamily="66" charset="0"/>
              </a:rPr>
              <a:t>- A car </a:t>
            </a:r>
            <a:r>
              <a:rPr lang="tr-TR" b="1" dirty="0" err="1" smtClean="0">
                <a:latin typeface="Comic Sans MS" pitchFamily="66" charset="0"/>
              </a:rPr>
              <a:t>which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runs</a:t>
            </a:r>
            <a:r>
              <a:rPr lang="tr-TR" b="1" dirty="0" smtClean="0">
                <a:latin typeface="Comic Sans MS" pitchFamily="66" charset="0"/>
              </a:rPr>
              <a:t> 100 </a:t>
            </a:r>
            <a:r>
              <a:rPr lang="tr-TR" b="1" dirty="0" err="1" smtClean="0">
                <a:latin typeface="Comic Sans MS" pitchFamily="66" charset="0"/>
              </a:rPr>
              <a:t>miles</a:t>
            </a:r>
            <a:r>
              <a:rPr lang="tr-TR" b="1" dirty="0" smtClean="0">
                <a:latin typeface="Comic Sans MS" pitchFamily="66" charset="0"/>
              </a:rPr>
              <a:t> on </a:t>
            </a:r>
            <a:r>
              <a:rPr lang="tr-TR" b="1" dirty="0" err="1" smtClean="0">
                <a:latin typeface="Comic Sans MS" pitchFamily="66" charset="0"/>
              </a:rPr>
              <a:t>hour</a:t>
            </a:r>
            <a:r>
              <a:rPr lang="tr-TR" b="1" dirty="0" smtClean="0">
                <a:latin typeface="Comic Sans MS" pitchFamily="66" charset="0"/>
              </a:rPr>
              <a:t>.</a:t>
            </a:r>
            <a:r>
              <a:rPr lang="tr-TR" dirty="0" smtClean="0">
                <a:latin typeface="Comic Sans MS" pitchFamily="66" charset="0"/>
              </a:rPr>
              <a:t> (Saatte 100 mil giden araba.)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Interrogative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Pronouns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2268007" y="4317322"/>
            <a:ext cx="4776259" cy="171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4048" lvl="0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tr-TR" sz="2000" dirty="0" err="1" smtClean="0">
                <a:solidFill>
                  <a:srgbClr val="191B0E"/>
                </a:solidFill>
                <a:latin typeface="Comic Sans MS" pitchFamily="66" charset="0"/>
              </a:rPr>
              <a:t>Who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……Kim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, Kimi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, Kime </a:t>
            </a:r>
          </a:p>
          <a:p>
            <a:pPr marL="384048" lvl="0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tr-TR" sz="2000" dirty="0" err="1" smtClean="0">
                <a:solidFill>
                  <a:srgbClr val="191B0E"/>
                </a:solidFill>
                <a:latin typeface="Comic Sans MS" pitchFamily="66" charset="0"/>
              </a:rPr>
              <a:t>Whose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..Kimin, Kiminki </a:t>
            </a:r>
          </a:p>
          <a:p>
            <a:pPr marL="384048" lvl="0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tr-TR" sz="2000" dirty="0" err="1" smtClean="0">
                <a:solidFill>
                  <a:srgbClr val="191B0E"/>
                </a:solidFill>
                <a:latin typeface="Comic Sans MS" pitchFamily="66" charset="0"/>
              </a:rPr>
              <a:t>What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… Ne </a:t>
            </a:r>
          </a:p>
          <a:p>
            <a:pPr marL="384048" lvl="0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tr-TR" sz="2000" dirty="0" err="1" smtClean="0">
                <a:solidFill>
                  <a:srgbClr val="191B0E"/>
                </a:solidFill>
                <a:latin typeface="Comic Sans MS" pitchFamily="66" charset="0"/>
              </a:rPr>
              <a:t>Which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…Hangi</a:t>
            </a:r>
            <a:r>
              <a:rPr lang="tr-TR" sz="2000" dirty="0" smtClean="0">
                <a:solidFill>
                  <a:srgbClr val="191B0E"/>
                </a:solidFill>
                <a:latin typeface="Comic Sans MS" pitchFamily="66" charset="0"/>
              </a:rPr>
              <a:t>, hangisi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591734" y="1634066"/>
          <a:ext cx="8127999" cy="2476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dirty="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subject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object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person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b="1">
                          <a:latin typeface="Comic Sans MS" pitchFamily="66" charset="0"/>
                        </a:rPr>
                        <a:t>who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b="1">
                          <a:latin typeface="Comic Sans MS" pitchFamily="66" charset="0"/>
                        </a:rPr>
                        <a:t>whom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thing</a:t>
                      </a:r>
                    </a:p>
                  </a:txBody>
                  <a:tcPr marL="95250" marR="95250" marT="95250" marB="95250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tr-TR" sz="2000" b="1">
                          <a:latin typeface="Comic Sans MS" pitchFamily="66" charset="0"/>
                        </a:rPr>
                        <a:t>what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person/ thing</a:t>
                      </a:r>
                    </a:p>
                  </a:txBody>
                  <a:tcPr marL="95250" marR="95250" marT="95250" marB="95250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tr-TR" sz="2000" b="1">
                          <a:latin typeface="Comic Sans MS" pitchFamily="66" charset="0"/>
                        </a:rPr>
                        <a:t>which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person</a:t>
                      </a:r>
                    </a:p>
                  </a:txBody>
                  <a:tcPr marL="95250" marR="95250" marT="95250" marB="95250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tr-TR" sz="2000" b="1" dirty="0" err="1">
                          <a:latin typeface="Comic Sans MS" pitchFamily="66" charset="0"/>
                        </a:rPr>
                        <a:t>whose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8266" y="330200"/>
            <a:ext cx="9601200" cy="770467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Interrogative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083735" y="1225127"/>
          <a:ext cx="9550398" cy="500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1599"/>
                <a:gridCol w="4080933"/>
                <a:gridCol w="1557866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 err="1" smtClean="0">
                          <a:latin typeface="Comic Sans MS" pitchFamily="66" charset="0"/>
                        </a:rPr>
                        <a:t>Question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 err="1" smtClean="0">
                          <a:latin typeface="Comic Sans MS" pitchFamily="66" charset="0"/>
                        </a:rPr>
                        <a:t>Answer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Who</a:t>
                      </a:r>
                      <a:r>
                        <a:rPr lang="tr-TR">
                          <a:latin typeface="Comic Sans MS" pitchFamily="66" charset="0"/>
                        </a:rPr>
                        <a:t> told you?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John</a:t>
                      </a:r>
                      <a:r>
                        <a:rPr lang="tr-TR">
                          <a:latin typeface="Comic Sans MS" pitchFamily="66" charset="0"/>
                        </a:rPr>
                        <a:t> told me.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subject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Whom</a:t>
                      </a:r>
                      <a:r>
                        <a:rPr lang="tr-TR">
                          <a:latin typeface="Comic Sans MS" pitchFamily="66" charset="0"/>
                        </a:rPr>
                        <a:t> did you tell?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I told </a:t>
                      </a:r>
                      <a:r>
                        <a:rPr lang="tr-TR" b="1">
                          <a:latin typeface="Comic Sans MS" pitchFamily="66" charset="0"/>
                        </a:rPr>
                        <a:t>Mary</a:t>
                      </a:r>
                      <a:r>
                        <a:rPr lang="tr-TR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object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What</a:t>
                      </a:r>
                      <a:r>
                        <a:rPr lang="tr-TR">
                          <a:latin typeface="Comic Sans MS" pitchFamily="66" charset="0"/>
                        </a:rPr>
                        <a:t>'s happened?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An accident</a:t>
                      </a:r>
                      <a:r>
                        <a:rPr lang="tr-TR">
                          <a:latin typeface="Comic Sans MS" pitchFamily="66" charset="0"/>
                        </a:rPr>
                        <a:t>'s happened.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subject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What</a:t>
                      </a:r>
                      <a:r>
                        <a:rPr lang="tr-TR">
                          <a:latin typeface="Comic Sans MS" pitchFamily="66" charset="0"/>
                        </a:rPr>
                        <a:t> do you want?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I want </a:t>
                      </a:r>
                      <a:r>
                        <a:rPr lang="tr-TR" b="1">
                          <a:latin typeface="Comic Sans MS" pitchFamily="66" charset="0"/>
                        </a:rPr>
                        <a:t>coffee</a:t>
                      </a:r>
                      <a:r>
                        <a:rPr lang="tr-TR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object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Which</a:t>
                      </a:r>
                      <a:r>
                        <a:rPr lang="tr-TR">
                          <a:latin typeface="Comic Sans MS" pitchFamily="66" charset="0"/>
                        </a:rPr>
                        <a:t> came first?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latin typeface="Comic Sans MS" pitchFamily="66" charset="0"/>
                        </a:rPr>
                        <a:t>The Porsche 911</a:t>
                      </a:r>
                      <a:r>
                        <a:rPr lang="en-US">
                          <a:latin typeface="Comic Sans MS" pitchFamily="66" charset="0"/>
                        </a:rPr>
                        <a:t> came first.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subject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latin typeface="Comic Sans MS" pitchFamily="66" charset="0"/>
                        </a:rPr>
                        <a:t>Which</a:t>
                      </a:r>
                      <a:r>
                        <a:rPr lang="en-US">
                          <a:latin typeface="Comic Sans MS" pitchFamily="66" charset="0"/>
                        </a:rPr>
                        <a:t> will the doctor see first?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latin typeface="Comic Sans MS" pitchFamily="66" charset="0"/>
                        </a:rPr>
                        <a:t>The doctor will see </a:t>
                      </a:r>
                      <a:r>
                        <a:rPr lang="en-US" b="1">
                          <a:latin typeface="Comic Sans MS" pitchFamily="66" charset="0"/>
                        </a:rPr>
                        <a:t>the patient in blue</a:t>
                      </a:r>
                      <a:r>
                        <a:rPr lang="en-US">
                          <a:latin typeface="Comic Sans MS" pitchFamily="66" charset="0"/>
                        </a:rPr>
                        <a:t> first.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object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latin typeface="Comic Sans MS" pitchFamily="66" charset="0"/>
                        </a:rPr>
                        <a:t>There's one car missing. </a:t>
                      </a:r>
                      <a:r>
                        <a:rPr lang="en-US" b="1">
                          <a:latin typeface="Comic Sans MS" pitchFamily="66" charset="0"/>
                        </a:rPr>
                        <a:t>Whose</a:t>
                      </a:r>
                      <a:r>
                        <a:rPr lang="en-US">
                          <a:latin typeface="Comic Sans MS" pitchFamily="66" charset="0"/>
                        </a:rPr>
                        <a:t> hasn't arrived?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b="1">
                          <a:latin typeface="Comic Sans MS" pitchFamily="66" charset="0"/>
                        </a:rPr>
                        <a:t>John's (car)</a:t>
                      </a:r>
                      <a:r>
                        <a:rPr lang="tr-TR">
                          <a:latin typeface="Comic Sans MS" pitchFamily="66" charset="0"/>
                        </a:rPr>
                        <a:t> hasn't arrived.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subject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latin typeface="Comic Sans MS" pitchFamily="66" charset="0"/>
                        </a:rPr>
                        <a:t>We've found everyone's keys. </a:t>
                      </a:r>
                      <a:r>
                        <a:rPr lang="en-US" b="1">
                          <a:latin typeface="Comic Sans MS" pitchFamily="66" charset="0"/>
                        </a:rPr>
                        <a:t>Whose</a:t>
                      </a:r>
                      <a:r>
                        <a:rPr lang="en-US">
                          <a:latin typeface="Comic Sans MS" pitchFamily="66" charset="0"/>
                        </a:rPr>
                        <a:t> did you find?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I found </a:t>
                      </a:r>
                      <a:r>
                        <a:rPr lang="tr-TR" b="1">
                          <a:latin typeface="Comic Sans MS" pitchFamily="66" charset="0"/>
                        </a:rPr>
                        <a:t>John's (keys)</a:t>
                      </a:r>
                      <a:r>
                        <a:rPr lang="tr-TR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 err="1">
                          <a:latin typeface="Comic Sans MS" pitchFamily="66" charset="0"/>
                        </a:rPr>
                        <a:t>object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5133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This</a:t>
            </a:r>
            <a:r>
              <a:rPr lang="tr-TR" b="1" dirty="0" smtClean="0">
                <a:latin typeface="Comic Sans MS" pitchFamily="66" charset="0"/>
              </a:rPr>
              <a:t>, </a:t>
            </a:r>
            <a:r>
              <a:rPr lang="tr-TR" b="1" dirty="0" err="1" smtClean="0">
                <a:latin typeface="Comic Sans MS" pitchFamily="66" charset="0"/>
              </a:rPr>
              <a:t>That</a:t>
            </a:r>
            <a:r>
              <a:rPr lang="tr-TR" b="1" dirty="0" smtClean="0">
                <a:latin typeface="Comic Sans MS" pitchFamily="66" charset="0"/>
              </a:rPr>
              <a:t>, </a:t>
            </a:r>
            <a:r>
              <a:rPr lang="tr-TR" b="1" dirty="0" err="1" smtClean="0">
                <a:latin typeface="Comic Sans MS" pitchFamily="66" charset="0"/>
              </a:rPr>
              <a:t>It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71600" y="1354667"/>
            <a:ext cx="9601200" cy="497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Eğer anlatmak istenilen eşya, dinleyene çok yakınsa cümle </a:t>
            </a:r>
            <a:r>
              <a:rPr lang="tr-TR" b="1" dirty="0" err="1" smtClean="0">
                <a:latin typeface="Comic Sans MS" pitchFamily="66" charset="0"/>
              </a:rPr>
              <a:t>this</a:t>
            </a:r>
            <a:r>
              <a:rPr lang="tr-TR" b="1" dirty="0" smtClean="0">
                <a:latin typeface="Comic Sans MS" pitchFamily="66" charset="0"/>
              </a:rPr>
              <a:t> (bu) diye başlatılır. 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	</a:t>
            </a:r>
            <a:r>
              <a:rPr lang="tr-TR" dirty="0" err="1" smtClean="0">
                <a:latin typeface="Comic Sans MS" pitchFamily="66" charset="0"/>
              </a:rPr>
              <a:t>This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is a </a:t>
            </a:r>
            <a:r>
              <a:rPr lang="tr-TR" dirty="0" err="1" smtClean="0">
                <a:latin typeface="Comic Sans MS" pitchFamily="66" charset="0"/>
              </a:rPr>
              <a:t>book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Biraz </a:t>
            </a:r>
            <a:r>
              <a:rPr lang="tr-TR" b="1" dirty="0" smtClean="0">
                <a:latin typeface="Comic Sans MS" pitchFamily="66" charset="0"/>
              </a:rPr>
              <a:t>daha uzakta ise </a:t>
            </a:r>
            <a:r>
              <a:rPr lang="tr-TR" b="1" dirty="0" err="1" smtClean="0">
                <a:latin typeface="Comic Sans MS" pitchFamily="66" charset="0"/>
              </a:rPr>
              <a:t>That</a:t>
            </a:r>
            <a:r>
              <a:rPr lang="tr-TR" b="1" dirty="0" smtClean="0">
                <a:latin typeface="Comic Sans MS" pitchFamily="66" charset="0"/>
              </a:rPr>
              <a:t>  (şu) diye başlatılır. 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 </a:t>
            </a:r>
            <a:r>
              <a:rPr lang="tr-TR" dirty="0" smtClean="0">
                <a:latin typeface="Comic Sans MS" pitchFamily="66" charset="0"/>
              </a:rPr>
              <a:t>	</a:t>
            </a:r>
            <a:r>
              <a:rPr lang="tr-TR" dirty="0" err="1" smtClean="0">
                <a:latin typeface="Comic Sans MS" pitchFamily="66" charset="0"/>
              </a:rPr>
              <a:t>That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is a </a:t>
            </a:r>
            <a:r>
              <a:rPr lang="tr-TR" dirty="0" err="1" smtClean="0">
                <a:latin typeface="Comic Sans MS" pitchFamily="66" charset="0"/>
              </a:rPr>
              <a:t>book</a:t>
            </a:r>
            <a:r>
              <a:rPr lang="tr-TR" dirty="0" smtClean="0">
                <a:latin typeface="Comic Sans MS" pitchFamily="66" charset="0"/>
              </a:rPr>
              <a:t>.</a:t>
            </a:r>
            <a:br>
              <a:rPr lang="tr-TR" dirty="0" smtClean="0">
                <a:latin typeface="Comic Sans MS" pitchFamily="66" charset="0"/>
              </a:rPr>
            </a:b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Eğer çok uzakta ise it (o) diye başlatılır. 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err="1" smtClean="0">
                <a:latin typeface="Comic Sans MS" pitchFamily="66" charset="0"/>
              </a:rPr>
              <a:t>It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is a </a:t>
            </a:r>
            <a:r>
              <a:rPr lang="tr-TR" dirty="0" err="1" smtClean="0">
                <a:latin typeface="Comic Sans MS" pitchFamily="66" charset="0"/>
              </a:rPr>
              <a:t>horse</a:t>
            </a:r>
            <a:r>
              <a:rPr lang="tr-TR" dirty="0" smtClean="0">
                <a:latin typeface="Comic Sans MS" pitchFamily="66" charset="0"/>
              </a:rPr>
              <a:t>.</a:t>
            </a:r>
            <a:br>
              <a:rPr lang="tr-TR" dirty="0" smtClean="0">
                <a:latin typeface="Comic Sans MS" pitchFamily="66" charset="0"/>
              </a:rPr>
            </a:b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i="1" dirty="0" smtClean="0">
                <a:latin typeface="Comic Sans MS" pitchFamily="66" charset="0"/>
              </a:rPr>
              <a:t>Bu durum konuşana göredir, dinleyene göre değil. Dinleyen de cevap verirken kendisine göre uzaklığı ve yakınlığı kararlaştıracaktır. 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Plurals</a:t>
            </a:r>
            <a:r>
              <a:rPr lang="tr-TR" b="1" dirty="0" smtClean="0">
                <a:latin typeface="Comic Sans MS" pitchFamily="66" charset="0"/>
              </a:rPr>
              <a:t> of </a:t>
            </a:r>
            <a:r>
              <a:rPr lang="tr-TR" b="1" dirty="0" err="1" smtClean="0">
                <a:latin typeface="Comic Sans MS" pitchFamily="66" charset="0"/>
              </a:rPr>
              <a:t>the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nouns</a:t>
            </a:r>
            <a:r>
              <a:rPr lang="tr-TR" b="1" dirty="0" smtClean="0">
                <a:latin typeface="Comic Sans MS" pitchFamily="66" charset="0"/>
              </a:rPr>
              <a:t> 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03867" y="1710266"/>
          <a:ext cx="10430932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733"/>
                <a:gridCol w="2607733"/>
                <a:gridCol w="2607733"/>
                <a:gridCol w="2607733"/>
              </a:tblGrid>
              <a:tr h="0">
                <a:tc gridSpan="4">
                  <a:txBody>
                    <a:bodyPr/>
                    <a:lstStyle/>
                    <a:p>
                      <a:r>
                        <a:rPr lang="tr-TR" sz="22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1. Genel olarak tekil ismi çoğul yapmak için, tekil ismin sonuna ”s” getirilir.</a:t>
                      </a:r>
                      <a:endParaRPr lang="tr-TR" sz="22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book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kitap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books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 dirty="0">
                          <a:latin typeface="Comic Sans MS" pitchFamily="66" charset="0"/>
                        </a:rPr>
                        <a:t> kitaplar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father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 baba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</a:t>
                      </a:r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fathers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 dirty="0">
                          <a:latin typeface="Comic Sans MS" pitchFamily="66" charset="0"/>
                        </a:rPr>
                        <a:t> babalar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graphicFrame>
        <p:nvGraphicFramePr>
          <p:cNvPr id="7" name="3 İçerik Yer Tutucusu"/>
          <p:cNvGraphicFramePr>
            <a:graphicFrameLocks/>
          </p:cNvGraphicFramePr>
          <p:nvPr/>
        </p:nvGraphicFramePr>
        <p:xfrm>
          <a:off x="1371600" y="3352799"/>
          <a:ext cx="10413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759"/>
                <a:gridCol w="2640759"/>
                <a:gridCol w="2640759"/>
                <a:gridCol w="2491722"/>
              </a:tblGrid>
              <a:tr h="0">
                <a:tc gridSpan="4">
                  <a:txBody>
                    <a:bodyPr/>
                    <a:lstStyle/>
                    <a:p>
                      <a:r>
                        <a:rPr lang="tr-TR" sz="22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2. Son harfleri  x, </a:t>
                      </a:r>
                      <a:r>
                        <a:rPr lang="tr-TR" sz="2200" b="1" i="0" kern="1200" dirty="0" err="1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sh</a:t>
                      </a:r>
                      <a:r>
                        <a:rPr lang="tr-TR" sz="22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, o, </a:t>
                      </a:r>
                      <a:r>
                        <a:rPr lang="tr-TR" sz="2200" b="1" i="0" kern="1200" dirty="0" err="1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ch</a:t>
                      </a:r>
                      <a:r>
                        <a:rPr lang="tr-TR" sz="22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 olan isimlerin sonuna es getirilir.</a:t>
                      </a:r>
                      <a:endParaRPr lang="tr-TR" sz="22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 err="1" smtClean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Box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 dirty="0">
                          <a:latin typeface="Comic Sans MS" pitchFamily="66" charset="0"/>
                        </a:rPr>
                        <a:t>kutu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boxes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kutular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brush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fırça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brushes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fırçalar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potato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patates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potatoes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patatesler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coach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>
                          <a:latin typeface="Comic Sans MS" pitchFamily="66" charset="0"/>
                        </a:rPr>
                        <a:t>otobüs (şehirlerarası)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coaches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i="1" dirty="0">
                          <a:latin typeface="Comic Sans MS" pitchFamily="66" charset="0"/>
                        </a:rPr>
                        <a:t>otobüsler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88533" y="330200"/>
            <a:ext cx="9601200" cy="1485900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Plurals</a:t>
            </a:r>
            <a:r>
              <a:rPr lang="tr-TR" b="1" dirty="0" smtClean="0">
                <a:latin typeface="Comic Sans MS" pitchFamily="66" charset="0"/>
              </a:rPr>
              <a:t> of </a:t>
            </a:r>
            <a:r>
              <a:rPr lang="tr-TR" b="1" dirty="0" err="1" smtClean="0">
                <a:latin typeface="Comic Sans MS" pitchFamily="66" charset="0"/>
              </a:rPr>
              <a:t>the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nouns</a:t>
            </a:r>
            <a:r>
              <a:rPr lang="tr-TR" b="1" dirty="0" smtClean="0">
                <a:latin typeface="Comic Sans MS" pitchFamily="66" charset="0"/>
              </a:rPr>
              <a:t> 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37734" y="1100666"/>
          <a:ext cx="1043093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733"/>
                <a:gridCol w="2607733"/>
                <a:gridCol w="2607733"/>
                <a:gridCol w="2607733"/>
              </a:tblGrid>
              <a:tr h="396000">
                <a:tc gridSpan="4">
                  <a:txBody>
                    <a:bodyPr/>
                    <a:lstStyle/>
                    <a:p>
                      <a:r>
                        <a:rPr lang="tr-TR" sz="20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 3. Son harfi y olup da, ondan önce sessiz harf varsa, o zaman y harfi i harfine dönüşür ve ondan sonra es getirilir.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lady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bayan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ladies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bayanlar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</a:t>
                      </a:r>
                      <a:r>
                        <a:rPr lang="tr-TR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fly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 dirty="0" smtClean="0">
                          <a:latin typeface="Comic Sans MS" pitchFamily="66" charset="0"/>
                        </a:rPr>
                        <a:t>Sinek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</a:t>
                      </a:r>
                      <a:r>
                        <a:rPr lang="tr-TR" dirty="0" err="1" smtClean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flies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 dirty="0">
                          <a:latin typeface="Comic Sans MS" pitchFamily="66" charset="0"/>
                        </a:rPr>
                        <a:t>sinekler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graphicFrame>
        <p:nvGraphicFramePr>
          <p:cNvPr id="7" name="3 İçerik Yer Tutucusu"/>
          <p:cNvGraphicFramePr>
            <a:graphicFrameLocks/>
          </p:cNvGraphicFramePr>
          <p:nvPr/>
        </p:nvGraphicFramePr>
        <p:xfrm>
          <a:off x="1371600" y="3285067"/>
          <a:ext cx="1041399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759"/>
                <a:gridCol w="2640759"/>
                <a:gridCol w="2640759"/>
                <a:gridCol w="2491722"/>
              </a:tblGrid>
              <a:tr h="433492">
                <a:tc gridSpan="4">
                  <a:txBody>
                    <a:bodyPr/>
                    <a:lstStyle/>
                    <a:p>
                      <a:r>
                        <a:rPr lang="tr-TR" sz="20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4. Ancak son harfi y olup da, ondan önce sesli harf varsa genel kurala göre s getirilerek çoğul yapılır.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solidFill>
                            <a:srgbClr val="0000FF"/>
                          </a:solidFill>
                        </a:rPr>
                        <a:t>boy</a:t>
                      </a:r>
                      <a:endParaRPr lang="tr-TR" dirty="0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/>
                        <a:t>çocuk</a:t>
                      </a:r>
                      <a:endParaRPr lang="tr-TR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</a:rPr>
                        <a:t> boys</a:t>
                      </a:r>
                      <a:endParaRPr lang="tr-TR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/>
                        <a:t>çocuklar</a:t>
                      </a:r>
                      <a:endParaRPr lang="tr-TR"/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</a:rPr>
                        <a:t> play</a:t>
                      </a:r>
                      <a:endParaRPr lang="tr-TR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/>
                        <a:t>oyun</a:t>
                      </a:r>
                      <a:endParaRPr lang="tr-TR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</a:rPr>
                        <a:t>plays</a:t>
                      </a:r>
                      <a:endParaRPr lang="tr-TR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 dirty="0"/>
                        <a:t>oyunlar</a:t>
                      </a:r>
                      <a:endParaRPr lang="tr-TR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3200" y="719667"/>
            <a:ext cx="9601200" cy="838200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Pronouns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71600" y="1625600"/>
            <a:ext cx="9601200" cy="42418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Personal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Pronouns</a:t>
            </a:r>
            <a:r>
              <a:rPr lang="tr-TR" sz="2200" dirty="0" smtClean="0">
                <a:latin typeface="Comic Sans MS" pitchFamily="66" charset="0"/>
              </a:rPr>
              <a:t> (Kişi Zamirleri)</a:t>
            </a:r>
          </a:p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Reflexive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Pronouns</a:t>
            </a:r>
            <a:r>
              <a:rPr lang="tr-TR" sz="2200" dirty="0" smtClean="0">
                <a:latin typeface="Comic Sans MS" pitchFamily="66" charset="0"/>
              </a:rPr>
              <a:t> (Kendim)</a:t>
            </a:r>
          </a:p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Possessive</a:t>
            </a:r>
            <a:r>
              <a:rPr lang="tr-TR" sz="2200" dirty="0" smtClean="0">
                <a:latin typeface="Comic Sans MS" pitchFamily="66" charset="0"/>
              </a:rPr>
              <a:t> (Aitlik Bildiren Zamirler)</a:t>
            </a:r>
          </a:p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Demonstrative</a:t>
            </a:r>
            <a:r>
              <a:rPr lang="tr-TR" sz="2200" dirty="0" smtClean="0">
                <a:latin typeface="Comic Sans MS" pitchFamily="66" charset="0"/>
              </a:rPr>
              <a:t> (İşaret Zamirleri)</a:t>
            </a:r>
          </a:p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Indefinite</a:t>
            </a:r>
            <a:r>
              <a:rPr lang="tr-TR" sz="2200" dirty="0" smtClean="0">
                <a:latin typeface="Comic Sans MS" pitchFamily="66" charset="0"/>
              </a:rPr>
              <a:t> (Belgisiz Zamirler)</a:t>
            </a:r>
          </a:p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Relative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smtClean="0">
                <a:latin typeface="Comic Sans MS" pitchFamily="66" charset="0"/>
              </a:rPr>
              <a:t>(İlgi Zamirleri)</a:t>
            </a:r>
            <a:endParaRPr lang="tr-TR" sz="2200" dirty="0" smtClean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Interrogative</a:t>
            </a:r>
            <a:r>
              <a:rPr lang="tr-TR" sz="2200" dirty="0" smtClean="0">
                <a:latin typeface="Comic Sans MS" pitchFamily="66" charset="0"/>
              </a:rPr>
              <a:t> (Soru </a:t>
            </a:r>
            <a:r>
              <a:rPr lang="tr-TR" sz="2200" dirty="0" smtClean="0">
                <a:latin typeface="Comic Sans MS" pitchFamily="66" charset="0"/>
              </a:rPr>
              <a:t>Zamirleri)</a:t>
            </a: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88533" y="330200"/>
            <a:ext cx="9601200" cy="1485900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Plurals</a:t>
            </a:r>
            <a:r>
              <a:rPr lang="tr-TR" b="1" dirty="0" smtClean="0">
                <a:latin typeface="Comic Sans MS" pitchFamily="66" charset="0"/>
              </a:rPr>
              <a:t> of </a:t>
            </a:r>
            <a:r>
              <a:rPr lang="tr-TR" b="1" dirty="0" err="1" smtClean="0">
                <a:latin typeface="Comic Sans MS" pitchFamily="66" charset="0"/>
              </a:rPr>
              <a:t>the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nouns</a:t>
            </a:r>
            <a:r>
              <a:rPr lang="tr-TR" b="1" dirty="0" smtClean="0">
                <a:latin typeface="Comic Sans MS" pitchFamily="66" charset="0"/>
              </a:rPr>
              <a:t> 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37734" y="1100666"/>
          <a:ext cx="10430932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733"/>
                <a:gridCol w="2607733"/>
                <a:gridCol w="2607733"/>
                <a:gridCol w="2607733"/>
              </a:tblGrid>
              <a:tr h="396000">
                <a:tc gridSpan="4">
                  <a:txBody>
                    <a:bodyPr/>
                    <a:lstStyle/>
                    <a:p>
                      <a:r>
                        <a:rPr lang="tr-TR" sz="2000" b="1" i="0" kern="1200" dirty="0" smtClean="0">
                          <a:solidFill>
                            <a:schemeClr val="lt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 5. Bazı isimler istisna olarak bu kurallara uymazlar. Bu isimlerin çoğul şekilleri tekillerinden tamamen ayrı yazılışa ve okunuşa sahiptirler. Bunları tek tek öğrenmek gerekir.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man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adam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men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adamlar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foot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ayak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feet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ayaklar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goose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kaz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geese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kazlar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woman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kadın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women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kadınlar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mouse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fare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mice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fareler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child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çocuk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children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çocuklar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this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bu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these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bunlar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that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şu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those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şunlar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9600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knife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bıçak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knives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 dirty="0">
                          <a:latin typeface="Comic Sans MS" pitchFamily="66" charset="0"/>
                        </a:rPr>
                        <a:t>bıçaklar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b="1" dirty="0" err="1" smtClean="0">
                <a:latin typeface="Comic Sans MS" pitchFamily="66" charset="0"/>
              </a:rPr>
              <a:t>Personal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r>
              <a:rPr lang="tr-TR" b="1" dirty="0" smtClean="0">
                <a:latin typeface="Comic Sans MS" pitchFamily="66" charset="0"/>
              </a:rPr>
              <a:t> - Şahıs Zamirleri</a:t>
            </a:r>
            <a:br>
              <a:rPr lang="tr-TR" b="1" dirty="0" smtClean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  <a:p>
            <a:pPr lvl="1"/>
            <a:r>
              <a:rPr lang="tr-TR" b="1" dirty="0" err="1" smtClean="0">
                <a:latin typeface="Comic Sans MS" pitchFamily="66" charset="0"/>
              </a:rPr>
              <a:t>Nominative</a:t>
            </a:r>
            <a:r>
              <a:rPr lang="tr-TR" b="1" dirty="0" smtClean="0">
                <a:latin typeface="Comic Sans MS" pitchFamily="66" charset="0"/>
              </a:rPr>
              <a:t> </a:t>
            </a:r>
            <a:r>
              <a:rPr lang="tr-TR" b="1" dirty="0" smtClean="0">
                <a:latin typeface="Comic Sans MS" pitchFamily="66" charset="0"/>
              </a:rPr>
              <a:t>yalın </a:t>
            </a:r>
            <a:r>
              <a:rPr lang="tr-TR" b="1" dirty="0" smtClean="0">
                <a:latin typeface="Comic Sans MS" pitchFamily="66" charset="0"/>
              </a:rPr>
              <a:t>durumda olan (bir iş yapan)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 </a:t>
            </a:r>
          </a:p>
          <a:p>
            <a:pPr lvl="1"/>
            <a:r>
              <a:rPr lang="tr-TR" b="1" dirty="0" err="1" smtClean="0">
                <a:latin typeface="Comic Sans MS" pitchFamily="66" charset="0"/>
              </a:rPr>
              <a:t>Objective</a:t>
            </a:r>
            <a:r>
              <a:rPr lang="tr-TR" b="1" dirty="0" smtClean="0">
                <a:latin typeface="Comic Sans MS" pitchFamily="66" charset="0"/>
              </a:rPr>
              <a:t> durumda olan (kendisine bir iş yöneltilen)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 </a:t>
            </a:r>
          </a:p>
          <a:p>
            <a:pPr lvl="1"/>
            <a:r>
              <a:rPr lang="tr-TR" b="1" dirty="0" err="1" smtClean="0">
                <a:latin typeface="Comic Sans MS" pitchFamily="66" charset="0"/>
              </a:rPr>
              <a:t>Possessive</a:t>
            </a:r>
            <a:r>
              <a:rPr lang="tr-TR" b="1" dirty="0" smtClean="0">
                <a:latin typeface="Comic Sans MS" pitchFamily="66" charset="0"/>
              </a:rPr>
              <a:t> durumda olan (iyelik bildiren)</a:t>
            </a:r>
            <a:endParaRPr lang="tr-TR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Personal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pronouns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37733" y="1549400"/>
          <a:ext cx="96012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  <a:gridCol w="1320800"/>
                <a:gridCol w="1879600"/>
                <a:gridCol w="1600200"/>
                <a:gridCol w="1600200"/>
              </a:tblGrid>
              <a:tr h="370840">
                <a:tc gridSpan="2"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Nominative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Objective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tr-TR" sz="20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Possessive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ben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me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beni, bana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mine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benimki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sen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seni, sana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yours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seninki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him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onu, ona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his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onunki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her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onu, ona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hers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onunki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onu, ona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onunki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biz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us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bizi, bize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ours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bizimki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siz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sizi, size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yours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sizinki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onlar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them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latin typeface="Comic Sans MS" pitchFamily="66" charset="0"/>
                        </a:rPr>
                        <a:t>onları, onlara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theirs</a:t>
                      </a:r>
                      <a:endParaRPr lang="tr-TR" sz="20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2000" dirty="0">
                          <a:latin typeface="Comic Sans MS" pitchFamily="66" charset="0"/>
                        </a:rPr>
                        <a:t>onlarınki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399" y="1066800"/>
            <a:ext cx="9601200" cy="1485900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tr-TR" sz="5000" dirty="0" err="1" smtClean="0">
                <a:latin typeface="Comic Sans MS" pitchFamily="66" charset="0"/>
              </a:rPr>
              <a:t>Reflexive</a:t>
            </a:r>
            <a:r>
              <a:rPr lang="tr-TR" sz="5000" dirty="0" smtClean="0">
                <a:latin typeface="Comic Sans MS" pitchFamily="66" charset="0"/>
              </a:rPr>
              <a:t> </a:t>
            </a:r>
            <a:r>
              <a:rPr lang="tr-TR" sz="5000" dirty="0" err="1" smtClean="0">
                <a:latin typeface="Comic Sans MS" pitchFamily="66" charset="0"/>
              </a:rPr>
              <a:t>Pronouns</a:t>
            </a:r>
            <a:endParaRPr lang="tr-TR" sz="50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02267" y="2218266"/>
          <a:ext cx="9601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  <a:gridCol w="1600200"/>
                <a:gridCol w="1600200"/>
                <a:gridCol w="1600200"/>
                <a:gridCol w="16002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singular</a:t>
                      </a:r>
                      <a:r>
                        <a:rPr lang="tr-TR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i="1"/>
                        <a:t>myself</a:t>
                      </a:r>
                      <a:endParaRPr lang="tr-TR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i="1" dirty="0" err="1"/>
                        <a:t>yourself</a:t>
                      </a:r>
                      <a:endParaRPr lang="tr-TR" dirty="0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i="1"/>
                        <a:t>himself</a:t>
                      </a:r>
                      <a:endParaRPr lang="tr-TR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i="1"/>
                        <a:t>herself</a:t>
                      </a:r>
                      <a:endParaRPr lang="tr-TR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i="1"/>
                        <a:t>itself</a:t>
                      </a:r>
                      <a:endParaRPr lang="tr-TR"/>
                    </a:p>
                  </a:txBody>
                  <a:tcPr marL="57150" marR="5715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/>
                        <a:t>plural: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i="1" dirty="0" err="1"/>
                        <a:t>ourselves</a:t>
                      </a:r>
                      <a:endParaRPr lang="tr-TR" dirty="0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i="1"/>
                        <a:t>yourselves</a:t>
                      </a:r>
                      <a:endParaRPr lang="tr-TR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r>
                        <a:rPr lang="tr-TR" i="1"/>
                        <a:t>themselves</a:t>
                      </a:r>
                      <a:endParaRPr lang="tr-TR"/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15999" y="558800"/>
            <a:ext cx="9601200" cy="829733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tr-TR" sz="5000" dirty="0" err="1" smtClean="0">
                <a:latin typeface="Comic Sans MS" pitchFamily="66" charset="0"/>
              </a:rPr>
              <a:t>Reflexive</a:t>
            </a:r>
            <a:r>
              <a:rPr lang="tr-TR" sz="5000" dirty="0" smtClean="0">
                <a:latin typeface="Comic Sans MS" pitchFamily="66" charset="0"/>
              </a:rPr>
              <a:t> </a:t>
            </a:r>
            <a:r>
              <a:rPr lang="tr-TR" sz="5000" dirty="0" err="1" smtClean="0">
                <a:latin typeface="Comic Sans MS" pitchFamily="66" charset="0"/>
              </a:rPr>
              <a:t>Pronouns</a:t>
            </a:r>
            <a:endParaRPr lang="tr-TR" sz="5000" dirty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151467" y="1363980"/>
          <a:ext cx="10583332" cy="506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1666"/>
                <a:gridCol w="5291666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latin typeface="Comic Sans MS" pitchFamily="66" charset="0"/>
                        </a:rPr>
                        <a:t>non-reflexive</a:t>
                      </a:r>
                      <a:br>
                        <a:rPr lang="en-US" sz="2000" dirty="0">
                          <a:latin typeface="Comic Sans MS" pitchFamily="66" charset="0"/>
                        </a:rPr>
                      </a:br>
                      <a:r>
                        <a:rPr lang="en-US" sz="2000" i="1" dirty="0">
                          <a:latin typeface="Comic Sans MS" pitchFamily="66" charset="0"/>
                        </a:rPr>
                        <a:t>the </a:t>
                      </a:r>
                      <a:r>
                        <a:rPr lang="en-US" sz="2000" i="1" u="sng" dirty="0">
                          <a:latin typeface="Comic Sans MS" pitchFamily="66" charset="0"/>
                        </a:rPr>
                        <a:t>underlined</a:t>
                      </a:r>
                      <a:r>
                        <a:rPr lang="en-US" sz="2000" i="1" dirty="0">
                          <a:latin typeface="Comic Sans MS" pitchFamily="66" charset="0"/>
                        </a:rPr>
                        <a:t> words are NOT the same person/thing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latin typeface="Comic Sans MS" pitchFamily="66" charset="0"/>
                        </a:rPr>
                        <a:t>REFLEXIVE pronouns</a:t>
                      </a:r>
                      <a:br>
                        <a:rPr lang="en-US" sz="2000" dirty="0">
                          <a:latin typeface="Comic Sans MS" pitchFamily="66" charset="0"/>
                        </a:rPr>
                      </a:br>
                      <a:r>
                        <a:rPr lang="en-US" sz="2000" i="1" dirty="0">
                          <a:latin typeface="Comic Sans MS" pitchFamily="66" charset="0"/>
                        </a:rPr>
                        <a:t>the </a:t>
                      </a:r>
                      <a:r>
                        <a:rPr lang="en-US" sz="2000" i="1" u="sng" dirty="0">
                          <a:latin typeface="Comic Sans MS" pitchFamily="66" charset="0"/>
                        </a:rPr>
                        <a:t>underlined</a:t>
                      </a:r>
                      <a:r>
                        <a:rPr lang="en-US" sz="2000" i="1" dirty="0">
                          <a:latin typeface="Comic Sans MS" pitchFamily="66" charset="0"/>
                        </a:rPr>
                        <a:t> words are the SAME person/thing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u="sng">
                          <a:latin typeface="Comic Sans MS" pitchFamily="66" charset="0"/>
                        </a:rPr>
                        <a:t>John</a:t>
                      </a:r>
                      <a:r>
                        <a:rPr lang="tr-TR" sz="2000">
                          <a:latin typeface="Comic Sans MS" pitchFamily="66" charset="0"/>
                        </a:rPr>
                        <a:t> saw </a:t>
                      </a:r>
                      <a:r>
                        <a:rPr lang="tr-TR" sz="2000" u="sng">
                          <a:latin typeface="Comic Sans MS" pitchFamily="66" charset="0"/>
                        </a:rPr>
                        <a:t>me</a:t>
                      </a:r>
                      <a:r>
                        <a:rPr lang="tr-TR" sz="20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I</a:t>
                      </a:r>
                      <a:r>
                        <a:rPr lang="en-US" sz="2000">
                          <a:latin typeface="Comic Sans MS" pitchFamily="66" charset="0"/>
                        </a:rPr>
                        <a:t> saw </a:t>
                      </a:r>
                      <a:r>
                        <a:rPr lang="en-US" sz="2000" b="1" u="sng">
                          <a:latin typeface="Comic Sans MS" pitchFamily="66" charset="0"/>
                        </a:rPr>
                        <a:t>myself</a:t>
                      </a:r>
                      <a:r>
                        <a:rPr lang="en-US" sz="2000">
                          <a:latin typeface="Comic Sans MS" pitchFamily="66" charset="0"/>
                        </a:rPr>
                        <a:t> in the mirror.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latin typeface="Comic Sans MS" pitchFamily="66" charset="0"/>
                        </a:rPr>
                        <a:t>Why does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he</a:t>
                      </a:r>
                      <a:r>
                        <a:rPr lang="en-US" sz="2000">
                          <a:latin typeface="Comic Sans MS" pitchFamily="66" charset="0"/>
                        </a:rPr>
                        <a:t> blame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you</a:t>
                      </a:r>
                      <a:r>
                        <a:rPr lang="en-US" sz="2000">
                          <a:latin typeface="Comic Sans MS" pitchFamily="66" charset="0"/>
                        </a:rPr>
                        <a:t>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latin typeface="Comic Sans MS" pitchFamily="66" charset="0"/>
                        </a:rPr>
                        <a:t>Why do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you</a:t>
                      </a:r>
                      <a:r>
                        <a:rPr lang="en-US" sz="2000">
                          <a:latin typeface="Comic Sans MS" pitchFamily="66" charset="0"/>
                        </a:rPr>
                        <a:t> blame </a:t>
                      </a:r>
                      <a:r>
                        <a:rPr lang="en-US" sz="2000" b="1" u="sng">
                          <a:latin typeface="Comic Sans MS" pitchFamily="66" charset="0"/>
                        </a:rPr>
                        <a:t>yourself</a:t>
                      </a:r>
                      <a:r>
                        <a:rPr lang="en-US" sz="2000">
                          <a:latin typeface="Comic Sans MS" pitchFamily="66" charset="0"/>
                        </a:rPr>
                        <a:t>?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David</a:t>
                      </a:r>
                      <a:r>
                        <a:rPr lang="en-US" sz="2000">
                          <a:latin typeface="Comic Sans MS" pitchFamily="66" charset="0"/>
                        </a:rPr>
                        <a:t> sent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him</a:t>
                      </a:r>
                      <a:r>
                        <a:rPr lang="en-US" sz="2000">
                          <a:latin typeface="Comic Sans MS" pitchFamily="66" charset="0"/>
                        </a:rPr>
                        <a:t> a copy.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John</a:t>
                      </a:r>
                      <a:r>
                        <a:rPr lang="en-US" sz="2000">
                          <a:latin typeface="Comic Sans MS" pitchFamily="66" charset="0"/>
                        </a:rPr>
                        <a:t> sent </a:t>
                      </a:r>
                      <a:r>
                        <a:rPr lang="en-US" sz="2000" b="1" u="sng">
                          <a:latin typeface="Comic Sans MS" pitchFamily="66" charset="0"/>
                        </a:rPr>
                        <a:t>himself</a:t>
                      </a:r>
                      <a:r>
                        <a:rPr lang="en-US" sz="2000">
                          <a:latin typeface="Comic Sans MS" pitchFamily="66" charset="0"/>
                        </a:rPr>
                        <a:t> a copy.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David</a:t>
                      </a:r>
                      <a:r>
                        <a:rPr lang="en-US" sz="2000">
                          <a:latin typeface="Comic Sans MS" pitchFamily="66" charset="0"/>
                        </a:rPr>
                        <a:t> sent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her</a:t>
                      </a:r>
                      <a:r>
                        <a:rPr lang="en-US" sz="2000">
                          <a:latin typeface="Comic Sans MS" pitchFamily="66" charset="0"/>
                        </a:rPr>
                        <a:t> a copy.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Mary</a:t>
                      </a:r>
                      <a:r>
                        <a:rPr lang="en-US" sz="2000">
                          <a:latin typeface="Comic Sans MS" pitchFamily="66" charset="0"/>
                        </a:rPr>
                        <a:t> sent </a:t>
                      </a:r>
                      <a:r>
                        <a:rPr lang="en-US" sz="2000" b="1" u="sng">
                          <a:latin typeface="Comic Sans MS" pitchFamily="66" charset="0"/>
                        </a:rPr>
                        <a:t>herself</a:t>
                      </a:r>
                      <a:r>
                        <a:rPr lang="en-US" sz="2000">
                          <a:latin typeface="Comic Sans MS" pitchFamily="66" charset="0"/>
                        </a:rPr>
                        <a:t> a copy.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My dog</a:t>
                      </a:r>
                      <a:r>
                        <a:rPr lang="en-US" sz="2000">
                          <a:latin typeface="Comic Sans MS" pitchFamily="66" charset="0"/>
                        </a:rPr>
                        <a:t> hurt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the cat</a:t>
                      </a:r>
                      <a:r>
                        <a:rPr lang="en-US" sz="20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u="sng">
                          <a:latin typeface="Comic Sans MS" pitchFamily="66" charset="0"/>
                        </a:rPr>
                        <a:t>My dog</a:t>
                      </a:r>
                      <a:r>
                        <a:rPr lang="tr-TR" sz="2000">
                          <a:latin typeface="Comic Sans MS" pitchFamily="66" charset="0"/>
                        </a:rPr>
                        <a:t> hurt </a:t>
                      </a:r>
                      <a:r>
                        <a:rPr lang="tr-TR" sz="2000" b="1" u="sng">
                          <a:latin typeface="Comic Sans MS" pitchFamily="66" charset="0"/>
                        </a:rPr>
                        <a:t>itself</a:t>
                      </a:r>
                      <a:r>
                        <a:rPr lang="tr-TR" sz="20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u="sng">
                          <a:latin typeface="Comic Sans MS" pitchFamily="66" charset="0"/>
                        </a:rPr>
                        <a:t>We</a:t>
                      </a:r>
                      <a:r>
                        <a:rPr lang="tr-TR" sz="2000">
                          <a:latin typeface="Comic Sans MS" pitchFamily="66" charset="0"/>
                        </a:rPr>
                        <a:t> blame </a:t>
                      </a:r>
                      <a:r>
                        <a:rPr lang="tr-TR" sz="2000" u="sng">
                          <a:latin typeface="Comic Sans MS" pitchFamily="66" charset="0"/>
                        </a:rPr>
                        <a:t>you</a:t>
                      </a:r>
                      <a:r>
                        <a:rPr lang="tr-TR" sz="20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 u="sng">
                          <a:latin typeface="Comic Sans MS" pitchFamily="66" charset="0"/>
                        </a:rPr>
                        <a:t>We</a:t>
                      </a:r>
                      <a:r>
                        <a:rPr lang="tr-TR" sz="2000">
                          <a:latin typeface="Comic Sans MS" pitchFamily="66" charset="0"/>
                        </a:rPr>
                        <a:t> blame </a:t>
                      </a:r>
                      <a:r>
                        <a:rPr lang="tr-TR" sz="2000" b="1" u="sng">
                          <a:latin typeface="Comic Sans MS" pitchFamily="66" charset="0"/>
                        </a:rPr>
                        <a:t>ourselves</a:t>
                      </a:r>
                      <a:r>
                        <a:rPr lang="tr-TR" sz="20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latin typeface="Comic Sans MS" pitchFamily="66" charset="0"/>
                        </a:rPr>
                        <a:t>Can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you</a:t>
                      </a:r>
                      <a:r>
                        <a:rPr lang="en-US" sz="2000">
                          <a:latin typeface="Comic Sans MS" pitchFamily="66" charset="0"/>
                        </a:rPr>
                        <a:t> help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my children</a:t>
                      </a:r>
                      <a:r>
                        <a:rPr lang="en-US" sz="2000">
                          <a:latin typeface="Comic Sans MS" pitchFamily="66" charset="0"/>
                        </a:rPr>
                        <a:t>?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2000">
                          <a:latin typeface="Comic Sans MS" pitchFamily="66" charset="0"/>
                        </a:rPr>
                        <a:t>Can </a:t>
                      </a:r>
                      <a:r>
                        <a:rPr lang="tr-TR" sz="2000" u="sng">
                          <a:latin typeface="Comic Sans MS" pitchFamily="66" charset="0"/>
                        </a:rPr>
                        <a:t>you</a:t>
                      </a:r>
                      <a:r>
                        <a:rPr lang="tr-TR" sz="2000">
                          <a:latin typeface="Comic Sans MS" pitchFamily="66" charset="0"/>
                        </a:rPr>
                        <a:t> help </a:t>
                      </a:r>
                      <a:r>
                        <a:rPr lang="tr-TR" sz="2000" b="1" u="sng">
                          <a:latin typeface="Comic Sans MS" pitchFamily="66" charset="0"/>
                        </a:rPr>
                        <a:t>yourselves</a:t>
                      </a:r>
                      <a:r>
                        <a:rPr lang="tr-TR" sz="2000">
                          <a:latin typeface="Comic Sans MS" pitchFamily="66" charset="0"/>
                        </a:rPr>
                        <a:t>?</a:t>
                      </a:r>
                    </a:p>
                  </a:txBody>
                  <a:tcPr marL="95250" marR="95250" marT="95250" marB="952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>
                          <a:latin typeface="Comic Sans MS" pitchFamily="66" charset="0"/>
                        </a:rPr>
                        <a:t>They</a:t>
                      </a:r>
                      <a:r>
                        <a:rPr lang="en-US" sz="2000">
                          <a:latin typeface="Comic Sans MS" pitchFamily="66" charset="0"/>
                        </a:rPr>
                        <a:t> cannot look after </a:t>
                      </a:r>
                      <a:r>
                        <a:rPr lang="en-US" sz="2000" u="sng">
                          <a:latin typeface="Comic Sans MS" pitchFamily="66" charset="0"/>
                        </a:rPr>
                        <a:t>the babies</a:t>
                      </a:r>
                      <a:r>
                        <a:rPr lang="en-US" sz="20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sng" dirty="0">
                          <a:latin typeface="Comic Sans MS" pitchFamily="66" charset="0"/>
                        </a:rPr>
                        <a:t>They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 cannot look after </a:t>
                      </a:r>
                      <a:r>
                        <a:rPr lang="en-US" sz="2000" b="1" u="sng" dirty="0">
                          <a:latin typeface="Comic Sans MS" pitchFamily="66" charset="0"/>
                        </a:rPr>
                        <a:t>themselves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95250" marR="95250" marT="95250" marB="9525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Comic Sans MS" panose="030F0702030302020204" pitchFamily="66" charset="0"/>
              </a:rPr>
              <a:t/>
            </a:r>
            <a:br>
              <a:rPr lang="tr-TR" sz="3200" b="1" dirty="0" smtClean="0">
                <a:latin typeface="Comic Sans MS" panose="030F0702030302020204" pitchFamily="66" charset="0"/>
              </a:rPr>
            </a:br>
            <a:r>
              <a:rPr lang="en-US" sz="3200" b="1" dirty="0" smtClean="0">
                <a:latin typeface="Comic Sans MS" panose="030F0702030302020204" pitchFamily="66" charset="0"/>
              </a:rPr>
              <a:t>Possessive </a:t>
            </a:r>
            <a:r>
              <a:rPr lang="en-US" sz="3200" b="1" dirty="0">
                <a:latin typeface="Comic Sans MS" panose="030F0702030302020204" pitchFamily="66" charset="0"/>
              </a:rPr>
              <a:t>Adjectives and Possessive Pronouns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896533" y="2002367"/>
          <a:ext cx="7836747" cy="3744000"/>
        </p:xfrm>
        <a:graphic>
          <a:graphicData uri="http://schemas.openxmlformats.org/drawingml/2006/table">
            <a:tbl>
              <a:tblPr/>
              <a:tblGrid>
                <a:gridCol w="3273239">
                  <a:extLst>
                    <a:ext uri="{9D8B030D-6E8A-4147-A177-3AD203B41FA5}">
                      <a16:colId xmlns:a16="http://schemas.microsoft.com/office/drawing/2014/main" xmlns="" val="3098065339"/>
                    </a:ext>
                  </a:extLst>
                </a:gridCol>
                <a:gridCol w="2340748">
                  <a:extLst>
                    <a:ext uri="{9D8B030D-6E8A-4147-A177-3AD203B41FA5}">
                      <a16:colId xmlns:a16="http://schemas.microsoft.com/office/drawing/2014/main" xmlns="" val="2646454781"/>
                    </a:ext>
                  </a:extLst>
                </a:gridCol>
                <a:gridCol w="2222760">
                  <a:extLst>
                    <a:ext uri="{9D8B030D-6E8A-4147-A177-3AD203B41FA5}">
                      <a16:colId xmlns:a16="http://schemas.microsoft.com/office/drawing/2014/main" xmlns="" val="37878452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 b="1" dirty="0" err="1">
                          <a:effectLst/>
                          <a:latin typeface="Comic Sans MS" pitchFamily="66" charset="0"/>
                        </a:rPr>
                        <a:t>Person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b="1" dirty="0" err="1">
                          <a:effectLst/>
                          <a:latin typeface="Comic Sans MS" pitchFamily="66" charset="0"/>
                        </a:rPr>
                        <a:t>Pronoun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b="1">
                          <a:effectLst/>
                          <a:latin typeface="Comic Sans MS" pitchFamily="66" charset="0"/>
                        </a:rPr>
                        <a:t>Adjective</a:t>
                      </a:r>
                      <a:endParaRPr lang="tr-TR" sz="220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23042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 dirty="0"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lang="tr-TR" sz="2200" baseline="30000" dirty="0">
                          <a:effectLst/>
                          <a:latin typeface="Comic Sans MS" pitchFamily="66" charset="0"/>
                        </a:rPr>
                        <a:t>st</a:t>
                      </a:r>
                      <a:r>
                        <a:rPr lang="tr-TR" sz="2200" dirty="0">
                          <a:effectLst/>
                          <a:latin typeface="Comic Sans MS" pitchFamily="66" charset="0"/>
                        </a:rPr>
                        <a:t> </a:t>
                      </a:r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singular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>
                          <a:effectLst/>
                          <a:latin typeface="Comic Sans MS" pitchFamily="66" charset="0"/>
                        </a:rPr>
                        <a:t>mine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my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161159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lang="tr-TR" sz="2200" baseline="30000">
                          <a:effectLst/>
                          <a:latin typeface="Comic Sans MS" pitchFamily="66" charset="0"/>
                        </a:rPr>
                        <a:t>nd</a:t>
                      </a:r>
                      <a:r>
                        <a:rPr lang="tr-TR" sz="2200">
                          <a:effectLst/>
                          <a:latin typeface="Comic Sans MS" pitchFamily="66" charset="0"/>
                        </a:rPr>
                        <a:t> singular and plural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yours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your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636924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lang="tr-TR" sz="2200" baseline="30000">
                          <a:effectLst/>
                          <a:latin typeface="Comic Sans MS" pitchFamily="66" charset="0"/>
                        </a:rPr>
                        <a:t>rd</a:t>
                      </a:r>
                      <a:r>
                        <a:rPr lang="tr-TR" sz="2200">
                          <a:effectLst/>
                          <a:latin typeface="Comic Sans MS" pitchFamily="66" charset="0"/>
                        </a:rPr>
                        <a:t> (female)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hers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>
                          <a:effectLst/>
                          <a:latin typeface="Comic Sans MS" pitchFamily="66" charset="0"/>
                        </a:rPr>
                        <a:t>her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10080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lang="tr-TR" sz="2200" baseline="30000">
                          <a:effectLst/>
                          <a:latin typeface="Comic Sans MS" pitchFamily="66" charset="0"/>
                        </a:rPr>
                        <a:t>rd</a:t>
                      </a:r>
                      <a:r>
                        <a:rPr lang="tr-TR" sz="2200">
                          <a:effectLst/>
                          <a:latin typeface="Comic Sans MS" pitchFamily="66" charset="0"/>
                        </a:rPr>
                        <a:t> (male)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his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>
                          <a:effectLst/>
                          <a:latin typeface="Comic Sans MS" pitchFamily="66" charset="0"/>
                        </a:rPr>
                        <a:t>his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287228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lang="tr-TR" sz="2200" baseline="30000">
                          <a:effectLst/>
                          <a:latin typeface="Comic Sans MS" pitchFamily="66" charset="0"/>
                        </a:rPr>
                        <a:t>rd</a:t>
                      </a:r>
                      <a:r>
                        <a:rPr lang="tr-TR" sz="2200">
                          <a:effectLst/>
                          <a:latin typeface="Comic Sans MS" pitchFamily="66" charset="0"/>
                        </a:rPr>
                        <a:t> (neutral)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its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its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890505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lang="tr-TR" sz="2200" baseline="30000">
                          <a:effectLst/>
                          <a:latin typeface="Comic Sans MS" pitchFamily="66" charset="0"/>
                        </a:rPr>
                        <a:t>st</a:t>
                      </a:r>
                      <a:r>
                        <a:rPr lang="tr-TR" sz="2200">
                          <a:effectLst/>
                          <a:latin typeface="Comic Sans MS" pitchFamily="66" charset="0"/>
                        </a:rPr>
                        <a:t> plural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ours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our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2975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lang="tr-TR" sz="2200" baseline="30000">
                          <a:effectLst/>
                          <a:latin typeface="Comic Sans MS" pitchFamily="66" charset="0"/>
                        </a:rPr>
                        <a:t>rd</a:t>
                      </a:r>
                      <a:r>
                        <a:rPr lang="tr-TR" sz="2200">
                          <a:effectLst/>
                          <a:latin typeface="Comic Sans MS" pitchFamily="66" charset="0"/>
                        </a:rPr>
                        <a:t> plural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>
                          <a:effectLst/>
                          <a:latin typeface="Comic Sans MS" pitchFamily="66" charset="0"/>
                        </a:rPr>
                        <a:t>theirs</a:t>
                      </a: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200" dirty="0" err="1">
                          <a:effectLst/>
                          <a:latin typeface="Comic Sans MS" pitchFamily="66" charset="0"/>
                        </a:rPr>
                        <a:t>their</a:t>
                      </a:r>
                      <a:endParaRPr lang="tr-TR" sz="2200" dirty="0">
                        <a:effectLst/>
                        <a:latin typeface="Comic Sans MS" pitchFamily="66" charset="0"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E46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E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7060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18900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5617"/>
          </a:xfrm>
        </p:spPr>
        <p:txBody>
          <a:bodyPr/>
          <a:lstStyle/>
          <a:p>
            <a:r>
              <a:rPr lang="en-US" b="1" dirty="0">
                <a:latin typeface="Comic Sans MS" panose="030F0702030302020204" pitchFamily="66" charset="0"/>
              </a:rPr>
              <a:t>Possessive pronouns</a:t>
            </a:r>
            <a:r>
              <a:rPr lang="en-US" dirty="0">
                <a:latin typeface="Comic Sans MS" panose="030F0702030302020204" pitchFamily="66" charset="0"/>
              </a:rPr>
              <a:t> 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611086"/>
            <a:ext cx="9601200" cy="4256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Possessive pronouns</a:t>
            </a:r>
            <a:r>
              <a:rPr lang="en-US" dirty="0">
                <a:latin typeface="Comic Sans MS" panose="030F0702030302020204" pitchFamily="66" charset="0"/>
              </a:rPr>
              <a:t> are used to show possession, </a:t>
            </a:r>
            <a:r>
              <a:rPr lang="en-US" i="1" dirty="0">
                <a:latin typeface="Comic Sans MS" panose="030F0702030302020204" pitchFamily="66" charset="0"/>
              </a:rPr>
              <a:t>but they do not come before nouns</a:t>
            </a:r>
            <a:r>
              <a:rPr lang="en-US" dirty="0">
                <a:latin typeface="Comic Sans MS" panose="030F0702030302020204" pitchFamily="66" charset="0"/>
              </a:rPr>
              <a:t>. Instead, they stand on their own, and can even be used instead of a noun. For example:</a:t>
            </a:r>
          </a:p>
          <a:p>
            <a:pPr marL="530352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The night is </a:t>
            </a:r>
            <a:r>
              <a:rPr lang="en-US" b="1" dirty="0">
                <a:latin typeface="Comic Sans MS" panose="030F0702030302020204" pitchFamily="66" charset="0"/>
              </a:rPr>
              <a:t>ours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pPr marL="530352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The house on the left is </a:t>
            </a:r>
            <a:r>
              <a:rPr lang="en-US" b="1" dirty="0">
                <a:latin typeface="Comic Sans MS" panose="030F0702030302020204" pitchFamily="66" charset="0"/>
              </a:rPr>
              <a:t>mine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pPr marL="530352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Q: Whose car is that? A: </a:t>
            </a:r>
            <a:r>
              <a:rPr lang="en-US" b="1" dirty="0">
                <a:latin typeface="Comic Sans MS" panose="030F0702030302020204" pitchFamily="66" charset="0"/>
              </a:rPr>
              <a:t>Hers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might also </a:t>
            </a:r>
            <a:r>
              <a:rPr lang="en-US" i="1" dirty="0">
                <a:latin typeface="Comic Sans MS" panose="030F0702030302020204" pitchFamily="66" charset="0"/>
              </a:rPr>
              <a:t>show ownership by using the word “of” with a </a:t>
            </a:r>
            <a:r>
              <a:rPr lang="en-US" b="1" i="1" dirty="0">
                <a:latin typeface="Comic Sans MS" panose="030F0702030302020204" pitchFamily="66" charset="0"/>
              </a:rPr>
              <a:t>possessive pronoun</a:t>
            </a:r>
            <a:r>
              <a:rPr lang="en-US" dirty="0">
                <a:latin typeface="Comic Sans MS" panose="030F0702030302020204" pitchFamily="66" charset="0"/>
              </a:rPr>
              <a:t>. For example:</a:t>
            </a:r>
          </a:p>
          <a:p>
            <a:pPr marL="530352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This book is a personal favorite </a:t>
            </a:r>
            <a:r>
              <a:rPr lang="en-US" b="1" dirty="0">
                <a:latin typeface="Comic Sans MS" panose="030F0702030302020204" pitchFamily="66" charset="0"/>
              </a:rPr>
              <a:t>of mine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pPr marL="530352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Was she a friend </a:t>
            </a:r>
            <a:r>
              <a:rPr lang="en-US" b="1" dirty="0">
                <a:latin typeface="Comic Sans MS" panose="030F0702030302020204" pitchFamily="66" charset="0"/>
              </a:rPr>
              <a:t>of yours</a:t>
            </a:r>
            <a:r>
              <a:rPr lang="en-US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buNone/>
            </a:pP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5311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anose="030F0702030302020204" pitchFamily="66" charset="0"/>
              </a:rPr>
              <a:t>Possessive Adjectives</a:t>
            </a:r>
            <a:r>
              <a:rPr lang="en-US" dirty="0">
                <a:latin typeface="Comic Sans MS" panose="030F0702030302020204" pitchFamily="66" charset="0"/>
              </a:rPr>
              <a:t/>
            </a:r>
            <a:br>
              <a:rPr lang="en-US" dirty="0">
                <a:latin typeface="Comic Sans MS" panose="030F0702030302020204" pitchFamily="66" charset="0"/>
              </a:rPr>
            </a:b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698171"/>
            <a:ext cx="9601200" cy="3759926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>
                <a:latin typeface="Comic Sans MS" panose="030F0702030302020204" pitchFamily="66" charset="0"/>
              </a:rPr>
              <a:t>Possessive </a:t>
            </a:r>
            <a:r>
              <a:rPr lang="en-US" b="1" dirty="0">
                <a:latin typeface="Comic Sans MS" panose="030F0702030302020204" pitchFamily="66" charset="0"/>
              </a:rPr>
              <a:t>adjectives</a:t>
            </a:r>
            <a:r>
              <a:rPr lang="en-US" dirty="0">
                <a:latin typeface="Comic Sans MS" panose="030F0702030302020204" pitchFamily="66" charset="0"/>
              </a:rPr>
              <a:t> are used to show possession in much the same way as </a:t>
            </a:r>
            <a:r>
              <a:rPr lang="en-US" b="1" dirty="0">
                <a:latin typeface="Comic Sans MS" panose="030F0702030302020204" pitchFamily="66" charset="0"/>
              </a:rPr>
              <a:t>possessive nouns</a:t>
            </a:r>
            <a:r>
              <a:rPr lang="en-US" dirty="0">
                <a:latin typeface="Comic Sans MS" panose="030F0702030302020204" pitchFamily="66" charset="0"/>
              </a:rPr>
              <a:t>. They also come before the noun that they own. For example:</a:t>
            </a:r>
          </a:p>
          <a:p>
            <a:pPr marL="530352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That is </a:t>
            </a:r>
            <a:r>
              <a:rPr lang="en-US" b="1" dirty="0">
                <a:latin typeface="Comic Sans MS" panose="030F0702030302020204" pitchFamily="66" charset="0"/>
              </a:rPr>
              <a:t>her</a:t>
            </a:r>
            <a:r>
              <a:rPr lang="en-US" dirty="0">
                <a:latin typeface="Comic Sans MS" panose="030F0702030302020204" pitchFamily="66" charset="0"/>
              </a:rPr>
              <a:t> dog.</a:t>
            </a:r>
          </a:p>
          <a:p>
            <a:pPr marL="530352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Those are </a:t>
            </a:r>
            <a:r>
              <a:rPr lang="en-US" b="1" dirty="0">
                <a:latin typeface="Comic Sans MS" panose="030F0702030302020204" pitchFamily="66" charset="0"/>
              </a:rPr>
              <a:t>my</a:t>
            </a:r>
            <a:r>
              <a:rPr lang="en-US" dirty="0">
                <a:latin typeface="Comic Sans MS" panose="030F0702030302020204" pitchFamily="66" charset="0"/>
              </a:rPr>
              <a:t> books.</a:t>
            </a:r>
          </a:p>
          <a:p>
            <a:pPr marL="530352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Mexico is </a:t>
            </a:r>
            <a:r>
              <a:rPr lang="en-US" b="1" dirty="0">
                <a:latin typeface="Comic Sans MS" panose="030F0702030302020204" pitchFamily="66" charset="0"/>
              </a:rPr>
              <a:t>their</a:t>
            </a:r>
            <a:r>
              <a:rPr lang="en-US" dirty="0">
                <a:latin typeface="Comic Sans MS" panose="030F0702030302020204" pitchFamily="66" charset="0"/>
              </a:rPr>
              <a:t> homeland.</a:t>
            </a:r>
          </a:p>
          <a:p>
            <a:pPr marL="530352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The dog buried </a:t>
            </a:r>
            <a:r>
              <a:rPr lang="en-US" b="1" dirty="0">
                <a:latin typeface="Comic Sans MS" panose="030F0702030302020204" pitchFamily="66" charset="0"/>
              </a:rPr>
              <a:t>its</a:t>
            </a:r>
            <a:r>
              <a:rPr lang="en-US" dirty="0">
                <a:latin typeface="Comic Sans MS" panose="030F0702030302020204" pitchFamily="66" charset="0"/>
              </a:rPr>
              <a:t> bone.</a:t>
            </a:r>
          </a:p>
          <a:p>
            <a:pPr marL="530352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This is </a:t>
            </a:r>
            <a:r>
              <a:rPr lang="en-US" b="1" dirty="0">
                <a:latin typeface="Comic Sans MS" panose="030F0702030302020204" pitchFamily="66" charset="0"/>
              </a:rPr>
              <a:t>our</a:t>
            </a:r>
            <a:r>
              <a:rPr lang="en-US" dirty="0">
                <a:latin typeface="Comic Sans MS" panose="030F0702030302020204" pitchFamily="66" charset="0"/>
              </a:rPr>
              <a:t> house.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400403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TM10001105[[fn=Kırpma]]</Template>
  <TotalTime>106</TotalTime>
  <Words>439</Words>
  <Application>Microsoft Office PowerPoint</Application>
  <PresentationFormat>Özel</PresentationFormat>
  <Paragraphs>334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Crop</vt:lpstr>
      <vt:lpstr>pronouns </vt:lpstr>
      <vt:lpstr>Pronouns</vt:lpstr>
      <vt:lpstr> Personal pronouns - Şahıs Zamirleri </vt:lpstr>
      <vt:lpstr>Personal pronouns</vt:lpstr>
      <vt:lpstr>Reflexive Pronouns</vt:lpstr>
      <vt:lpstr>Reflexive Pronouns</vt:lpstr>
      <vt:lpstr> Possessive Adjectives and Possessive Pronouns</vt:lpstr>
      <vt:lpstr>Possessive pronouns </vt:lpstr>
      <vt:lpstr>Possessive Adjectives </vt:lpstr>
      <vt:lpstr>Demonstrative Pronouns  (This / That / These / Those)</vt:lpstr>
      <vt:lpstr>Indefinite Pronouns</vt:lpstr>
      <vt:lpstr>Indefinite Pronouns</vt:lpstr>
      <vt:lpstr>Indefinite Pronouns</vt:lpstr>
      <vt:lpstr>Relative Clauses (İlgi Zamiri)</vt:lpstr>
      <vt:lpstr>Interrogative Pronouns</vt:lpstr>
      <vt:lpstr>Interrogative Pronouns</vt:lpstr>
      <vt:lpstr>This, That, It</vt:lpstr>
      <vt:lpstr>Plurals of the nouns </vt:lpstr>
      <vt:lpstr>Plurals of the nouns </vt:lpstr>
      <vt:lpstr>Plurals of the nouns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Tense  possessIve pronouns</dc:title>
  <dc:creator>KUZEY</dc:creator>
  <cp:lastModifiedBy>User</cp:lastModifiedBy>
  <cp:revision>10</cp:revision>
  <dcterms:created xsi:type="dcterms:W3CDTF">2020-05-07T03:52:00Z</dcterms:created>
  <dcterms:modified xsi:type="dcterms:W3CDTF">2020-05-09T03:43:41Z</dcterms:modified>
</cp:coreProperties>
</file>