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1" r:id="rId3"/>
    <p:sldId id="265" r:id="rId4"/>
    <p:sldId id="266" r:id="rId5"/>
    <p:sldId id="272" r:id="rId6"/>
    <p:sldId id="273" r:id="rId7"/>
    <p:sldId id="257" r:id="rId8"/>
    <p:sldId id="258" r:id="rId9"/>
    <p:sldId id="259" r:id="rId10"/>
    <p:sldId id="275" r:id="rId11"/>
    <p:sldId id="277" r:id="rId12"/>
    <p:sldId id="276" r:id="rId13"/>
    <p:sldId id="278" r:id="rId14"/>
    <p:sldId id="279" r:id="rId15"/>
    <p:sldId id="280" r:id="rId16"/>
    <p:sldId id="281" r:id="rId17"/>
    <p:sldId id="267" r:id="rId18"/>
    <p:sldId id="268" r:id="rId19"/>
    <p:sldId id="269" r:id="rId20"/>
    <p:sldId id="270" r:id="rId2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10A1B5D5-9B99-4C35-A422-299274C87663}" styleName="Orta Stil 1 - Vurgu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-90" y="-9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15128" y="1788454"/>
            <a:ext cx="8361229" cy="2098226"/>
          </a:xfrm>
        </p:spPr>
        <p:txBody>
          <a:bodyPr anchor="b">
            <a:noAutofit/>
          </a:bodyPr>
          <a:lstStyle>
            <a:lvl1pPr algn="ct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79906" y="3956279"/>
            <a:ext cx="6831673" cy="1086237"/>
          </a:xfrm>
        </p:spPr>
        <p:txBody>
          <a:bodyPr>
            <a:normAutofit/>
          </a:bodyPr>
          <a:lstStyle>
            <a:lvl1pPr marL="0" indent="0" algn="ct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3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52858" y="6453386"/>
            <a:ext cx="1607944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054" y="6453386"/>
            <a:ext cx="7023377" cy="404614"/>
          </a:xfrm>
        </p:spPr>
        <p:txBody>
          <a:bodyPr/>
          <a:lstStyle>
            <a:lvl1pPr algn="ctr">
              <a:defRPr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752858" y="744469"/>
            <a:ext cx="10674117" cy="5349671"/>
            <a:chOff x="752858" y="744469"/>
            <a:chExt cx="10674117" cy="5349671"/>
          </a:xfrm>
        </p:grpSpPr>
        <p:sp>
          <p:nvSpPr>
            <p:cNvPr id="11" name="Freeform 6"/>
            <p:cNvSpPr/>
            <p:nvPr/>
          </p:nvSpPr>
          <p:spPr bwMode="auto">
            <a:xfrm>
              <a:off x="8151962" y="1685652"/>
              <a:ext cx="3275013" cy="4408488"/>
            </a:xfrm>
            <a:custGeom>
              <a:avLst/>
              <a:gdLst/>
              <a:ahLst/>
              <a:cxnLst/>
              <a:rect l="l" t="t" r="r" b="b"/>
              <a:pathLst>
                <a:path w="10000" h="10000">
                  <a:moveTo>
                    <a:pt x="8761" y="0"/>
                  </a:moveTo>
                  <a:lnTo>
                    <a:pt x="10000" y="0"/>
                  </a:lnTo>
                  <a:lnTo>
                    <a:pt x="10000" y="10000"/>
                  </a:lnTo>
                  <a:lnTo>
                    <a:pt x="0" y="10000"/>
                  </a:lnTo>
                  <a:lnTo>
                    <a:pt x="0" y="9126"/>
                  </a:lnTo>
                  <a:lnTo>
                    <a:pt x="8761" y="9127"/>
                  </a:lnTo>
                  <a:lnTo>
                    <a:pt x="8761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4" name="Freeform 6"/>
            <p:cNvSpPr/>
            <p:nvPr/>
          </p:nvSpPr>
          <p:spPr bwMode="auto">
            <a:xfrm flipH="1" flipV="1">
              <a:off x="752858" y="744469"/>
              <a:ext cx="3275668" cy="4408488"/>
            </a:xfrm>
            <a:custGeom>
              <a:avLst/>
              <a:gdLst/>
              <a:ahLst/>
              <a:cxnLst/>
              <a:rect l="l" t="t" r="r" b="b"/>
              <a:pathLst>
                <a:path w="10002" h="10000">
                  <a:moveTo>
                    <a:pt x="8763" y="0"/>
                  </a:moveTo>
                  <a:lnTo>
                    <a:pt x="10002" y="0"/>
                  </a:lnTo>
                  <a:lnTo>
                    <a:pt x="10002" y="10000"/>
                  </a:lnTo>
                  <a:lnTo>
                    <a:pt x="2" y="10000"/>
                  </a:lnTo>
                  <a:cubicBezTo>
                    <a:pt x="-2" y="9698"/>
                    <a:pt x="4" y="9427"/>
                    <a:pt x="0" y="9125"/>
                  </a:cubicBezTo>
                  <a:lnTo>
                    <a:pt x="8763" y="9128"/>
                  </a:lnTo>
                  <a:lnTo>
                    <a:pt x="8763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2295525"/>
            <a:ext cx="9601200" cy="357187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596561" y="624156"/>
            <a:ext cx="1565766" cy="5243244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371600" y="624156"/>
            <a:ext cx="8179641" cy="52432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5025" y="1301360"/>
            <a:ext cx="9612971" cy="2852737"/>
          </a:xfrm>
        </p:spPr>
        <p:txBody>
          <a:bodyPr anchor="b">
            <a:normAutofit/>
          </a:bodyPr>
          <a:lstStyle>
            <a:lvl1pPr algn="r">
              <a:defRPr sz="7200" cap="all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5025" y="4216328"/>
            <a:ext cx="9612971" cy="1143324"/>
          </a:xfrm>
        </p:spPr>
        <p:txBody>
          <a:bodyPr/>
          <a:lstStyle>
            <a:lvl1pPr marL="0" indent="0" algn="r">
              <a:lnSpc>
                <a:spcPct val="112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8908" y="6453386"/>
            <a:ext cx="1622409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584312" y="6453386"/>
            <a:ext cx="7023377" cy="404614"/>
          </a:xfrm>
        </p:spPr>
        <p:txBody>
          <a:bodyPr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30683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8151962" y="1685652"/>
            <a:ext cx="3275013" cy="4408488"/>
          </a:xfrm>
          <a:custGeom>
            <a:avLst/>
            <a:gdLst/>
            <a:ahLst/>
            <a:cxnLst/>
            <a:rect l="0" t="0" r="r" b="b"/>
            <a:pathLst>
              <a:path w="4125" h="5554">
                <a:moveTo>
                  <a:pt x="3614" y="0"/>
                </a:moveTo>
                <a:lnTo>
                  <a:pt x="4125" y="0"/>
                </a:lnTo>
                <a:lnTo>
                  <a:pt x="4125" y="5554"/>
                </a:lnTo>
                <a:lnTo>
                  <a:pt x="0" y="5554"/>
                </a:lnTo>
                <a:lnTo>
                  <a:pt x="0" y="5074"/>
                </a:lnTo>
                <a:lnTo>
                  <a:pt x="3614" y="5074"/>
                </a:lnTo>
                <a:lnTo>
                  <a:pt x="3614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371600" y="2285999"/>
            <a:ext cx="4447786" cy="3581401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25403" y="2285999"/>
            <a:ext cx="4447786" cy="3581401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371600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25014" y="2340864"/>
            <a:ext cx="4443984" cy="823912"/>
          </a:xfrm>
        </p:spPr>
        <p:txBody>
          <a:bodyPr anchor="b">
            <a:noAutofit/>
          </a:bodyPr>
          <a:lstStyle>
            <a:lvl1pPr marL="0" indent="0">
              <a:lnSpc>
                <a:spcPct val="84000"/>
              </a:lnSpc>
              <a:spcBef>
                <a:spcPts val="0"/>
              </a:spcBef>
              <a:spcAft>
                <a:spcPts val="0"/>
              </a:spcAft>
              <a:buNone/>
              <a:defRPr sz="3000" b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525014" y="3305207"/>
            <a:ext cx="4443984" cy="256219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  <a:lvl2pPr>
              <a:defRPr baseline="0">
                <a:solidFill>
                  <a:schemeClr val="tx2"/>
                </a:solidFill>
              </a:defRPr>
            </a:lvl2pPr>
            <a:lvl3pPr>
              <a:defRPr baseline="0">
                <a:solidFill>
                  <a:schemeClr val="tx2"/>
                </a:solidFill>
              </a:defRPr>
            </a:lvl3pPr>
            <a:lvl4pPr>
              <a:defRPr baseline="0">
                <a:solidFill>
                  <a:schemeClr val="tx2"/>
                </a:solidFill>
              </a:defRPr>
            </a:lvl4pPr>
            <a:lvl5pPr>
              <a:defRPr baseline="0">
                <a:solidFill>
                  <a:schemeClr val="tx2"/>
                </a:solidFill>
              </a:defRPr>
            </a:lvl5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Autofit/>
          </a:bodyPr>
          <a:lstStyle>
            <a:lvl1pPr>
              <a:lnSpc>
                <a:spcPct val="84000"/>
              </a:lnSpc>
              <a:defRPr sz="4800" baseline="0"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56020" y="685801"/>
            <a:ext cx="5212080" cy="51752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6344"/>
            <a:ext cx="3855720" cy="3011056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76"/>
            <a:ext cx="5303520" cy="685762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3900" y="685800"/>
            <a:ext cx="3855720" cy="2157884"/>
          </a:xfrm>
        </p:spPr>
        <p:txBody>
          <a:bodyPr anchor="t">
            <a:normAutofit/>
          </a:bodyPr>
          <a:lstStyle>
            <a:lvl1pPr>
              <a:lnSpc>
                <a:spcPct val="84000"/>
              </a:lnSpc>
              <a:defRPr sz="4800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532120" y="0"/>
            <a:ext cx="6659880" cy="6857999"/>
          </a:xfrm>
        </p:spPr>
        <p:txBody>
          <a:bodyPr anchor="t"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23900" y="2855968"/>
            <a:ext cx="3855720" cy="3011432"/>
          </a:xfrm>
        </p:spPr>
        <p:txBody>
          <a:bodyPr/>
          <a:lstStyle>
            <a:lvl1pPr marL="0" indent="0">
              <a:lnSpc>
                <a:spcPct val="113000"/>
              </a:lnSpc>
              <a:spcBef>
                <a:spcPts val="0"/>
              </a:spcBef>
              <a:spcAft>
                <a:spcPts val="1500"/>
              </a:spcAft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23900" y="6453386"/>
            <a:ext cx="120457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205945" y="6453386"/>
            <a:ext cx="2373675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9883140" y="6453386"/>
            <a:ext cx="1596292" cy="404614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03520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14859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286000"/>
            <a:ext cx="9601200" cy="35814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390650" y="6453386"/>
            <a:ext cx="120457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fld id="{87DE6118-2437-4B30-8E3C-4D2BE6020583}" type="datetimeFigureOut">
              <a:rPr lang="en-US" dirty="0"/>
              <a:pPr/>
              <a:t>5/9/2020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893564" y="6453386"/>
            <a:ext cx="6280830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aseline="0"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472736" y="6453386"/>
            <a:ext cx="1596292" cy="40461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aseline="0">
                <a:solidFill>
                  <a:schemeClr val="tx2"/>
                </a:solidFill>
              </a:defRPr>
            </a:lvl1pPr>
          </a:lstStyle>
          <a:p>
            <a:fld id="{69E57DC2-970A-4B3E-BB1C-7A09969E49DF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78095" y="376"/>
            <a:ext cx="2286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9000"/>
        </a:lnSpc>
        <a:spcBef>
          <a:spcPct val="0"/>
        </a:spcBef>
        <a:buNone/>
        <a:defRPr sz="4400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84048" indent="-384048" algn="l" defTabSz="914400" rtl="0" eaLnBrk="1" latinLnBrk="0" hangingPunct="1">
        <a:lnSpc>
          <a:spcPct val="94000"/>
        </a:lnSpc>
        <a:spcBef>
          <a:spcPts val="1000"/>
        </a:spcBef>
        <a:spcAft>
          <a:spcPts val="200"/>
        </a:spcAft>
        <a:buFont typeface="Franklin Gothic Book" panose="020B0503020102020204" pitchFamily="34" charset="0"/>
        <a:buChar char="■"/>
        <a:defRPr sz="2000" kern="1200" baseline="0">
          <a:solidFill>
            <a:schemeClr val="tx2"/>
          </a:solidFill>
          <a:latin typeface="+mn-lt"/>
          <a:ea typeface="+mn-ea"/>
          <a:cs typeface="+mn-cs"/>
        </a:defRPr>
      </a:lvl1pPr>
      <a:lvl2pPr marL="914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2000" i="1" kern="1200" baseline="0">
          <a:solidFill>
            <a:schemeClr val="tx2"/>
          </a:solidFill>
          <a:latin typeface="+mn-lt"/>
          <a:ea typeface="+mn-ea"/>
          <a:cs typeface="+mn-cs"/>
        </a:defRPr>
      </a:lvl2pPr>
      <a:lvl3pPr marL="1371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800" kern="1200" baseline="0">
          <a:solidFill>
            <a:schemeClr val="tx2"/>
          </a:solidFill>
          <a:latin typeface="+mn-lt"/>
          <a:ea typeface="+mn-ea"/>
          <a:cs typeface="+mn-cs"/>
        </a:defRPr>
      </a:lvl3pPr>
      <a:lvl4pPr marL="1828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800" i="1" kern="1200" baseline="0">
          <a:solidFill>
            <a:schemeClr val="tx2"/>
          </a:solidFill>
          <a:latin typeface="+mn-lt"/>
          <a:ea typeface="+mn-ea"/>
          <a:cs typeface="+mn-cs"/>
        </a:defRPr>
      </a:lvl4pPr>
      <a:lvl5pPr marL="22860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27432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600" i="1" kern="1200" baseline="0">
          <a:solidFill>
            <a:schemeClr val="tx2"/>
          </a:solidFill>
          <a:latin typeface="+mn-lt"/>
          <a:ea typeface="+mn-ea"/>
          <a:cs typeface="+mn-cs"/>
        </a:defRPr>
      </a:lvl6pPr>
      <a:lvl7pPr marL="32004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36576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–"/>
        <a:defRPr sz="1400" i="1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4114800" indent="-384048" algn="l" defTabSz="914400" rtl="0" eaLnBrk="1" latinLnBrk="0" hangingPunct="1">
        <a:lnSpc>
          <a:spcPct val="94000"/>
        </a:lnSpc>
        <a:spcBef>
          <a:spcPts val="500"/>
        </a:spcBef>
        <a:spcAft>
          <a:spcPts val="200"/>
        </a:spcAft>
        <a:buFont typeface="Franklin Gothic Book" panose="020B0503020102020204" pitchFamily="34" charset="0"/>
        <a:buChar char="■"/>
        <a:defRPr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3" orient="horz" pos="1368">
          <p15:clr>
            <a:srgbClr val="F26B43"/>
          </p15:clr>
        </p15:guide>
        <p15:guide id="4" orient="horz" pos="1440">
          <p15:clr>
            <a:srgbClr val="F26B43"/>
          </p15:clr>
        </p15:guide>
        <p15:guide id="6" orient="horz" pos="3696">
          <p15:clr>
            <a:srgbClr val="F26B43"/>
          </p15:clr>
        </p15:guide>
        <p15:guide id="7" orient="horz" pos="432">
          <p15:clr>
            <a:srgbClr val="F26B43"/>
          </p15:clr>
        </p15:guide>
        <p15:guide id="8" orient="horz" pos="1512">
          <p15:clr>
            <a:srgbClr val="F26B43"/>
          </p15:clr>
        </p15:guide>
        <p15:guide id="9" pos="6912">
          <p15:clr>
            <a:srgbClr val="F26B43"/>
          </p15:clr>
        </p15:guide>
        <p15:guide id="10" pos="936">
          <p15:clr>
            <a:srgbClr val="F26B43"/>
          </p15:clr>
        </p15:guide>
        <p15:guide id="11" pos="864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tr-TR" sz="4800" b="1" dirty="0" err="1" smtClean="0">
                <a:latin typeface="Comic Sans MS" panose="030F0702030302020204" pitchFamily="66" charset="0"/>
              </a:rPr>
              <a:t>pronouns</a:t>
            </a:r>
            <a:r>
              <a:rPr lang="tr-TR" sz="4800" b="1" dirty="0" smtClean="0">
                <a:latin typeface="Comic Sans MS" panose="030F0702030302020204" pitchFamily="66" charset="0"/>
              </a:rPr>
              <a:t> </a:t>
            </a:r>
            <a:endParaRPr lang="tr-TR" sz="4800" b="1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9578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Demonstrative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Pronouns</a:t>
            </a:r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sz="3600" b="1" dirty="0" smtClean="0">
                <a:latin typeface="Comic Sans MS" pitchFamily="66" charset="0"/>
              </a:rPr>
              <a:t>(</a:t>
            </a:r>
            <a:r>
              <a:rPr lang="tr-TR" sz="3600" b="1" dirty="0" err="1" smtClean="0">
                <a:latin typeface="Comic Sans MS" pitchFamily="66" charset="0"/>
              </a:rPr>
              <a:t>This</a:t>
            </a:r>
            <a:r>
              <a:rPr lang="tr-TR" sz="3600" b="1" dirty="0" smtClean="0">
                <a:latin typeface="Comic Sans MS" pitchFamily="66" charset="0"/>
              </a:rPr>
              <a:t> </a:t>
            </a:r>
            <a:r>
              <a:rPr lang="tr-TR" sz="3600" b="1" dirty="0" smtClean="0">
                <a:latin typeface="Comic Sans MS" pitchFamily="66" charset="0"/>
              </a:rPr>
              <a:t>/ </a:t>
            </a:r>
            <a:r>
              <a:rPr lang="tr-TR" sz="3600" b="1" dirty="0" err="1" smtClean="0">
                <a:latin typeface="Comic Sans MS" pitchFamily="66" charset="0"/>
              </a:rPr>
              <a:t>That</a:t>
            </a:r>
            <a:r>
              <a:rPr lang="tr-TR" sz="3600" b="1" dirty="0" smtClean="0">
                <a:latin typeface="Comic Sans MS" pitchFamily="66" charset="0"/>
              </a:rPr>
              <a:t> / </a:t>
            </a:r>
            <a:r>
              <a:rPr lang="tr-TR" sz="3600" b="1" dirty="0" err="1" smtClean="0">
                <a:latin typeface="Comic Sans MS" pitchFamily="66" charset="0"/>
              </a:rPr>
              <a:t>These</a:t>
            </a:r>
            <a:r>
              <a:rPr lang="tr-TR" sz="3600" b="1" dirty="0" smtClean="0">
                <a:latin typeface="Comic Sans MS" pitchFamily="66" charset="0"/>
              </a:rPr>
              <a:t> / </a:t>
            </a:r>
            <a:r>
              <a:rPr lang="tr-TR" sz="3600" b="1" dirty="0" err="1" smtClean="0">
                <a:latin typeface="Comic Sans MS" pitchFamily="66" charset="0"/>
              </a:rPr>
              <a:t>Those</a:t>
            </a:r>
            <a:r>
              <a:rPr lang="tr-TR" sz="3600" b="1" dirty="0" smtClean="0">
                <a:latin typeface="Comic Sans MS" pitchFamily="66" charset="0"/>
              </a:rPr>
              <a:t>)</a:t>
            </a:r>
            <a:endParaRPr lang="tr-TR" sz="36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405466" y="2082800"/>
          <a:ext cx="96012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200400"/>
                <a:gridCol w="3200400"/>
                <a:gridCol w="3200400"/>
              </a:tblGrid>
              <a:tr h="370840">
                <a:tc>
                  <a:txBody>
                    <a:bodyPr/>
                    <a:lstStyle/>
                    <a:p>
                      <a:endParaRPr lang="tr-TR" sz="1900" dirty="0">
                        <a:latin typeface="Comic Sans MS" pitchFamily="6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900" dirty="0" err="1">
                          <a:latin typeface="Comic Sans MS" pitchFamily="66" charset="0"/>
                        </a:rPr>
                        <a:t>Near</a:t>
                      </a:r>
                      <a:r>
                        <a:rPr lang="tr-TR" sz="1900" dirty="0">
                          <a:latin typeface="Comic Sans MS" pitchFamily="66" charset="0"/>
                        </a:rPr>
                        <a:t> (yakın)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900" dirty="0">
                          <a:latin typeface="Comic Sans MS" pitchFamily="66" charset="0"/>
                        </a:rPr>
                        <a:t>Far (uzak)</a:t>
                      </a: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900">
                          <a:latin typeface="Comic Sans MS" pitchFamily="66" charset="0"/>
                        </a:rPr>
                        <a:t>Singular (tekil)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900" b="1" dirty="0" err="1">
                          <a:latin typeface="Comic Sans MS" pitchFamily="66" charset="0"/>
                        </a:rPr>
                        <a:t>this</a:t>
                      </a:r>
                      <a:endParaRPr lang="tr-TR" sz="1900" dirty="0">
                        <a:latin typeface="Comic Sans MS" pitchFamily="6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900" b="1">
                          <a:latin typeface="Comic Sans MS" pitchFamily="66" charset="0"/>
                        </a:rPr>
                        <a:t>that</a:t>
                      </a:r>
                      <a:endParaRPr lang="tr-TR" sz="1900">
                        <a:latin typeface="Comic Sans MS" pitchFamily="66" charset="0"/>
                      </a:endParaRPr>
                    </a:p>
                  </a:txBody>
                  <a:tcPr marL="0" marR="0" marT="0" marB="0" anchor="ctr"/>
                </a:tc>
              </a:tr>
              <a:tr h="370840"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900">
                          <a:latin typeface="Comic Sans MS" pitchFamily="66" charset="0"/>
                        </a:rPr>
                        <a:t>Plural (çoğul)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900" b="1">
                          <a:latin typeface="Comic Sans MS" pitchFamily="66" charset="0"/>
                        </a:rPr>
                        <a:t>these</a:t>
                      </a:r>
                      <a:endParaRPr lang="tr-TR" sz="1900">
                        <a:latin typeface="Comic Sans MS" pitchFamily="66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tr-TR" sz="1900" b="1" dirty="0" err="1">
                          <a:latin typeface="Comic Sans MS" pitchFamily="66" charset="0"/>
                        </a:rPr>
                        <a:t>those</a:t>
                      </a:r>
                      <a:endParaRPr lang="tr-TR" sz="1900" dirty="0">
                        <a:latin typeface="Comic Sans MS" pitchFamily="66" charset="0"/>
                      </a:endParaRP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2404533" y="3666065"/>
          <a:ext cx="8128000" cy="232833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/>
                <a:gridCol w="4064000"/>
              </a:tblGrid>
              <a:tr h="588126"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900" b="1" dirty="0" err="1">
                          <a:latin typeface="Comic Sans MS" pitchFamily="66" charset="0"/>
                        </a:rPr>
                        <a:t>Pronouns</a:t>
                      </a:r>
                      <a:r>
                        <a:rPr lang="tr-TR" sz="1900" dirty="0">
                          <a:latin typeface="Comic Sans MS" pitchFamily="66" charset="0"/>
                        </a:rPr>
                        <a:t> (zamirler)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tr-TR" sz="1900" b="1" dirty="0" err="1">
                          <a:latin typeface="Comic Sans MS" pitchFamily="66" charset="0"/>
                        </a:rPr>
                        <a:t>Adjectives</a:t>
                      </a:r>
                      <a:r>
                        <a:rPr lang="tr-TR" sz="1900" dirty="0">
                          <a:latin typeface="Comic Sans MS" pitchFamily="66" charset="0"/>
                        </a:rPr>
                        <a:t> (sıfatlar)</a:t>
                      </a:r>
                    </a:p>
                  </a:txBody>
                  <a:tcPr marL="0" marR="0" marT="0" marB="0" anchor="ctr"/>
                </a:tc>
              </a:tr>
              <a:tr h="1740209"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900" b="1">
                          <a:latin typeface="Comic Sans MS" pitchFamily="66" charset="0"/>
                        </a:rPr>
                        <a:t>This</a:t>
                      </a:r>
                      <a:r>
                        <a:rPr lang="en-US" sz="1900">
                          <a:latin typeface="Comic Sans MS" pitchFamily="66" charset="0"/>
                        </a:rPr>
                        <a:t> is my car.</a:t>
                      </a:r>
                    </a:p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900" b="1">
                          <a:latin typeface="Comic Sans MS" pitchFamily="66" charset="0"/>
                        </a:rPr>
                        <a:t>That</a:t>
                      </a:r>
                      <a:r>
                        <a:rPr lang="en-US" sz="1900">
                          <a:latin typeface="Comic Sans MS" pitchFamily="66" charset="0"/>
                        </a:rPr>
                        <a:t> is your book.</a:t>
                      </a:r>
                    </a:p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900" b="1">
                          <a:latin typeface="Comic Sans MS" pitchFamily="66" charset="0"/>
                        </a:rPr>
                        <a:t>These</a:t>
                      </a:r>
                      <a:r>
                        <a:rPr lang="en-US" sz="1900">
                          <a:latin typeface="Comic Sans MS" pitchFamily="66" charset="0"/>
                        </a:rPr>
                        <a:t> are my shoes.</a:t>
                      </a:r>
                    </a:p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900" b="1">
                          <a:latin typeface="Comic Sans MS" pitchFamily="66" charset="0"/>
                        </a:rPr>
                        <a:t>Those</a:t>
                      </a:r>
                      <a:r>
                        <a:rPr lang="en-US" sz="1900">
                          <a:latin typeface="Comic Sans MS" pitchFamily="66" charset="0"/>
                        </a:rPr>
                        <a:t> are his keys.</a:t>
                      </a: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900" b="1" dirty="0">
                          <a:latin typeface="Comic Sans MS" pitchFamily="66" charset="0"/>
                        </a:rPr>
                        <a:t>This</a:t>
                      </a:r>
                      <a:r>
                        <a:rPr lang="en-US" sz="1900" dirty="0">
                          <a:latin typeface="Comic Sans MS" pitchFamily="66" charset="0"/>
                        </a:rPr>
                        <a:t> car is new.</a:t>
                      </a:r>
                    </a:p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900" b="1" dirty="0">
                          <a:latin typeface="Comic Sans MS" pitchFamily="66" charset="0"/>
                        </a:rPr>
                        <a:t>That</a:t>
                      </a:r>
                      <a:r>
                        <a:rPr lang="en-US" sz="1900" dirty="0">
                          <a:latin typeface="Comic Sans MS" pitchFamily="66" charset="0"/>
                        </a:rPr>
                        <a:t> mobile is Jason’s.</a:t>
                      </a:r>
                    </a:p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900" b="1" dirty="0">
                          <a:latin typeface="Comic Sans MS" pitchFamily="66" charset="0"/>
                        </a:rPr>
                        <a:t>These</a:t>
                      </a:r>
                      <a:r>
                        <a:rPr lang="en-US" sz="1900" dirty="0">
                          <a:latin typeface="Comic Sans MS" pitchFamily="66" charset="0"/>
                        </a:rPr>
                        <a:t> shoes are old.</a:t>
                      </a:r>
                    </a:p>
                    <a:p>
                      <a:pPr algn="ctr" fontAlgn="ctr">
                        <a:lnSpc>
                          <a:spcPct val="120000"/>
                        </a:lnSpc>
                        <a:spcBef>
                          <a:spcPts val="600"/>
                        </a:spcBef>
                      </a:pPr>
                      <a:r>
                        <a:rPr lang="en-US" sz="1900" b="1" dirty="0">
                          <a:latin typeface="Comic Sans MS" pitchFamily="66" charset="0"/>
                        </a:rPr>
                        <a:t>Those</a:t>
                      </a:r>
                      <a:r>
                        <a:rPr lang="en-US" sz="1900" dirty="0">
                          <a:latin typeface="Comic Sans MS" pitchFamily="66" charset="0"/>
                        </a:rPr>
                        <a:t> pictures are nice.</a:t>
                      </a:r>
                    </a:p>
                  </a:txBody>
                  <a:tcPr marL="0" marR="0" marT="0" marB="0" anchor="ctr"/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2067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Indefinite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Pronouns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5" name="4 İçerik Yer Tutucusu"/>
          <p:cNvGraphicFramePr>
            <a:graphicFrameLocks noGrp="1"/>
          </p:cNvGraphicFramePr>
          <p:nvPr>
            <p:ph idx="1"/>
          </p:nvPr>
        </p:nvGraphicFramePr>
        <p:xfrm>
          <a:off x="1354666" y="2116667"/>
          <a:ext cx="9601200" cy="1143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00300"/>
                <a:gridCol w="2400300"/>
                <a:gridCol w="2400300"/>
                <a:gridCol w="2400300"/>
              </a:tblGrid>
              <a:tr h="370840">
                <a:tc>
                  <a:txBody>
                    <a:bodyPr/>
                    <a:lstStyle/>
                    <a:p>
                      <a:r>
                        <a:rPr lang="tr-TR" sz="2000" i="1" dirty="0" err="1">
                          <a:latin typeface="Comic Sans MS" pitchFamily="66" charset="0"/>
                        </a:rPr>
                        <a:t>anybody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sz="2000" i="1" dirty="0" err="1">
                          <a:latin typeface="Comic Sans MS" pitchFamily="66" charset="0"/>
                        </a:rPr>
                        <a:t>everybody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sz="2000" i="1">
                          <a:latin typeface="Comic Sans MS" pitchFamily="66" charset="0"/>
                        </a:rPr>
                        <a:t>nobody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sz="2000" i="1">
                          <a:latin typeface="Comic Sans MS" pitchFamily="66" charset="0"/>
                        </a:rPr>
                        <a:t>somebody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i="1">
                          <a:latin typeface="Comic Sans MS" pitchFamily="66" charset="0"/>
                        </a:rPr>
                        <a:t>anyone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sz="2000" i="1">
                          <a:latin typeface="Comic Sans MS" pitchFamily="66" charset="0"/>
                        </a:rPr>
                        <a:t>everyone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sz="2000" i="1">
                          <a:latin typeface="Comic Sans MS" pitchFamily="66" charset="0"/>
                        </a:rPr>
                        <a:t>no one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sz="2000" i="1">
                          <a:latin typeface="Comic Sans MS" pitchFamily="66" charset="0"/>
                        </a:rPr>
                        <a:t>someone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i="1">
                          <a:latin typeface="Comic Sans MS" pitchFamily="66" charset="0"/>
                        </a:rPr>
                        <a:t>anything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sz="2000" i="1">
                          <a:latin typeface="Comic Sans MS" pitchFamily="66" charset="0"/>
                        </a:rPr>
                        <a:t>everything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sz="2000" i="1">
                          <a:latin typeface="Comic Sans MS" pitchFamily="66" charset="0"/>
                        </a:rPr>
                        <a:t>nothing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sz="2000" i="1" dirty="0" err="1">
                          <a:latin typeface="Comic Sans MS" pitchFamily="66" charset="0"/>
                        </a:rPr>
                        <a:t>something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57150" marR="57150" marT="38100" marB="38100" anchor="ctr"/>
                </a:tc>
              </a:tr>
            </a:tbl>
          </a:graphicData>
        </a:graphic>
      </p:graphicFrame>
      <p:sp>
        <p:nvSpPr>
          <p:cNvPr id="4" name="3 Metin kutusu"/>
          <p:cNvSpPr txBox="1"/>
          <p:nvPr/>
        </p:nvSpPr>
        <p:spPr>
          <a:xfrm>
            <a:off x="1981201" y="3759201"/>
            <a:ext cx="6678431" cy="12804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200" b="1" i="1" dirty="0" smtClean="0">
                <a:latin typeface="Comic Sans MS" pitchFamily="66" charset="0"/>
              </a:rPr>
              <a:t>Everybody</a:t>
            </a:r>
            <a:r>
              <a:rPr lang="en-US" sz="2200" i="1" dirty="0" smtClean="0">
                <a:latin typeface="Comic Sans MS" pitchFamily="66" charset="0"/>
              </a:rPr>
              <a:t> enjoyed the concert.</a:t>
            </a:r>
            <a:br>
              <a:rPr lang="en-US" sz="2200" i="1" dirty="0" smtClean="0">
                <a:latin typeface="Comic Sans MS" pitchFamily="66" charset="0"/>
              </a:rPr>
            </a:br>
            <a:r>
              <a:rPr lang="en-US" sz="2200" i="1" dirty="0" smtClean="0">
                <a:latin typeface="Comic Sans MS" pitchFamily="66" charset="0"/>
              </a:rPr>
              <a:t>I opened the door but there was </a:t>
            </a:r>
            <a:r>
              <a:rPr lang="en-US" sz="2200" b="1" i="1" dirty="0" smtClean="0">
                <a:latin typeface="Comic Sans MS" pitchFamily="66" charset="0"/>
              </a:rPr>
              <a:t>no one </a:t>
            </a:r>
            <a:r>
              <a:rPr lang="en-US" sz="2200" i="1" dirty="0" smtClean="0">
                <a:latin typeface="Comic Sans MS" pitchFamily="66" charset="0"/>
              </a:rPr>
              <a:t>at home.</a:t>
            </a:r>
            <a:br>
              <a:rPr lang="en-US" sz="2200" i="1" dirty="0" smtClean="0">
                <a:latin typeface="Comic Sans MS" pitchFamily="66" charset="0"/>
              </a:rPr>
            </a:br>
            <a:r>
              <a:rPr lang="en-US" sz="2200" i="1" dirty="0" smtClean="0">
                <a:latin typeface="Comic Sans MS" pitchFamily="66" charset="0"/>
              </a:rPr>
              <a:t>It was a very clear day. We could see </a:t>
            </a:r>
            <a:r>
              <a:rPr lang="en-US" sz="2200" b="1" i="1" dirty="0" smtClean="0">
                <a:latin typeface="Comic Sans MS" pitchFamily="66" charset="0"/>
              </a:rPr>
              <a:t>everything</a:t>
            </a:r>
            <a:r>
              <a:rPr lang="en-US" sz="2200" i="1" dirty="0" smtClean="0">
                <a:latin typeface="Comic Sans MS" pitchFamily="66" charset="0"/>
              </a:rPr>
              <a:t>.</a:t>
            </a:r>
            <a:endParaRPr lang="tr-TR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2067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Indefinite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Pronouns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1134534" y="1507068"/>
            <a:ext cx="10464800" cy="4174067"/>
          </a:xfrm>
        </p:spPr>
        <p:txBody>
          <a:bodyPr>
            <a:noAutofit/>
          </a:bodyPr>
          <a:lstStyle/>
          <a:p>
            <a:r>
              <a:rPr lang="en-US" dirty="0" smtClean="0">
                <a:latin typeface="Comic Sans MS" pitchFamily="66" charset="0"/>
              </a:rPr>
              <a:t>We use a </a:t>
            </a:r>
            <a:r>
              <a:rPr lang="en-US" b="1" dirty="0" smtClean="0">
                <a:latin typeface="Comic Sans MS" pitchFamily="66" charset="0"/>
              </a:rPr>
              <a:t>singular verb </a:t>
            </a:r>
            <a:r>
              <a:rPr lang="en-US" dirty="0" smtClean="0">
                <a:latin typeface="Comic Sans MS" pitchFamily="66" charset="0"/>
              </a:rPr>
              <a:t>after an indefinite pronoun:</a:t>
            </a:r>
          </a:p>
          <a:p>
            <a:pPr lvl="1">
              <a:buNone/>
            </a:pPr>
            <a:r>
              <a:rPr lang="en-US" i="1" dirty="0" smtClean="0">
                <a:latin typeface="Comic Sans MS" pitchFamily="66" charset="0"/>
              </a:rPr>
              <a:t>Everybody </a:t>
            </a:r>
            <a:r>
              <a:rPr lang="en-US" b="1" i="1" dirty="0" smtClean="0">
                <a:latin typeface="Comic Sans MS" pitchFamily="66" charset="0"/>
              </a:rPr>
              <a:t>loves </a:t>
            </a:r>
            <a:r>
              <a:rPr lang="en-US" i="1" dirty="0" smtClean="0">
                <a:latin typeface="Comic Sans MS" pitchFamily="66" charset="0"/>
              </a:rPr>
              <a:t>Sally.</a:t>
            </a:r>
            <a:endParaRPr lang="tr-TR" i="1" dirty="0" smtClean="0">
              <a:latin typeface="Comic Sans MS" pitchFamily="66" charset="0"/>
            </a:endParaRPr>
          </a:p>
          <a:p>
            <a:pPr lvl="1">
              <a:buNone/>
            </a:pPr>
            <a:r>
              <a:rPr lang="en-US" i="1" dirty="0" smtClean="0">
                <a:latin typeface="Comic Sans MS" pitchFamily="66" charset="0"/>
              </a:rPr>
              <a:t>Everything</a:t>
            </a:r>
            <a:r>
              <a:rPr lang="en-US" i="1" dirty="0" smtClean="0">
                <a:latin typeface="Comic Sans MS" pitchFamily="66" charset="0"/>
              </a:rPr>
              <a:t> </a:t>
            </a:r>
            <a:r>
              <a:rPr lang="en-US" b="1" i="1" dirty="0" smtClean="0">
                <a:latin typeface="Comic Sans MS" pitchFamily="66" charset="0"/>
              </a:rPr>
              <a:t>was </a:t>
            </a:r>
            <a:r>
              <a:rPr lang="en-US" i="1" dirty="0" smtClean="0">
                <a:latin typeface="Comic Sans MS" pitchFamily="66" charset="0"/>
              </a:rPr>
              <a:t>ready for the party.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smtClean="0">
                <a:latin typeface="Comic Sans MS" pitchFamily="66" charset="0"/>
              </a:rPr>
              <a:t>When we </a:t>
            </a:r>
            <a:r>
              <a:rPr lang="en-US" b="1" dirty="0" smtClean="0">
                <a:latin typeface="Comic Sans MS" pitchFamily="66" charset="0"/>
              </a:rPr>
              <a:t>refer back </a:t>
            </a:r>
            <a:r>
              <a:rPr lang="en-US" dirty="0" smtClean="0">
                <a:latin typeface="Comic Sans MS" pitchFamily="66" charset="0"/>
              </a:rPr>
              <a:t>to an indefinite pronoun, we normally use a </a:t>
            </a:r>
            <a:r>
              <a:rPr lang="en-US" b="1" dirty="0" smtClean="0">
                <a:latin typeface="Comic Sans MS" pitchFamily="66" charset="0"/>
              </a:rPr>
              <a:t>plural pronoun</a:t>
            </a:r>
            <a:r>
              <a:rPr lang="en-US" dirty="0" smtClean="0">
                <a:latin typeface="Comic Sans MS" pitchFamily="66" charset="0"/>
              </a:rPr>
              <a:t>:</a:t>
            </a:r>
          </a:p>
          <a:p>
            <a:pPr>
              <a:buNone/>
            </a:pPr>
            <a:r>
              <a:rPr lang="tr-TR" b="1" i="1" dirty="0" smtClean="0">
                <a:latin typeface="Comic Sans MS" pitchFamily="66" charset="0"/>
              </a:rPr>
              <a:t>	</a:t>
            </a:r>
            <a:r>
              <a:rPr lang="en-US" b="1" i="1" dirty="0" smtClean="0">
                <a:latin typeface="Comic Sans MS" pitchFamily="66" charset="0"/>
              </a:rPr>
              <a:t>Everybody</a:t>
            </a:r>
            <a:r>
              <a:rPr lang="en-US" b="1" i="1" dirty="0" smtClean="0">
                <a:latin typeface="Comic Sans MS" pitchFamily="66" charset="0"/>
              </a:rPr>
              <a:t> </a:t>
            </a:r>
            <a:r>
              <a:rPr lang="en-US" i="1" dirty="0" smtClean="0">
                <a:latin typeface="Comic Sans MS" pitchFamily="66" charset="0"/>
              </a:rPr>
              <a:t>enjoyed the concert. </a:t>
            </a:r>
            <a:r>
              <a:rPr lang="en-US" b="1" i="1" dirty="0" smtClean="0">
                <a:latin typeface="Comic Sans MS" pitchFamily="66" charset="0"/>
              </a:rPr>
              <a:t>They </a:t>
            </a:r>
            <a:r>
              <a:rPr lang="en-US" i="1" dirty="0" smtClean="0">
                <a:latin typeface="Comic Sans MS" pitchFamily="66" charset="0"/>
              </a:rPr>
              <a:t>stood up and clapped.</a:t>
            </a:r>
            <a:br>
              <a:rPr lang="en-US" i="1" dirty="0" smtClean="0">
                <a:latin typeface="Comic Sans MS" pitchFamily="66" charset="0"/>
              </a:rPr>
            </a:br>
            <a:r>
              <a:rPr lang="en-US" i="1" dirty="0" smtClean="0">
                <a:latin typeface="Comic Sans MS" pitchFamily="66" charset="0"/>
              </a:rPr>
              <a:t>I will tell </a:t>
            </a:r>
            <a:r>
              <a:rPr lang="en-US" b="1" i="1" dirty="0" smtClean="0">
                <a:latin typeface="Comic Sans MS" pitchFamily="66" charset="0"/>
              </a:rPr>
              <a:t>somebody </a:t>
            </a:r>
            <a:r>
              <a:rPr lang="en-US" i="1" dirty="0" smtClean="0">
                <a:latin typeface="Comic Sans MS" pitchFamily="66" charset="0"/>
              </a:rPr>
              <a:t>that dinner is ready. </a:t>
            </a:r>
            <a:r>
              <a:rPr lang="en-US" b="1" i="1" dirty="0" smtClean="0">
                <a:latin typeface="Comic Sans MS" pitchFamily="66" charset="0"/>
              </a:rPr>
              <a:t>They </a:t>
            </a:r>
            <a:r>
              <a:rPr lang="en-US" i="1" dirty="0" smtClean="0">
                <a:latin typeface="Comic Sans MS" pitchFamily="66" charset="0"/>
              </a:rPr>
              <a:t>have been waiting a long time</a:t>
            </a:r>
            <a:r>
              <a:rPr lang="en-US" i="1" dirty="0" smtClean="0">
                <a:latin typeface="Comic Sans MS" pitchFamily="66" charset="0"/>
              </a:rPr>
              <a:t>.</a:t>
            </a:r>
            <a:endParaRPr lang="tr-TR" i="1" dirty="0" smtClean="0">
              <a:latin typeface="Comic Sans MS" pitchFamily="66" charset="0"/>
            </a:endParaRPr>
          </a:p>
          <a:p>
            <a:r>
              <a:rPr lang="en-US" dirty="0" smtClean="0">
                <a:latin typeface="Comic Sans MS" pitchFamily="66" charset="0"/>
              </a:rPr>
              <a:t>We can add </a:t>
            </a:r>
            <a:r>
              <a:rPr lang="en-US" b="1" i="1" dirty="0" smtClean="0">
                <a:latin typeface="Comic Sans MS" pitchFamily="66" charset="0"/>
              </a:rPr>
              <a:t>'s</a:t>
            </a:r>
            <a:r>
              <a:rPr lang="en-US" dirty="0" smtClean="0">
                <a:latin typeface="Comic Sans MS" pitchFamily="66" charset="0"/>
              </a:rPr>
              <a:t> to an indefinite pronoun to make </a:t>
            </a:r>
            <a:r>
              <a:rPr lang="en-US" dirty="0" smtClean="0">
                <a:latin typeface="Comic Sans MS" pitchFamily="66" charset="0"/>
              </a:rPr>
              <a:t>a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possesive</a:t>
            </a:r>
            <a:r>
              <a:rPr lang="en-US" b="1" dirty="0" smtClean="0">
                <a:latin typeface="Comic Sans MS" pitchFamily="66" charset="0"/>
              </a:rPr>
              <a:t>:</a:t>
            </a:r>
            <a:endParaRPr lang="en-US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i="1" dirty="0" smtClean="0">
                <a:latin typeface="Comic Sans MS" pitchFamily="66" charset="0"/>
              </a:rPr>
              <a:t>	</a:t>
            </a:r>
            <a:r>
              <a:rPr lang="en-US" i="1" dirty="0" smtClean="0">
                <a:latin typeface="Comic Sans MS" pitchFamily="66" charset="0"/>
              </a:rPr>
              <a:t>They </a:t>
            </a:r>
            <a:r>
              <a:rPr lang="en-US" i="1" dirty="0" smtClean="0">
                <a:latin typeface="Comic Sans MS" pitchFamily="66" charset="0"/>
              </a:rPr>
              <a:t>were staying in </a:t>
            </a:r>
            <a:r>
              <a:rPr lang="en-US" b="1" i="1" dirty="0" smtClean="0">
                <a:latin typeface="Comic Sans MS" pitchFamily="66" charset="0"/>
              </a:rPr>
              <a:t>somebody's </a:t>
            </a:r>
            <a:r>
              <a:rPr lang="en-US" i="1" dirty="0" smtClean="0">
                <a:latin typeface="Comic Sans MS" pitchFamily="66" charset="0"/>
              </a:rPr>
              <a:t>house.</a:t>
            </a:r>
            <a:br>
              <a:rPr lang="en-US" i="1" dirty="0" smtClean="0">
                <a:latin typeface="Comic Sans MS" pitchFamily="66" charset="0"/>
              </a:rPr>
            </a:br>
            <a:r>
              <a:rPr lang="en-US" i="1" dirty="0" smtClean="0">
                <a:latin typeface="Comic Sans MS" pitchFamily="66" charset="0"/>
              </a:rPr>
              <a:t>Is this </a:t>
            </a:r>
            <a:r>
              <a:rPr lang="en-US" b="1" i="1" dirty="0" smtClean="0">
                <a:latin typeface="Comic Sans MS" pitchFamily="66" charset="0"/>
              </a:rPr>
              <a:t>anybody's </a:t>
            </a:r>
            <a:r>
              <a:rPr lang="en-US" i="1" dirty="0" smtClean="0">
                <a:latin typeface="Comic Sans MS" pitchFamily="66" charset="0"/>
              </a:rPr>
              <a:t>coat?</a:t>
            </a:r>
            <a:endParaRPr lang="en-US" dirty="0" smtClean="0">
              <a:latin typeface="Comic Sans MS" pitchFamily="66" charset="0"/>
            </a:endParaRPr>
          </a:p>
          <a:p>
            <a:r>
              <a:rPr lang="en-US" dirty="0" smtClean="0">
                <a:latin typeface="Comic Sans MS" pitchFamily="66" charset="0"/>
              </a:rPr>
              <a:t>We use </a:t>
            </a:r>
            <a:r>
              <a:rPr lang="en-US" b="1" i="1" dirty="0" smtClean="0">
                <a:latin typeface="Comic Sans MS" pitchFamily="66" charset="0"/>
              </a:rPr>
              <a:t>else</a:t>
            </a:r>
            <a:r>
              <a:rPr lang="en-US" dirty="0" smtClean="0">
                <a:latin typeface="Comic Sans MS" pitchFamily="66" charset="0"/>
              </a:rPr>
              <a:t> after indefinite pronouns to refer to </a:t>
            </a:r>
            <a:r>
              <a:rPr lang="en-US" b="1" dirty="0" smtClean="0">
                <a:latin typeface="Comic Sans MS" pitchFamily="66" charset="0"/>
              </a:rPr>
              <a:t>other people or things</a:t>
            </a:r>
            <a:r>
              <a:rPr lang="en-US" dirty="0" smtClean="0">
                <a:latin typeface="Comic Sans MS" pitchFamily="66" charset="0"/>
              </a:rPr>
              <a:t>:</a:t>
            </a:r>
          </a:p>
          <a:p>
            <a:pPr>
              <a:buNone/>
            </a:pPr>
            <a:r>
              <a:rPr lang="tr-TR" i="1" dirty="0" smtClean="0">
                <a:latin typeface="Comic Sans MS" pitchFamily="66" charset="0"/>
              </a:rPr>
              <a:t>	</a:t>
            </a:r>
            <a:r>
              <a:rPr lang="en-US" i="1" dirty="0" smtClean="0">
                <a:latin typeface="Comic Sans MS" pitchFamily="66" charset="0"/>
              </a:rPr>
              <a:t>All </a:t>
            </a:r>
            <a:r>
              <a:rPr lang="en-US" i="1" dirty="0" smtClean="0">
                <a:latin typeface="Comic Sans MS" pitchFamily="66" charset="0"/>
              </a:rPr>
              <a:t>the family came, but </a:t>
            </a:r>
            <a:r>
              <a:rPr lang="en-US" b="1" i="1" dirty="0" smtClean="0">
                <a:latin typeface="Comic Sans MS" pitchFamily="66" charset="0"/>
              </a:rPr>
              <a:t>no one else</a:t>
            </a:r>
            <a:r>
              <a:rPr lang="en-US" i="1" dirty="0" smtClean="0">
                <a:latin typeface="Comic Sans MS" pitchFamily="66" charset="0"/>
              </a:rPr>
              <a:t>.</a:t>
            </a:r>
            <a:br>
              <a:rPr lang="en-US" i="1" dirty="0" smtClean="0">
                <a:latin typeface="Comic Sans MS" pitchFamily="66" charset="0"/>
              </a:rPr>
            </a:br>
            <a:r>
              <a:rPr lang="en-US" i="1" dirty="0" smtClean="0">
                <a:latin typeface="Comic Sans MS" pitchFamily="66" charset="0"/>
              </a:rPr>
              <a:t>If Michael can't come, we'll ask </a:t>
            </a:r>
            <a:r>
              <a:rPr lang="en-US" b="1" i="1" dirty="0" smtClean="0">
                <a:latin typeface="Comic Sans MS" pitchFamily="66" charset="0"/>
              </a:rPr>
              <a:t>somebody else</a:t>
            </a:r>
            <a:r>
              <a:rPr lang="en-US" i="1" dirty="0" smtClean="0">
                <a:latin typeface="Comic Sans MS" pitchFamily="66" charset="0"/>
              </a:rPr>
              <a:t>.</a:t>
            </a:r>
            <a:br>
              <a:rPr lang="en-US" i="1" dirty="0" smtClean="0">
                <a:latin typeface="Comic Sans MS" pitchFamily="66" charset="0"/>
              </a:rPr>
            </a:br>
            <a:r>
              <a:rPr lang="en-US" i="1" dirty="0" smtClean="0">
                <a:latin typeface="Comic Sans MS" pitchFamily="66" charset="0"/>
              </a:rPr>
              <a:t>I think this is </a:t>
            </a:r>
            <a:r>
              <a:rPr lang="en-US" b="1" i="1" dirty="0" smtClean="0">
                <a:latin typeface="Comic Sans MS" pitchFamily="66" charset="0"/>
              </a:rPr>
              <a:t>somebody else's</a:t>
            </a:r>
            <a:r>
              <a:rPr lang="en-US" i="1" dirty="0" smtClean="0">
                <a:latin typeface="Comic Sans MS" pitchFamily="66" charset="0"/>
              </a:rPr>
              <a:t> coat.</a:t>
            </a:r>
            <a:endParaRPr lang="en-US" dirty="0" smtClean="0">
              <a:latin typeface="Comic Sans MS" pitchFamily="66" charset="0"/>
            </a:endParaRPr>
          </a:p>
          <a:p>
            <a:pPr>
              <a:buNone/>
            </a:pPr>
            <a:endParaRPr lang="en-US" dirty="0" smtClean="0">
              <a:latin typeface="Comic Sans MS" pitchFamily="66" charset="0"/>
            </a:endParaRP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72067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Indefinite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Pronouns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6" name="5 İçerik Yer Tutucusu"/>
          <p:cNvSpPr>
            <a:spLocks noGrp="1"/>
          </p:cNvSpPr>
          <p:nvPr>
            <p:ph idx="1"/>
          </p:nvPr>
        </p:nvSpPr>
        <p:spPr>
          <a:xfrm>
            <a:off x="1320800" y="1422400"/>
            <a:ext cx="9601200" cy="4495800"/>
          </a:xfrm>
        </p:spPr>
        <p:txBody>
          <a:bodyPr>
            <a:normAutofit/>
          </a:bodyPr>
          <a:lstStyle/>
          <a:p>
            <a:r>
              <a:rPr lang="en-US" sz="2400" dirty="0" smtClean="0">
                <a:latin typeface="Comic Sans MS" pitchFamily="66" charset="0"/>
              </a:rPr>
              <a:t>Be careful</a:t>
            </a:r>
            <a:r>
              <a:rPr lang="en-US" sz="2400" dirty="0" smtClean="0">
                <a:latin typeface="Comic Sans MS" pitchFamily="66" charset="0"/>
              </a:rPr>
              <a:t>!</a:t>
            </a:r>
            <a:r>
              <a:rPr lang="tr-TR" sz="2400" dirty="0" smtClean="0">
                <a:latin typeface="Comic Sans MS" pitchFamily="66" charset="0"/>
              </a:rPr>
              <a:t>!</a:t>
            </a:r>
            <a:endParaRPr lang="tr-TR" sz="2400" dirty="0" smtClean="0">
              <a:latin typeface="Comic Sans MS" pitchFamily="66" charset="0"/>
            </a:endParaRPr>
          </a:p>
          <a:p>
            <a:r>
              <a:rPr lang="en-US" sz="2400" dirty="0" smtClean="0">
                <a:latin typeface="Comic Sans MS" pitchFamily="66" charset="0"/>
              </a:rPr>
              <a:t>In</a:t>
            </a:r>
            <a:r>
              <a:rPr lang="en-US" sz="2400" dirty="0" smtClean="0">
                <a:latin typeface="Comic Sans MS" pitchFamily="66" charset="0"/>
              </a:rPr>
              <a:t> </a:t>
            </a:r>
            <a:r>
              <a:rPr lang="en-US" sz="2400" b="1" dirty="0" smtClean="0">
                <a:latin typeface="Comic Sans MS" pitchFamily="66" charset="0"/>
              </a:rPr>
              <a:t>negative clauses</a:t>
            </a:r>
            <a:r>
              <a:rPr lang="en-US" sz="2400" dirty="0" smtClean="0">
                <a:latin typeface="Comic Sans MS" pitchFamily="66" charset="0"/>
              </a:rPr>
              <a:t>, we use </a:t>
            </a:r>
            <a:r>
              <a:rPr lang="en-US" sz="2400" b="1" dirty="0" smtClean="0">
                <a:latin typeface="Comic Sans MS" pitchFamily="66" charset="0"/>
              </a:rPr>
              <a:t>pronouns with </a:t>
            </a:r>
            <a:r>
              <a:rPr lang="en-US" sz="2400" b="1" i="1" dirty="0" smtClean="0">
                <a:latin typeface="Comic Sans MS" pitchFamily="66" charset="0"/>
              </a:rPr>
              <a:t>no-</a:t>
            </a:r>
            <a:r>
              <a:rPr lang="en-US" sz="2400" dirty="0" smtClean="0">
                <a:latin typeface="Comic Sans MS" pitchFamily="66" charset="0"/>
              </a:rPr>
              <a:t>, not pronouns with </a:t>
            </a:r>
            <a:r>
              <a:rPr lang="en-US" sz="2400" i="1" dirty="0" smtClean="0">
                <a:latin typeface="Comic Sans MS" pitchFamily="66" charset="0"/>
              </a:rPr>
              <a:t>any-</a:t>
            </a:r>
            <a:r>
              <a:rPr lang="en-US" sz="2400" dirty="0" smtClean="0">
                <a:latin typeface="Comic Sans MS" pitchFamily="66" charset="0"/>
              </a:rPr>
              <a:t>:</a:t>
            </a:r>
          </a:p>
          <a:p>
            <a:r>
              <a:rPr lang="en-US" sz="2400" b="1" i="1" dirty="0" smtClean="0">
                <a:latin typeface="Comic Sans MS" pitchFamily="66" charset="0"/>
              </a:rPr>
              <a:t>Nobody</a:t>
            </a:r>
            <a:r>
              <a:rPr lang="en-US" sz="2400" i="1" dirty="0" smtClean="0">
                <a:latin typeface="Comic Sans MS" pitchFamily="66" charset="0"/>
              </a:rPr>
              <a:t> came.</a:t>
            </a:r>
            <a:r>
              <a:rPr lang="en-US" sz="2400" dirty="0" smtClean="0">
                <a:latin typeface="Comic Sans MS" pitchFamily="66" charset="0"/>
              </a:rPr>
              <a:t> (NOT </a:t>
            </a:r>
            <a:r>
              <a:rPr lang="en-US" sz="2400" b="1" i="1" strike="sngStrike" dirty="0" smtClean="0">
                <a:latin typeface="Comic Sans MS" pitchFamily="66" charset="0"/>
              </a:rPr>
              <a:t>Anybody</a:t>
            </a:r>
            <a:r>
              <a:rPr lang="en-US" sz="2400" i="1" strike="sngStrike" dirty="0" smtClean="0">
                <a:latin typeface="Comic Sans MS" pitchFamily="66" charset="0"/>
              </a:rPr>
              <a:t> didn't come.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r>
              <a:rPr lang="en-US" sz="2400" dirty="0" smtClean="0">
                <a:latin typeface="Comic Sans MS" pitchFamily="66" charset="0"/>
              </a:rPr>
              <a:t>We do </a:t>
            </a:r>
            <a:r>
              <a:rPr lang="en-US" sz="2400" b="1" dirty="0" smtClean="0">
                <a:latin typeface="Comic Sans MS" pitchFamily="66" charset="0"/>
              </a:rPr>
              <a:t>not</a:t>
            </a:r>
            <a:r>
              <a:rPr lang="en-US" sz="2400" dirty="0" smtClean="0">
                <a:latin typeface="Comic Sans MS" pitchFamily="66" charset="0"/>
              </a:rPr>
              <a:t> use another negative in a clause with</a:t>
            </a:r>
            <a:r>
              <a:rPr lang="en-US" sz="2400" i="1" dirty="0" smtClean="0">
                <a:latin typeface="Comic Sans MS" pitchFamily="66" charset="0"/>
              </a:rPr>
              <a:t> nobody, no one</a:t>
            </a:r>
            <a:r>
              <a:rPr lang="en-US" sz="2400" dirty="0" smtClean="0">
                <a:latin typeface="Comic Sans MS" pitchFamily="66" charset="0"/>
              </a:rPr>
              <a:t> or </a:t>
            </a:r>
            <a:r>
              <a:rPr lang="en-US" sz="2400" i="1" dirty="0" smtClean="0">
                <a:latin typeface="Comic Sans MS" pitchFamily="66" charset="0"/>
              </a:rPr>
              <a:t>nothing</a:t>
            </a:r>
            <a:r>
              <a:rPr lang="en-US" sz="2400" dirty="0" smtClean="0">
                <a:latin typeface="Comic Sans MS" pitchFamily="66" charset="0"/>
              </a:rPr>
              <a:t>:</a:t>
            </a:r>
          </a:p>
          <a:p>
            <a:r>
              <a:rPr lang="en-US" sz="2400" b="1" i="1" dirty="0" smtClean="0">
                <a:latin typeface="Comic Sans MS" pitchFamily="66" charset="0"/>
              </a:rPr>
              <a:t>Nobody</a:t>
            </a:r>
            <a:r>
              <a:rPr lang="en-US" sz="2400" i="1" dirty="0" smtClean="0">
                <a:latin typeface="Comic Sans MS" pitchFamily="66" charset="0"/>
              </a:rPr>
              <a:t> came.</a:t>
            </a:r>
            <a:r>
              <a:rPr lang="en-US" sz="2400" dirty="0" smtClean="0">
                <a:latin typeface="Comic Sans MS" pitchFamily="66" charset="0"/>
              </a:rPr>
              <a:t> (NOT </a:t>
            </a:r>
            <a:r>
              <a:rPr lang="en-US" sz="2400" b="1" i="1" strike="sngStrike" dirty="0" smtClean="0">
                <a:latin typeface="Comic Sans MS" pitchFamily="66" charset="0"/>
              </a:rPr>
              <a:t>Nobody</a:t>
            </a:r>
            <a:r>
              <a:rPr lang="en-US" sz="2400" i="1" strike="sngStrike" dirty="0" smtClean="0">
                <a:latin typeface="Comic Sans MS" pitchFamily="66" charset="0"/>
              </a:rPr>
              <a:t> didn't come.</a:t>
            </a:r>
            <a:r>
              <a:rPr lang="en-US" sz="2400" dirty="0" smtClean="0">
                <a:latin typeface="Comic Sans MS" pitchFamily="66" charset="0"/>
              </a:rPr>
              <a:t>)</a:t>
            </a:r>
            <a:br>
              <a:rPr lang="en-US" sz="2400" dirty="0" smtClean="0">
                <a:latin typeface="Comic Sans MS" pitchFamily="66" charset="0"/>
              </a:rPr>
            </a:br>
            <a:r>
              <a:rPr lang="en-US" sz="2400" b="1" i="1" dirty="0" smtClean="0">
                <a:latin typeface="Comic Sans MS" pitchFamily="66" charset="0"/>
              </a:rPr>
              <a:t>Nothing</a:t>
            </a:r>
            <a:r>
              <a:rPr lang="en-US" sz="2400" i="1" dirty="0" smtClean="0">
                <a:latin typeface="Comic Sans MS" pitchFamily="66" charset="0"/>
              </a:rPr>
              <a:t> happened.</a:t>
            </a:r>
            <a:r>
              <a:rPr lang="en-US" sz="2400" dirty="0" smtClean="0">
                <a:latin typeface="Comic Sans MS" pitchFamily="66" charset="0"/>
              </a:rPr>
              <a:t> (NOT </a:t>
            </a:r>
            <a:r>
              <a:rPr lang="en-US" sz="2400" b="1" i="1" strike="sngStrike" dirty="0" smtClean="0">
                <a:latin typeface="Comic Sans MS" pitchFamily="66" charset="0"/>
              </a:rPr>
              <a:t>Nothing</a:t>
            </a:r>
            <a:r>
              <a:rPr lang="en-US" sz="2400" i="1" strike="sngStrike" dirty="0" smtClean="0">
                <a:latin typeface="Comic Sans MS" pitchFamily="66" charset="0"/>
              </a:rPr>
              <a:t> didn't happen.</a:t>
            </a:r>
            <a:r>
              <a:rPr lang="en-US" sz="2400" dirty="0" smtClean="0">
                <a:latin typeface="Comic Sans MS" pitchFamily="66" charset="0"/>
              </a:rPr>
              <a:t>)</a:t>
            </a:r>
          </a:p>
          <a:p>
            <a:pPr>
              <a:buNone/>
            </a:pPr>
            <a:endParaRPr lang="en-US" sz="2400" dirty="0" smtClean="0">
              <a:latin typeface="Comic Sans MS" pitchFamily="66" charset="0"/>
            </a:endParaRPr>
          </a:p>
          <a:p>
            <a:pPr>
              <a:buNone/>
            </a:pPr>
            <a:endParaRPr lang="tr-TR" sz="24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753533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Relative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Clauses</a:t>
            </a:r>
            <a:r>
              <a:rPr lang="tr-TR" b="1" dirty="0" smtClean="0">
                <a:latin typeface="Comic Sans MS" pitchFamily="66" charset="0"/>
              </a:rPr>
              <a:t> (İlgi Zamiri)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71600" y="1507067"/>
            <a:ext cx="9601200" cy="4724400"/>
          </a:xfrm>
        </p:spPr>
        <p:txBody>
          <a:bodyPr>
            <a:normAutofit/>
          </a:bodyPr>
          <a:lstStyle/>
          <a:p>
            <a:r>
              <a:rPr lang="tr-TR" b="1" dirty="0" err="1" smtClean="0">
                <a:latin typeface="Comic Sans MS" pitchFamily="66" charset="0"/>
              </a:rPr>
              <a:t>Which</a:t>
            </a:r>
            <a:r>
              <a:rPr lang="tr-TR" b="1" dirty="0" smtClean="0">
                <a:latin typeface="Comic Sans MS" pitchFamily="66" charset="0"/>
              </a:rPr>
              <a:t>: </a:t>
            </a:r>
            <a:r>
              <a:rPr lang="tr-TR" dirty="0" smtClean="0">
                <a:latin typeface="Comic Sans MS" pitchFamily="66" charset="0"/>
              </a:rPr>
              <a:t>Cansızlar ve hayvanlar için kullanılır</a:t>
            </a:r>
          </a:p>
          <a:p>
            <a:r>
              <a:rPr lang="tr-TR" b="1" dirty="0" err="1" smtClean="0">
                <a:latin typeface="Comic Sans MS" pitchFamily="66" charset="0"/>
              </a:rPr>
              <a:t>Who</a:t>
            </a:r>
            <a:r>
              <a:rPr lang="tr-TR" b="1" dirty="0" smtClean="0">
                <a:latin typeface="Comic Sans MS" pitchFamily="66" charset="0"/>
              </a:rPr>
              <a:t>:</a:t>
            </a:r>
            <a:r>
              <a:rPr lang="tr-TR" dirty="0" smtClean="0">
                <a:latin typeface="Comic Sans MS" pitchFamily="66" charset="0"/>
              </a:rPr>
              <a:t>  İnsanlar için kullanılır.</a:t>
            </a:r>
          </a:p>
          <a:p>
            <a:r>
              <a:rPr lang="tr-TR" b="1" dirty="0" err="1" smtClean="0">
                <a:latin typeface="Comic Sans MS" pitchFamily="66" charset="0"/>
              </a:rPr>
              <a:t>That</a:t>
            </a:r>
            <a:r>
              <a:rPr lang="tr-TR" b="1" dirty="0" smtClean="0">
                <a:latin typeface="Comic Sans MS" pitchFamily="66" charset="0"/>
              </a:rPr>
              <a:t>:  </a:t>
            </a:r>
            <a:r>
              <a:rPr lang="tr-TR" dirty="0" smtClean="0">
                <a:latin typeface="Comic Sans MS" pitchFamily="66" charset="0"/>
              </a:rPr>
              <a:t>Hem </a:t>
            </a:r>
            <a:r>
              <a:rPr lang="tr-TR" dirty="0" err="1" smtClean="0">
                <a:latin typeface="Comic Sans MS" pitchFamily="66" charset="0"/>
              </a:rPr>
              <a:t>who</a:t>
            </a:r>
            <a:r>
              <a:rPr lang="tr-TR" dirty="0" smtClean="0">
                <a:latin typeface="Comic Sans MS" pitchFamily="66" charset="0"/>
              </a:rPr>
              <a:t> hem de </a:t>
            </a:r>
            <a:r>
              <a:rPr lang="tr-TR" dirty="0" err="1" smtClean="0">
                <a:latin typeface="Comic Sans MS" pitchFamily="66" charset="0"/>
              </a:rPr>
              <a:t>which</a:t>
            </a:r>
            <a:r>
              <a:rPr lang="tr-TR" dirty="0" smtClean="0">
                <a:latin typeface="Comic Sans MS" pitchFamily="66" charset="0"/>
              </a:rPr>
              <a:t> yerine “</a:t>
            </a:r>
            <a:r>
              <a:rPr lang="tr-TR" dirty="0" err="1" smtClean="0">
                <a:latin typeface="Comic Sans MS" pitchFamily="66" charset="0"/>
              </a:rPr>
              <a:t>that</a:t>
            </a:r>
            <a:r>
              <a:rPr lang="tr-TR" dirty="0" smtClean="0">
                <a:latin typeface="Comic Sans MS" pitchFamily="66" charset="0"/>
              </a:rPr>
              <a:t>” kullanılabilir. İkisi de nesnel formda iken “...</a:t>
            </a:r>
            <a:r>
              <a:rPr lang="tr-TR" dirty="0" err="1" smtClean="0">
                <a:latin typeface="Comic Sans MS" pitchFamily="66" charset="0"/>
              </a:rPr>
              <a:t>dığı</a:t>
            </a:r>
            <a:r>
              <a:rPr lang="tr-TR" dirty="0" smtClean="0">
                <a:latin typeface="Comic Sans MS" pitchFamily="66" charset="0"/>
              </a:rPr>
              <a:t>”; öznel formda iken “...en, ...an” olarak çevrilir.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itchFamily="66" charset="0"/>
              </a:rPr>
              <a:t>- </a:t>
            </a:r>
            <a:r>
              <a:rPr lang="tr-TR" dirty="0" err="1" smtClean="0">
                <a:latin typeface="Comic Sans MS" pitchFamily="66" charset="0"/>
              </a:rPr>
              <a:t>The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agreement</a:t>
            </a:r>
            <a:r>
              <a:rPr lang="tr-TR" dirty="0" smtClean="0">
                <a:latin typeface="Comic Sans MS" pitchFamily="66" charset="0"/>
              </a:rPr>
              <a:t> </a:t>
            </a:r>
            <a:r>
              <a:rPr lang="tr-TR" b="1" dirty="0" err="1" smtClean="0">
                <a:latin typeface="Comic Sans MS" pitchFamily="66" charset="0"/>
              </a:rPr>
              <a:t>which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they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signed</a:t>
            </a:r>
            <a:r>
              <a:rPr lang="tr-TR" b="1" dirty="0" smtClean="0">
                <a:latin typeface="Comic Sans MS" pitchFamily="66" charset="0"/>
              </a:rPr>
              <a:t>. </a:t>
            </a:r>
            <a:r>
              <a:rPr lang="tr-TR" dirty="0" smtClean="0">
                <a:latin typeface="Comic Sans MS" pitchFamily="66" charset="0"/>
              </a:rPr>
              <a:t>(Onların imzaladığı anlaşma)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itchFamily="66" charset="0"/>
              </a:rPr>
              <a:t>- </a:t>
            </a:r>
            <a:r>
              <a:rPr lang="tr-TR" dirty="0" err="1" smtClean="0">
                <a:latin typeface="Comic Sans MS" pitchFamily="66" charset="0"/>
              </a:rPr>
              <a:t>The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workers</a:t>
            </a:r>
            <a:r>
              <a:rPr lang="tr-TR" b="1" dirty="0" smtClean="0">
                <a:latin typeface="Comic Sans MS" pitchFamily="66" charset="0"/>
              </a:rPr>
              <a:t> </a:t>
            </a:r>
            <a:r>
              <a:rPr lang="tr-TR" b="1" dirty="0" err="1" smtClean="0">
                <a:latin typeface="Comic Sans MS" pitchFamily="66" charset="0"/>
              </a:rPr>
              <a:t>who</a:t>
            </a:r>
            <a:r>
              <a:rPr lang="tr-TR" dirty="0" smtClean="0">
                <a:latin typeface="Comic Sans MS" pitchFamily="66" charset="0"/>
              </a:rPr>
              <a:t> </a:t>
            </a:r>
            <a:r>
              <a:rPr lang="tr-TR" b="1" dirty="0" smtClean="0">
                <a:latin typeface="Comic Sans MS" pitchFamily="66" charset="0"/>
              </a:rPr>
              <a:t>I met</a:t>
            </a:r>
            <a:r>
              <a:rPr lang="tr-TR" dirty="0" smtClean="0">
                <a:latin typeface="Comic Sans MS" pitchFamily="66" charset="0"/>
              </a:rPr>
              <a:t>. (Karşılaştığım işçiler.)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itchFamily="66" charset="0"/>
              </a:rPr>
              <a:t>- </a:t>
            </a:r>
            <a:r>
              <a:rPr lang="tr-TR" dirty="0" err="1" smtClean="0">
                <a:latin typeface="Comic Sans MS" pitchFamily="66" charset="0"/>
              </a:rPr>
              <a:t>The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man</a:t>
            </a:r>
            <a:r>
              <a:rPr lang="tr-TR" dirty="0" smtClean="0">
                <a:latin typeface="Comic Sans MS" pitchFamily="66" charset="0"/>
              </a:rPr>
              <a:t> </a:t>
            </a:r>
            <a:r>
              <a:rPr lang="tr-TR" b="1" dirty="0" err="1" smtClean="0">
                <a:latin typeface="Comic Sans MS" pitchFamily="66" charset="0"/>
              </a:rPr>
              <a:t>who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you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are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waiting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for</a:t>
            </a:r>
            <a:r>
              <a:rPr lang="tr-TR" b="1" dirty="0" smtClean="0">
                <a:latin typeface="Comic Sans MS" pitchFamily="66" charset="0"/>
              </a:rPr>
              <a:t>.</a:t>
            </a:r>
            <a:r>
              <a:rPr lang="tr-TR" dirty="0" smtClean="0">
                <a:latin typeface="Comic Sans MS" pitchFamily="66" charset="0"/>
              </a:rPr>
              <a:t> (Beklediğiniz kişi.)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itchFamily="66" charset="0"/>
              </a:rPr>
              <a:t>- </a:t>
            </a:r>
            <a:r>
              <a:rPr lang="tr-TR" dirty="0" err="1" smtClean="0">
                <a:latin typeface="Comic Sans MS" pitchFamily="66" charset="0"/>
              </a:rPr>
              <a:t>The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scientist</a:t>
            </a:r>
            <a:r>
              <a:rPr lang="tr-TR" dirty="0" smtClean="0">
                <a:latin typeface="Comic Sans MS" pitchFamily="66" charset="0"/>
              </a:rPr>
              <a:t> </a:t>
            </a:r>
            <a:r>
              <a:rPr lang="tr-TR" b="1" dirty="0" err="1" smtClean="0">
                <a:latin typeface="Comic Sans MS" pitchFamily="66" charset="0"/>
              </a:rPr>
              <a:t>who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devised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this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method</a:t>
            </a:r>
            <a:r>
              <a:rPr lang="tr-TR" b="1" dirty="0" smtClean="0">
                <a:latin typeface="Comic Sans MS" pitchFamily="66" charset="0"/>
              </a:rPr>
              <a:t>.</a:t>
            </a:r>
            <a:r>
              <a:rPr lang="tr-TR" dirty="0" smtClean="0">
                <a:latin typeface="Comic Sans MS" pitchFamily="66" charset="0"/>
              </a:rPr>
              <a:t> (Bu metodu bulan bilim adamı.)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itchFamily="66" charset="0"/>
              </a:rPr>
              <a:t>- </a:t>
            </a:r>
            <a:r>
              <a:rPr lang="tr-TR" dirty="0" err="1" smtClean="0">
                <a:latin typeface="Comic Sans MS" pitchFamily="66" charset="0"/>
              </a:rPr>
              <a:t>The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student</a:t>
            </a:r>
            <a:r>
              <a:rPr lang="tr-TR" dirty="0" smtClean="0">
                <a:latin typeface="Comic Sans MS" pitchFamily="66" charset="0"/>
              </a:rPr>
              <a:t> </a:t>
            </a:r>
            <a:r>
              <a:rPr lang="tr-TR" b="1" dirty="0" err="1" smtClean="0">
                <a:latin typeface="Comic Sans MS" pitchFamily="66" charset="0"/>
              </a:rPr>
              <a:t>who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won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scholership</a:t>
            </a:r>
            <a:r>
              <a:rPr lang="tr-TR" b="1" dirty="0" smtClean="0">
                <a:latin typeface="Comic Sans MS" pitchFamily="66" charset="0"/>
              </a:rPr>
              <a:t>.</a:t>
            </a:r>
            <a:r>
              <a:rPr lang="tr-TR" dirty="0" smtClean="0">
                <a:latin typeface="Comic Sans MS" pitchFamily="66" charset="0"/>
              </a:rPr>
              <a:t> (Bursu kazanan öğrenci.)</a:t>
            </a:r>
          </a:p>
          <a:p>
            <a:pPr lvl="1">
              <a:lnSpc>
                <a:spcPct val="120000"/>
              </a:lnSpc>
              <a:buNone/>
            </a:pPr>
            <a:r>
              <a:rPr lang="tr-TR" dirty="0" smtClean="0">
                <a:latin typeface="Comic Sans MS" pitchFamily="66" charset="0"/>
              </a:rPr>
              <a:t>- A car </a:t>
            </a:r>
            <a:r>
              <a:rPr lang="tr-TR" b="1" dirty="0" err="1" smtClean="0">
                <a:latin typeface="Comic Sans MS" pitchFamily="66" charset="0"/>
              </a:rPr>
              <a:t>which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runs</a:t>
            </a:r>
            <a:r>
              <a:rPr lang="tr-TR" b="1" dirty="0" smtClean="0">
                <a:latin typeface="Comic Sans MS" pitchFamily="66" charset="0"/>
              </a:rPr>
              <a:t> 100 </a:t>
            </a:r>
            <a:r>
              <a:rPr lang="tr-TR" b="1" dirty="0" err="1" smtClean="0">
                <a:latin typeface="Comic Sans MS" pitchFamily="66" charset="0"/>
              </a:rPr>
              <a:t>miles</a:t>
            </a:r>
            <a:r>
              <a:rPr lang="tr-TR" b="1" dirty="0" smtClean="0">
                <a:latin typeface="Comic Sans MS" pitchFamily="66" charset="0"/>
              </a:rPr>
              <a:t> on </a:t>
            </a:r>
            <a:r>
              <a:rPr lang="tr-TR" b="1" dirty="0" err="1" smtClean="0">
                <a:latin typeface="Comic Sans MS" pitchFamily="66" charset="0"/>
              </a:rPr>
              <a:t>hour</a:t>
            </a:r>
            <a:r>
              <a:rPr lang="tr-TR" b="1" dirty="0" smtClean="0">
                <a:latin typeface="Comic Sans MS" pitchFamily="66" charset="0"/>
              </a:rPr>
              <a:t>.</a:t>
            </a:r>
            <a:r>
              <a:rPr lang="tr-TR" dirty="0" smtClean="0">
                <a:latin typeface="Comic Sans MS" pitchFamily="66" charset="0"/>
              </a:rPr>
              <a:t> (Saatte 100 mil giden araba.)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>
                <a:latin typeface="Comic Sans MS" pitchFamily="66" charset="0"/>
              </a:rPr>
              <a:t>Interrogative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err="1" smtClean="0">
                <a:latin typeface="Comic Sans MS" pitchFamily="66" charset="0"/>
              </a:rPr>
              <a:t>Pronouns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sp>
        <p:nvSpPr>
          <p:cNvPr id="4" name="3 Dikdörtgen"/>
          <p:cNvSpPr/>
          <p:nvPr/>
        </p:nvSpPr>
        <p:spPr>
          <a:xfrm>
            <a:off x="2268007" y="4317322"/>
            <a:ext cx="4776259" cy="1711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84048" lvl="0" indent="-384048" defTabSz="91440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tr-TR" sz="2000" dirty="0" err="1" smtClean="0">
                <a:solidFill>
                  <a:srgbClr val="191B0E"/>
                </a:solidFill>
                <a:latin typeface="Comic Sans MS" pitchFamily="66" charset="0"/>
              </a:rPr>
              <a:t>Who</a:t>
            </a:r>
            <a:r>
              <a:rPr lang="tr-TR" sz="2000" dirty="0" smtClean="0">
                <a:solidFill>
                  <a:srgbClr val="191B0E"/>
                </a:solidFill>
                <a:latin typeface="Comic Sans MS" pitchFamily="66" charset="0"/>
              </a:rPr>
              <a:t>……Kim</a:t>
            </a:r>
            <a:r>
              <a:rPr lang="tr-TR" sz="2000" dirty="0" smtClean="0">
                <a:solidFill>
                  <a:srgbClr val="191B0E"/>
                </a:solidFill>
                <a:latin typeface="Comic Sans MS" pitchFamily="66" charset="0"/>
              </a:rPr>
              <a:t>, Kimi</a:t>
            </a:r>
            <a:r>
              <a:rPr lang="tr-TR" sz="2000" dirty="0" smtClean="0">
                <a:solidFill>
                  <a:srgbClr val="191B0E"/>
                </a:solidFill>
                <a:latin typeface="Comic Sans MS" pitchFamily="66" charset="0"/>
              </a:rPr>
              <a:t>, Kime </a:t>
            </a:r>
          </a:p>
          <a:p>
            <a:pPr marL="384048" lvl="0" indent="-384048" defTabSz="91440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tr-TR" sz="2000" dirty="0" err="1" smtClean="0">
                <a:solidFill>
                  <a:srgbClr val="191B0E"/>
                </a:solidFill>
                <a:latin typeface="Comic Sans MS" pitchFamily="66" charset="0"/>
              </a:rPr>
              <a:t>Whose</a:t>
            </a:r>
            <a:r>
              <a:rPr lang="tr-TR" sz="2000" dirty="0" smtClean="0">
                <a:solidFill>
                  <a:srgbClr val="191B0E"/>
                </a:solidFill>
                <a:latin typeface="Comic Sans MS" pitchFamily="66" charset="0"/>
              </a:rPr>
              <a:t>..Kimin, Kiminki </a:t>
            </a:r>
          </a:p>
          <a:p>
            <a:pPr marL="384048" lvl="0" indent="-384048" defTabSz="91440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tr-TR" sz="2000" dirty="0" err="1" smtClean="0">
                <a:solidFill>
                  <a:srgbClr val="191B0E"/>
                </a:solidFill>
                <a:latin typeface="Comic Sans MS" pitchFamily="66" charset="0"/>
              </a:rPr>
              <a:t>What</a:t>
            </a:r>
            <a:r>
              <a:rPr lang="tr-TR" sz="2000" dirty="0" smtClean="0">
                <a:solidFill>
                  <a:srgbClr val="191B0E"/>
                </a:solidFill>
                <a:latin typeface="Comic Sans MS" pitchFamily="66" charset="0"/>
              </a:rPr>
              <a:t>… Ne </a:t>
            </a:r>
          </a:p>
          <a:p>
            <a:pPr marL="384048" lvl="0" indent="-384048" defTabSz="914400">
              <a:lnSpc>
                <a:spcPct val="94000"/>
              </a:lnSpc>
              <a:spcBef>
                <a:spcPts val="1000"/>
              </a:spcBef>
              <a:spcAft>
                <a:spcPts val="200"/>
              </a:spcAft>
              <a:buFont typeface="Franklin Gothic Book" panose="020B0503020102020204" pitchFamily="34" charset="0"/>
              <a:buChar char="■"/>
            </a:pPr>
            <a:r>
              <a:rPr lang="tr-TR" sz="2000" dirty="0" err="1" smtClean="0">
                <a:solidFill>
                  <a:srgbClr val="191B0E"/>
                </a:solidFill>
                <a:latin typeface="Comic Sans MS" pitchFamily="66" charset="0"/>
              </a:rPr>
              <a:t>Which</a:t>
            </a:r>
            <a:r>
              <a:rPr lang="tr-TR" sz="2000" dirty="0" smtClean="0">
                <a:solidFill>
                  <a:srgbClr val="191B0E"/>
                </a:solidFill>
                <a:latin typeface="Comic Sans MS" pitchFamily="66" charset="0"/>
              </a:rPr>
              <a:t>…Hangi</a:t>
            </a:r>
            <a:r>
              <a:rPr lang="tr-TR" sz="2000" dirty="0" smtClean="0">
                <a:solidFill>
                  <a:srgbClr val="191B0E"/>
                </a:solidFill>
                <a:latin typeface="Comic Sans MS" pitchFamily="66" charset="0"/>
              </a:rPr>
              <a:t>, hangisi</a:t>
            </a:r>
            <a:endParaRPr lang="tr-TR" dirty="0">
              <a:latin typeface="Comic Sans MS" pitchFamily="66" charset="0"/>
            </a:endParaRPr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591734" y="1634066"/>
          <a:ext cx="8127999" cy="24765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/>
                <a:gridCol w="2709333"/>
                <a:gridCol w="2709333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 dirty="0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>
                          <a:latin typeface="Comic Sans MS" pitchFamily="66" charset="0"/>
                        </a:rPr>
                        <a:t>subject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>
                          <a:latin typeface="Comic Sans MS" pitchFamily="66" charset="0"/>
                        </a:rPr>
                        <a:t>object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>
                          <a:latin typeface="Comic Sans MS" pitchFamily="66" charset="0"/>
                        </a:rPr>
                        <a:t>person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 b="1">
                          <a:latin typeface="Comic Sans MS" pitchFamily="66" charset="0"/>
                        </a:rPr>
                        <a:t>who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 b="1">
                          <a:latin typeface="Comic Sans MS" pitchFamily="66" charset="0"/>
                        </a:rPr>
                        <a:t>whom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>
                          <a:latin typeface="Comic Sans MS" pitchFamily="66" charset="0"/>
                        </a:rPr>
                        <a:t>thing</a:t>
                      </a:r>
                    </a:p>
                  </a:txBody>
                  <a:tcPr marL="95250" marR="95250" marT="95250" marB="9525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tr-TR" sz="2000" b="1">
                          <a:latin typeface="Comic Sans MS" pitchFamily="66" charset="0"/>
                        </a:rPr>
                        <a:t>what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>
                          <a:latin typeface="Comic Sans MS" pitchFamily="66" charset="0"/>
                        </a:rPr>
                        <a:t>person/ thing</a:t>
                      </a:r>
                    </a:p>
                  </a:txBody>
                  <a:tcPr marL="95250" marR="95250" marT="95250" marB="9525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tr-TR" sz="2000" b="1">
                          <a:latin typeface="Comic Sans MS" pitchFamily="66" charset="0"/>
                        </a:rPr>
                        <a:t>which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>
                          <a:latin typeface="Comic Sans MS" pitchFamily="66" charset="0"/>
                        </a:rPr>
                        <a:t>person</a:t>
                      </a:r>
                    </a:p>
                  </a:txBody>
                  <a:tcPr marL="95250" marR="95250" marT="95250" marB="95250"/>
                </a:tc>
                <a:tc gridSpan="2">
                  <a:txBody>
                    <a:bodyPr/>
                    <a:lstStyle/>
                    <a:p>
                      <a:pPr algn="ctr" fontAlgn="t"/>
                      <a:r>
                        <a:rPr lang="tr-TR" sz="2000" b="1" dirty="0" err="1">
                          <a:latin typeface="Comic Sans MS" pitchFamily="66" charset="0"/>
                        </a:rPr>
                        <a:t>whose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48266" y="330200"/>
            <a:ext cx="9601200" cy="770467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Interrogative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Pronouns</a:t>
            </a:r>
            <a:endParaRPr lang="tr-TR" b="1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/>
            </a:r>
            <a:br>
              <a:rPr lang="tr-TR" dirty="0" smtClean="0"/>
            </a:br>
            <a:endParaRPr lang="tr-TR" dirty="0"/>
          </a:p>
        </p:txBody>
      </p:sp>
      <p:graphicFrame>
        <p:nvGraphicFramePr>
          <p:cNvPr id="6" name="5 Tablo"/>
          <p:cNvGraphicFramePr>
            <a:graphicFrameLocks noGrp="1"/>
          </p:cNvGraphicFramePr>
          <p:nvPr/>
        </p:nvGraphicFramePr>
        <p:xfrm>
          <a:off x="1083735" y="1225127"/>
          <a:ext cx="9550398" cy="50063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11599"/>
                <a:gridCol w="4080933"/>
                <a:gridCol w="1557866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err="1" smtClean="0">
                          <a:latin typeface="Comic Sans MS" pitchFamily="66" charset="0"/>
                        </a:rPr>
                        <a:t>Question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err="1" smtClean="0">
                          <a:latin typeface="Comic Sans MS" pitchFamily="66" charset="0"/>
                        </a:rPr>
                        <a:t>Answer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 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1">
                          <a:latin typeface="Comic Sans MS" pitchFamily="66" charset="0"/>
                        </a:rPr>
                        <a:t>Who</a:t>
                      </a:r>
                      <a:r>
                        <a:rPr lang="tr-TR">
                          <a:latin typeface="Comic Sans MS" pitchFamily="66" charset="0"/>
                        </a:rPr>
                        <a:t> told you?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1">
                          <a:latin typeface="Comic Sans MS" pitchFamily="66" charset="0"/>
                        </a:rPr>
                        <a:t>John</a:t>
                      </a:r>
                      <a:r>
                        <a:rPr lang="tr-TR">
                          <a:latin typeface="Comic Sans MS" pitchFamily="66" charset="0"/>
                        </a:rPr>
                        <a:t> told me.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subject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1">
                          <a:latin typeface="Comic Sans MS" pitchFamily="66" charset="0"/>
                        </a:rPr>
                        <a:t>Whom</a:t>
                      </a:r>
                      <a:r>
                        <a:rPr lang="tr-TR">
                          <a:latin typeface="Comic Sans MS" pitchFamily="66" charset="0"/>
                        </a:rPr>
                        <a:t> did you tell?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I told </a:t>
                      </a:r>
                      <a:r>
                        <a:rPr lang="tr-TR" b="1">
                          <a:latin typeface="Comic Sans MS" pitchFamily="66" charset="0"/>
                        </a:rPr>
                        <a:t>Mary</a:t>
                      </a:r>
                      <a:r>
                        <a:rPr lang="tr-TR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object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1">
                          <a:latin typeface="Comic Sans MS" pitchFamily="66" charset="0"/>
                        </a:rPr>
                        <a:t>What</a:t>
                      </a:r>
                      <a:r>
                        <a:rPr lang="tr-TR">
                          <a:latin typeface="Comic Sans MS" pitchFamily="66" charset="0"/>
                        </a:rPr>
                        <a:t>'s happened?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1">
                          <a:latin typeface="Comic Sans MS" pitchFamily="66" charset="0"/>
                        </a:rPr>
                        <a:t>An accident</a:t>
                      </a:r>
                      <a:r>
                        <a:rPr lang="tr-TR">
                          <a:latin typeface="Comic Sans MS" pitchFamily="66" charset="0"/>
                        </a:rPr>
                        <a:t>'s happened.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subject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1">
                          <a:latin typeface="Comic Sans MS" pitchFamily="66" charset="0"/>
                        </a:rPr>
                        <a:t>What</a:t>
                      </a:r>
                      <a:r>
                        <a:rPr lang="tr-TR">
                          <a:latin typeface="Comic Sans MS" pitchFamily="66" charset="0"/>
                        </a:rPr>
                        <a:t> do you want?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I want </a:t>
                      </a:r>
                      <a:r>
                        <a:rPr lang="tr-TR" b="1">
                          <a:latin typeface="Comic Sans MS" pitchFamily="66" charset="0"/>
                        </a:rPr>
                        <a:t>coffee</a:t>
                      </a:r>
                      <a:r>
                        <a:rPr lang="tr-TR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object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b="1">
                          <a:latin typeface="Comic Sans MS" pitchFamily="66" charset="0"/>
                        </a:rPr>
                        <a:t>Which</a:t>
                      </a:r>
                      <a:r>
                        <a:rPr lang="tr-TR">
                          <a:latin typeface="Comic Sans MS" pitchFamily="66" charset="0"/>
                        </a:rPr>
                        <a:t> came first?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b="1">
                          <a:latin typeface="Comic Sans MS" pitchFamily="66" charset="0"/>
                        </a:rPr>
                        <a:t>The Porsche 911</a:t>
                      </a:r>
                      <a:r>
                        <a:rPr lang="en-US">
                          <a:latin typeface="Comic Sans MS" pitchFamily="66" charset="0"/>
                        </a:rPr>
                        <a:t> came first.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subject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b="1">
                          <a:latin typeface="Comic Sans MS" pitchFamily="66" charset="0"/>
                        </a:rPr>
                        <a:t>Which</a:t>
                      </a:r>
                      <a:r>
                        <a:rPr lang="en-US">
                          <a:latin typeface="Comic Sans MS" pitchFamily="66" charset="0"/>
                        </a:rPr>
                        <a:t> will the doctor see first?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>
                          <a:latin typeface="Comic Sans MS" pitchFamily="66" charset="0"/>
                        </a:rPr>
                        <a:t>The doctor will see </a:t>
                      </a:r>
                      <a:r>
                        <a:rPr lang="en-US" b="1">
                          <a:latin typeface="Comic Sans MS" pitchFamily="66" charset="0"/>
                        </a:rPr>
                        <a:t>the patient in blue</a:t>
                      </a:r>
                      <a:r>
                        <a:rPr lang="en-US">
                          <a:latin typeface="Comic Sans MS" pitchFamily="66" charset="0"/>
                        </a:rPr>
                        <a:t> first.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object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>
                          <a:latin typeface="Comic Sans MS" pitchFamily="66" charset="0"/>
                        </a:rPr>
                        <a:t>There's one car missing. </a:t>
                      </a:r>
                      <a:r>
                        <a:rPr lang="en-US" b="1">
                          <a:latin typeface="Comic Sans MS" pitchFamily="66" charset="0"/>
                        </a:rPr>
                        <a:t>Whose</a:t>
                      </a:r>
                      <a:r>
                        <a:rPr lang="en-US">
                          <a:latin typeface="Comic Sans MS" pitchFamily="66" charset="0"/>
                        </a:rPr>
                        <a:t> hasn't arrived?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b="1">
                          <a:latin typeface="Comic Sans MS" pitchFamily="66" charset="0"/>
                        </a:rPr>
                        <a:t>John's (car)</a:t>
                      </a:r>
                      <a:r>
                        <a:rPr lang="tr-TR">
                          <a:latin typeface="Comic Sans MS" pitchFamily="66" charset="0"/>
                        </a:rPr>
                        <a:t> hasn't arrived.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subject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>
                          <a:latin typeface="Comic Sans MS" pitchFamily="66" charset="0"/>
                        </a:rPr>
                        <a:t>We've found everyone's keys. </a:t>
                      </a:r>
                      <a:r>
                        <a:rPr lang="en-US" b="1">
                          <a:latin typeface="Comic Sans MS" pitchFamily="66" charset="0"/>
                        </a:rPr>
                        <a:t>Whose</a:t>
                      </a:r>
                      <a:r>
                        <a:rPr lang="en-US">
                          <a:latin typeface="Comic Sans MS" pitchFamily="66" charset="0"/>
                        </a:rPr>
                        <a:t> did you find?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latin typeface="Comic Sans MS" pitchFamily="66" charset="0"/>
                        </a:rPr>
                        <a:t>I found </a:t>
                      </a:r>
                      <a:r>
                        <a:rPr lang="tr-TR" b="1">
                          <a:latin typeface="Comic Sans MS" pitchFamily="66" charset="0"/>
                        </a:rPr>
                        <a:t>John's (keys)</a:t>
                      </a:r>
                      <a:r>
                        <a:rPr lang="tr-TR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err="1">
                          <a:latin typeface="Comic Sans MS" pitchFamily="66" charset="0"/>
                        </a:rPr>
                        <a:t>object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</a:tr>
            </a:tbl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5133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This</a:t>
            </a:r>
            <a:r>
              <a:rPr lang="tr-TR" b="1" dirty="0" smtClean="0">
                <a:latin typeface="Comic Sans MS" pitchFamily="66" charset="0"/>
              </a:rPr>
              <a:t>, </a:t>
            </a:r>
            <a:r>
              <a:rPr lang="tr-TR" b="1" dirty="0" err="1" smtClean="0">
                <a:latin typeface="Comic Sans MS" pitchFamily="66" charset="0"/>
              </a:rPr>
              <a:t>That</a:t>
            </a:r>
            <a:r>
              <a:rPr lang="tr-TR" b="1" dirty="0" smtClean="0">
                <a:latin typeface="Comic Sans MS" pitchFamily="66" charset="0"/>
              </a:rPr>
              <a:t>, </a:t>
            </a:r>
            <a:r>
              <a:rPr lang="tr-TR" b="1" dirty="0" err="1" smtClean="0">
                <a:latin typeface="Comic Sans MS" pitchFamily="66" charset="0"/>
              </a:rPr>
              <a:t>It</a:t>
            </a: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71600" y="1354667"/>
            <a:ext cx="9601200" cy="4978400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Eğer anlatmak istenilen eşya, dinleyene çok yakınsa cümle </a:t>
            </a:r>
            <a:r>
              <a:rPr lang="tr-TR" b="1" dirty="0" err="1" smtClean="0">
                <a:latin typeface="Comic Sans MS" pitchFamily="66" charset="0"/>
              </a:rPr>
              <a:t>this</a:t>
            </a:r>
            <a:r>
              <a:rPr lang="tr-TR" b="1" dirty="0" smtClean="0">
                <a:latin typeface="Comic Sans MS" pitchFamily="66" charset="0"/>
              </a:rPr>
              <a:t> (bu) diye başlatılır. 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	</a:t>
            </a:r>
            <a:r>
              <a:rPr lang="tr-TR" dirty="0" err="1" smtClean="0">
                <a:latin typeface="Comic Sans MS" pitchFamily="66" charset="0"/>
              </a:rPr>
              <a:t>This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is a </a:t>
            </a:r>
            <a:r>
              <a:rPr lang="tr-TR" dirty="0" err="1" smtClean="0">
                <a:latin typeface="Comic Sans MS" pitchFamily="66" charset="0"/>
              </a:rPr>
              <a:t>book</a:t>
            </a:r>
            <a:r>
              <a:rPr lang="tr-TR" dirty="0" smtClean="0">
                <a:latin typeface="Comic Sans MS" pitchFamily="66" charset="0"/>
              </a:rPr>
              <a:t>.</a:t>
            </a:r>
          </a:p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Biraz </a:t>
            </a:r>
            <a:r>
              <a:rPr lang="tr-TR" b="1" dirty="0" smtClean="0">
                <a:latin typeface="Comic Sans MS" pitchFamily="66" charset="0"/>
              </a:rPr>
              <a:t>daha uzakta ise </a:t>
            </a:r>
            <a:r>
              <a:rPr lang="tr-TR" b="1" dirty="0" err="1" smtClean="0">
                <a:latin typeface="Comic Sans MS" pitchFamily="66" charset="0"/>
              </a:rPr>
              <a:t>That</a:t>
            </a:r>
            <a:r>
              <a:rPr lang="tr-TR" b="1" dirty="0" smtClean="0">
                <a:latin typeface="Comic Sans MS" pitchFamily="66" charset="0"/>
              </a:rPr>
              <a:t>  (şu) diye başlatılır. </a:t>
            </a:r>
          </a:p>
          <a:p>
            <a:pPr>
              <a:buNone/>
            </a:pPr>
            <a:r>
              <a:rPr lang="tr-TR" dirty="0" smtClean="0">
                <a:latin typeface="Comic Sans MS" pitchFamily="66" charset="0"/>
              </a:rPr>
              <a:t> </a:t>
            </a:r>
            <a:r>
              <a:rPr lang="tr-TR" dirty="0" smtClean="0">
                <a:latin typeface="Comic Sans MS" pitchFamily="66" charset="0"/>
              </a:rPr>
              <a:t>	</a:t>
            </a:r>
            <a:r>
              <a:rPr lang="tr-TR" dirty="0" err="1" smtClean="0">
                <a:latin typeface="Comic Sans MS" pitchFamily="66" charset="0"/>
              </a:rPr>
              <a:t>That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is a </a:t>
            </a:r>
            <a:r>
              <a:rPr lang="tr-TR" dirty="0" err="1" smtClean="0">
                <a:latin typeface="Comic Sans MS" pitchFamily="66" charset="0"/>
              </a:rPr>
              <a:t>book</a:t>
            </a:r>
            <a:r>
              <a:rPr lang="tr-TR" dirty="0" smtClean="0">
                <a:latin typeface="Comic Sans MS" pitchFamily="66" charset="0"/>
              </a:rPr>
              <a:t>.</a:t>
            </a:r>
            <a:br>
              <a:rPr lang="tr-TR" dirty="0" smtClean="0">
                <a:latin typeface="Comic Sans MS" pitchFamily="66" charset="0"/>
              </a:rPr>
            </a:b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b="1" dirty="0" smtClean="0">
                <a:latin typeface="Comic Sans MS" pitchFamily="66" charset="0"/>
              </a:rPr>
              <a:t>Eğer çok uzakta ise it (o) diye başlatılır. </a:t>
            </a:r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err="1" smtClean="0">
                <a:latin typeface="Comic Sans MS" pitchFamily="66" charset="0"/>
              </a:rPr>
              <a:t>It</a:t>
            </a:r>
            <a:r>
              <a:rPr lang="tr-TR" dirty="0" smtClean="0">
                <a:latin typeface="Comic Sans MS" pitchFamily="66" charset="0"/>
              </a:rPr>
              <a:t> </a:t>
            </a:r>
            <a:r>
              <a:rPr lang="tr-TR" dirty="0" smtClean="0">
                <a:latin typeface="Comic Sans MS" pitchFamily="66" charset="0"/>
              </a:rPr>
              <a:t>is a </a:t>
            </a:r>
            <a:r>
              <a:rPr lang="tr-TR" dirty="0" err="1" smtClean="0">
                <a:latin typeface="Comic Sans MS" pitchFamily="66" charset="0"/>
              </a:rPr>
              <a:t>horse</a:t>
            </a:r>
            <a:r>
              <a:rPr lang="tr-TR" dirty="0" smtClean="0">
                <a:latin typeface="Comic Sans MS" pitchFamily="66" charset="0"/>
              </a:rPr>
              <a:t>.</a:t>
            </a:r>
            <a:br>
              <a:rPr lang="tr-TR" dirty="0" smtClean="0">
                <a:latin typeface="Comic Sans MS" pitchFamily="66" charset="0"/>
              </a:rPr>
            </a:br>
            <a:endParaRPr lang="tr-TR" dirty="0" smtClean="0">
              <a:latin typeface="Comic Sans MS" pitchFamily="66" charset="0"/>
            </a:endParaRPr>
          </a:p>
          <a:p>
            <a:pPr>
              <a:buNone/>
            </a:pPr>
            <a:r>
              <a:rPr lang="tr-TR" i="1" dirty="0" smtClean="0">
                <a:latin typeface="Comic Sans MS" pitchFamily="66" charset="0"/>
              </a:rPr>
              <a:t>Bu durum konuşana göredir, dinleyene göre değil. Dinleyen de cevap verirken kendisine göre uzaklığı ve yakınlığı kararlaştıracaktır. </a:t>
            </a:r>
          </a:p>
          <a:p>
            <a:pPr>
              <a:buNone/>
            </a:pPr>
            <a:endParaRPr lang="tr-TR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Plurals</a:t>
            </a:r>
            <a:r>
              <a:rPr lang="tr-TR" b="1" dirty="0" smtClean="0">
                <a:latin typeface="Comic Sans MS" pitchFamily="66" charset="0"/>
              </a:rPr>
              <a:t> of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nouns</a:t>
            </a:r>
            <a:r>
              <a:rPr lang="tr-TR" b="1" dirty="0" smtClean="0">
                <a:latin typeface="Comic Sans MS" pitchFamily="66" charset="0"/>
              </a:rPr>
              <a:t> 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303867" y="1710266"/>
          <a:ext cx="10430932" cy="1341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7733"/>
                <a:gridCol w="2607733"/>
                <a:gridCol w="2607733"/>
                <a:gridCol w="2607733"/>
              </a:tblGrid>
              <a:tr h="0">
                <a:tc gridSpan="4">
                  <a:txBody>
                    <a:bodyPr/>
                    <a:lstStyle/>
                    <a:p>
                      <a:r>
                        <a:rPr lang="tr-TR" sz="2200" b="1" i="0" kern="1200" dirty="0" smtClean="0">
                          <a:solidFill>
                            <a:schemeClr val="lt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1. Genel olarak tekil ismi çoğul yapmak için, tekil ismin sonuna ”s” getirilir.</a:t>
                      </a:r>
                      <a:endParaRPr lang="tr-TR" sz="2200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book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>
                          <a:latin typeface="Comic Sans MS" pitchFamily="66" charset="0"/>
                        </a:rPr>
                        <a:t>kitap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books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 dirty="0">
                          <a:latin typeface="Comic Sans MS" pitchFamily="66" charset="0"/>
                        </a:rPr>
                        <a:t> kitaplar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father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>
                          <a:latin typeface="Comic Sans MS" pitchFamily="66" charset="0"/>
                        </a:rPr>
                        <a:t> baba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</a:t>
                      </a:r>
                      <a:r>
                        <a:rPr lang="tr-TR" sz="20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fathers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 dirty="0">
                          <a:latin typeface="Comic Sans MS" pitchFamily="66" charset="0"/>
                        </a:rPr>
                        <a:t> babalar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graphicFrame>
        <p:nvGraphicFramePr>
          <p:cNvPr id="7" name="3 İçerik Yer Tutucusu"/>
          <p:cNvGraphicFramePr>
            <a:graphicFrameLocks/>
          </p:cNvGraphicFramePr>
          <p:nvPr/>
        </p:nvGraphicFramePr>
        <p:xfrm>
          <a:off x="1371600" y="3352799"/>
          <a:ext cx="10413999" cy="256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759"/>
                <a:gridCol w="2640759"/>
                <a:gridCol w="2640759"/>
                <a:gridCol w="2491722"/>
              </a:tblGrid>
              <a:tr h="0">
                <a:tc gridSpan="4">
                  <a:txBody>
                    <a:bodyPr/>
                    <a:lstStyle/>
                    <a:p>
                      <a:r>
                        <a:rPr lang="tr-TR" sz="2200" b="1" i="0" kern="1200" dirty="0" smtClean="0">
                          <a:solidFill>
                            <a:schemeClr val="lt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2. Son harfleri  x, </a:t>
                      </a:r>
                      <a:r>
                        <a:rPr lang="tr-TR" sz="2200" b="1" i="0" kern="1200" dirty="0" err="1" smtClean="0">
                          <a:solidFill>
                            <a:schemeClr val="lt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sh</a:t>
                      </a:r>
                      <a:r>
                        <a:rPr lang="tr-TR" sz="2200" b="1" i="0" kern="1200" dirty="0" smtClean="0">
                          <a:solidFill>
                            <a:schemeClr val="lt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, o, </a:t>
                      </a:r>
                      <a:r>
                        <a:rPr lang="tr-TR" sz="2200" b="1" i="0" kern="1200" dirty="0" err="1" smtClean="0">
                          <a:solidFill>
                            <a:schemeClr val="lt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ch</a:t>
                      </a:r>
                      <a:r>
                        <a:rPr lang="tr-TR" sz="2200" b="1" i="0" kern="1200" dirty="0" smtClean="0">
                          <a:solidFill>
                            <a:schemeClr val="lt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 olan isimlerin sonuna es getirilir.</a:t>
                      </a:r>
                      <a:endParaRPr lang="tr-TR" sz="2200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 dirty="0" err="1" smtClean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Box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 dirty="0">
                          <a:latin typeface="Comic Sans MS" pitchFamily="66" charset="0"/>
                        </a:rPr>
                        <a:t>kutu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boxes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>
                          <a:latin typeface="Comic Sans MS" pitchFamily="66" charset="0"/>
                        </a:rPr>
                        <a:t>kutular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brush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>
                          <a:latin typeface="Comic Sans MS" pitchFamily="66" charset="0"/>
                        </a:rPr>
                        <a:t>fırça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brushes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>
                          <a:latin typeface="Comic Sans MS" pitchFamily="66" charset="0"/>
                        </a:rPr>
                        <a:t>fırçalar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potato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>
                          <a:latin typeface="Comic Sans MS" pitchFamily="66" charset="0"/>
                        </a:rPr>
                        <a:t>patates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potatoes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>
                          <a:latin typeface="Comic Sans MS" pitchFamily="66" charset="0"/>
                        </a:rPr>
                        <a:t>patatesler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coach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>
                          <a:latin typeface="Comic Sans MS" pitchFamily="66" charset="0"/>
                        </a:rPr>
                        <a:t>otobüs (şehirlerarası)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coaches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i="1" dirty="0">
                          <a:latin typeface="Comic Sans MS" pitchFamily="66" charset="0"/>
                        </a:rPr>
                        <a:t>otobüsler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88533" y="330200"/>
            <a:ext cx="9601200" cy="1485900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Plurals</a:t>
            </a:r>
            <a:r>
              <a:rPr lang="tr-TR" b="1" dirty="0" smtClean="0">
                <a:latin typeface="Comic Sans MS" pitchFamily="66" charset="0"/>
              </a:rPr>
              <a:t> of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nouns</a:t>
            </a:r>
            <a:r>
              <a:rPr lang="tr-TR" b="1" dirty="0" smtClean="0">
                <a:latin typeface="Comic Sans MS" pitchFamily="66" charset="0"/>
              </a:rPr>
              <a:t> 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337734" y="1100666"/>
          <a:ext cx="10430932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7733"/>
                <a:gridCol w="2607733"/>
                <a:gridCol w="2607733"/>
                <a:gridCol w="2607733"/>
              </a:tblGrid>
              <a:tr h="396000">
                <a:tc gridSpan="4">
                  <a:txBody>
                    <a:bodyPr/>
                    <a:lstStyle/>
                    <a:p>
                      <a:r>
                        <a:rPr lang="tr-TR" sz="2000" b="1" i="0" kern="1200" dirty="0" smtClean="0">
                          <a:solidFill>
                            <a:schemeClr val="lt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 3. Son harfi y olup da, ondan önce sessiz harf varsa, o zaman y harfi i harfine dönüşür ve ondan sonra es getirilir.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lady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bayan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ladies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bayanlar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</a:t>
                      </a:r>
                      <a:r>
                        <a:rPr lang="tr-TR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fly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 dirty="0" smtClean="0">
                          <a:latin typeface="Comic Sans MS" pitchFamily="66" charset="0"/>
                        </a:rPr>
                        <a:t>Sinek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</a:t>
                      </a:r>
                      <a:r>
                        <a:rPr lang="tr-TR" dirty="0" err="1" smtClean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flies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 dirty="0">
                          <a:latin typeface="Comic Sans MS" pitchFamily="66" charset="0"/>
                        </a:rPr>
                        <a:t>sinekler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  <p:graphicFrame>
        <p:nvGraphicFramePr>
          <p:cNvPr id="7" name="3 İçerik Yer Tutucusu"/>
          <p:cNvGraphicFramePr>
            <a:graphicFrameLocks/>
          </p:cNvGraphicFramePr>
          <p:nvPr/>
        </p:nvGraphicFramePr>
        <p:xfrm>
          <a:off x="1371600" y="3285067"/>
          <a:ext cx="10413999" cy="155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40759"/>
                <a:gridCol w="2640759"/>
                <a:gridCol w="2640759"/>
                <a:gridCol w="2491722"/>
              </a:tblGrid>
              <a:tr h="433492">
                <a:tc gridSpan="4">
                  <a:txBody>
                    <a:bodyPr/>
                    <a:lstStyle/>
                    <a:p>
                      <a:r>
                        <a:rPr lang="tr-TR" sz="2000" b="1" i="0" kern="1200" dirty="0" smtClean="0">
                          <a:solidFill>
                            <a:schemeClr val="lt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4. Ancak son harfi y olup da, ondan önce sesli harf varsa genel kurala göre s getirilerek çoğul yapılır.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dirty="0">
                          <a:solidFill>
                            <a:srgbClr val="0000FF"/>
                          </a:solidFill>
                        </a:rPr>
                        <a:t>boy</a:t>
                      </a:r>
                      <a:endParaRPr lang="tr-TR" dirty="0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/>
                        <a:t>çocuk</a:t>
                      </a:r>
                      <a:endParaRPr lang="tr-TR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</a:rPr>
                        <a:t> boys</a:t>
                      </a:r>
                      <a:endParaRPr lang="tr-TR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/>
                        <a:t>çocuklar</a:t>
                      </a:r>
                      <a:endParaRPr lang="tr-TR"/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</a:rPr>
                        <a:t> play</a:t>
                      </a:r>
                      <a:endParaRPr lang="tr-TR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/>
                        <a:t>oyun</a:t>
                      </a:r>
                      <a:endParaRPr lang="tr-TR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</a:rPr>
                        <a:t>plays</a:t>
                      </a:r>
                      <a:endParaRPr lang="tr-TR"/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 dirty="0"/>
                        <a:t>oyunlar</a:t>
                      </a:r>
                      <a:endParaRPr lang="tr-TR" dirty="0"/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73200" y="719667"/>
            <a:ext cx="9601200" cy="838200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Pronouns</a:t>
            </a:r>
            <a:endParaRPr lang="tr-TR" b="1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371600" y="1625600"/>
            <a:ext cx="9601200" cy="42418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Personal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Pronouns</a:t>
            </a:r>
            <a:r>
              <a:rPr lang="tr-TR" sz="2200" dirty="0" smtClean="0">
                <a:latin typeface="Comic Sans MS" pitchFamily="66" charset="0"/>
              </a:rPr>
              <a:t> (Kişi Zamirleri)</a:t>
            </a:r>
          </a:p>
          <a:p>
            <a:pPr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Reflexive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err="1" smtClean="0">
                <a:latin typeface="Comic Sans MS" pitchFamily="66" charset="0"/>
              </a:rPr>
              <a:t>Pronouns</a:t>
            </a:r>
            <a:r>
              <a:rPr lang="tr-TR" sz="2200" dirty="0" smtClean="0">
                <a:latin typeface="Comic Sans MS" pitchFamily="66" charset="0"/>
              </a:rPr>
              <a:t> (Kendim)</a:t>
            </a:r>
          </a:p>
          <a:p>
            <a:pPr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Possessive</a:t>
            </a:r>
            <a:r>
              <a:rPr lang="tr-TR" sz="2200" dirty="0" smtClean="0">
                <a:latin typeface="Comic Sans MS" pitchFamily="66" charset="0"/>
              </a:rPr>
              <a:t> (Aitlik Bildiren Zamirler)</a:t>
            </a:r>
          </a:p>
          <a:p>
            <a:pPr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Demonstrative</a:t>
            </a:r>
            <a:r>
              <a:rPr lang="tr-TR" sz="2200" dirty="0" smtClean="0">
                <a:latin typeface="Comic Sans MS" pitchFamily="66" charset="0"/>
              </a:rPr>
              <a:t> (İşaret Zamirleri)</a:t>
            </a:r>
          </a:p>
          <a:p>
            <a:pPr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Indefinite</a:t>
            </a:r>
            <a:r>
              <a:rPr lang="tr-TR" sz="2200" dirty="0" smtClean="0">
                <a:latin typeface="Comic Sans MS" pitchFamily="66" charset="0"/>
              </a:rPr>
              <a:t> (Belgisiz Zamirler)</a:t>
            </a:r>
          </a:p>
          <a:p>
            <a:pPr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Relative</a:t>
            </a:r>
            <a:r>
              <a:rPr lang="tr-TR" sz="2200" dirty="0" smtClean="0">
                <a:latin typeface="Comic Sans MS" pitchFamily="66" charset="0"/>
              </a:rPr>
              <a:t> </a:t>
            </a:r>
            <a:r>
              <a:rPr lang="tr-TR" sz="2200" dirty="0" smtClean="0">
                <a:latin typeface="Comic Sans MS" pitchFamily="66" charset="0"/>
              </a:rPr>
              <a:t>(İlgi Zamirleri)</a:t>
            </a:r>
            <a:endParaRPr lang="tr-TR" sz="2200" dirty="0" smtClean="0">
              <a:latin typeface="Comic Sans MS" pitchFamily="66" charset="0"/>
            </a:endParaRPr>
          </a:p>
          <a:p>
            <a:pPr>
              <a:lnSpc>
                <a:spcPct val="120000"/>
              </a:lnSpc>
            </a:pPr>
            <a:r>
              <a:rPr lang="tr-TR" sz="2200" dirty="0" err="1" smtClean="0">
                <a:latin typeface="Comic Sans MS" pitchFamily="66" charset="0"/>
              </a:rPr>
              <a:t>Interrogative</a:t>
            </a:r>
            <a:r>
              <a:rPr lang="tr-TR" sz="2200" dirty="0" smtClean="0">
                <a:latin typeface="Comic Sans MS" pitchFamily="66" charset="0"/>
              </a:rPr>
              <a:t> (Soru </a:t>
            </a:r>
            <a:r>
              <a:rPr lang="tr-TR" sz="2200" dirty="0" smtClean="0">
                <a:latin typeface="Comic Sans MS" pitchFamily="66" charset="0"/>
              </a:rPr>
              <a:t>Zamirleri)</a:t>
            </a:r>
            <a:endParaRPr lang="tr-TR" sz="2200" dirty="0">
              <a:latin typeface="Comic Sans MS" pitchFamily="66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388533" y="330200"/>
            <a:ext cx="9601200" cy="1485900"/>
          </a:xfrm>
        </p:spPr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Plurals</a:t>
            </a:r>
            <a:r>
              <a:rPr lang="tr-TR" b="1" dirty="0" smtClean="0">
                <a:latin typeface="Comic Sans MS" pitchFamily="66" charset="0"/>
              </a:rPr>
              <a:t> of </a:t>
            </a:r>
            <a:r>
              <a:rPr lang="tr-TR" b="1" dirty="0" err="1" smtClean="0">
                <a:latin typeface="Comic Sans MS" pitchFamily="66" charset="0"/>
              </a:rPr>
              <a:t>the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nouns</a:t>
            </a:r>
            <a:r>
              <a:rPr lang="tr-TR" b="1" dirty="0" smtClean="0">
                <a:latin typeface="Comic Sans MS" pitchFamily="66" charset="0"/>
              </a:rPr>
              <a:t> </a:t>
            </a:r>
            <a:endParaRPr lang="tr-TR" b="1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337734" y="1100666"/>
          <a:ext cx="10430932" cy="4846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07733"/>
                <a:gridCol w="2607733"/>
                <a:gridCol w="2607733"/>
                <a:gridCol w="2607733"/>
              </a:tblGrid>
              <a:tr h="396000">
                <a:tc gridSpan="4">
                  <a:txBody>
                    <a:bodyPr/>
                    <a:lstStyle/>
                    <a:p>
                      <a:r>
                        <a:rPr lang="tr-TR" sz="2000" b="1" i="0" kern="1200" dirty="0" smtClean="0">
                          <a:solidFill>
                            <a:schemeClr val="lt1"/>
                          </a:solidFill>
                          <a:latin typeface="Comic Sans MS" pitchFamily="66" charset="0"/>
                          <a:ea typeface="+mn-ea"/>
                          <a:cs typeface="+mn-cs"/>
                        </a:rPr>
                        <a:t> 5. Bazı isimler istisna olarak bu kurallara uymazlar. Bu isimlerin çoğul şekilleri tekillerinden tamamen ayrı yazılışa ve okunuşa sahiptirler. Bunları tek tek öğrenmek gerekir.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man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adam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men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adamlar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foot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ayak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feet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ayaklar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goose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kaz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geese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kazlar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woman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kadın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women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kadınlar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mouse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fare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mice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fareler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child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çocuk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children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çocuklar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this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bu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these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bunlar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that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şu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those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şunlar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  <a:tr h="396000"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knife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>
                          <a:latin typeface="Comic Sans MS" pitchFamily="66" charset="0"/>
                        </a:rPr>
                        <a:t>bıçak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 knives</a:t>
                      </a:r>
                      <a:endParaRPr lang="tr-TR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i="1" dirty="0">
                          <a:latin typeface="Comic Sans MS" pitchFamily="66" charset="0"/>
                        </a:rPr>
                        <a:t>bıçaklar</a:t>
                      </a:r>
                      <a:endParaRPr lang="tr-TR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r>
              <a:rPr lang="tr-TR" b="1" dirty="0" err="1" smtClean="0">
                <a:latin typeface="Comic Sans MS" pitchFamily="66" charset="0"/>
              </a:rPr>
              <a:t>Personal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pronouns</a:t>
            </a:r>
            <a:r>
              <a:rPr lang="tr-TR" b="1" dirty="0" smtClean="0">
                <a:latin typeface="Comic Sans MS" pitchFamily="66" charset="0"/>
              </a:rPr>
              <a:t> - Şahıs Zamirleri</a:t>
            </a:r>
            <a:br>
              <a:rPr lang="tr-TR" b="1" dirty="0" smtClean="0">
                <a:latin typeface="Comic Sans MS" pitchFamily="66" charset="0"/>
              </a:rPr>
            </a:br>
            <a:endParaRPr lang="tr-TR" dirty="0">
              <a:latin typeface="Comic Sans MS" pitchFamily="66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tr-TR" dirty="0" smtClean="0">
              <a:latin typeface="Comic Sans MS" pitchFamily="66" charset="0"/>
            </a:endParaRPr>
          </a:p>
          <a:p>
            <a:pPr lvl="1"/>
            <a:r>
              <a:rPr lang="tr-TR" b="1" dirty="0" err="1" smtClean="0">
                <a:latin typeface="Comic Sans MS" pitchFamily="66" charset="0"/>
              </a:rPr>
              <a:t>Nominative</a:t>
            </a:r>
            <a:r>
              <a:rPr lang="tr-TR" b="1" dirty="0" smtClean="0">
                <a:latin typeface="Comic Sans MS" pitchFamily="66" charset="0"/>
              </a:rPr>
              <a:t> </a:t>
            </a:r>
            <a:r>
              <a:rPr lang="tr-TR" b="1" dirty="0" smtClean="0">
                <a:latin typeface="Comic Sans MS" pitchFamily="66" charset="0"/>
              </a:rPr>
              <a:t>yalın </a:t>
            </a:r>
            <a:r>
              <a:rPr lang="tr-TR" b="1" dirty="0" smtClean="0">
                <a:latin typeface="Comic Sans MS" pitchFamily="66" charset="0"/>
              </a:rPr>
              <a:t>durumda olan (bir iş yapan)</a:t>
            </a:r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 </a:t>
            </a:r>
          </a:p>
          <a:p>
            <a:pPr lvl="1"/>
            <a:r>
              <a:rPr lang="tr-TR" b="1" dirty="0" err="1" smtClean="0">
                <a:latin typeface="Comic Sans MS" pitchFamily="66" charset="0"/>
              </a:rPr>
              <a:t>Objective</a:t>
            </a:r>
            <a:r>
              <a:rPr lang="tr-TR" b="1" dirty="0" smtClean="0">
                <a:latin typeface="Comic Sans MS" pitchFamily="66" charset="0"/>
              </a:rPr>
              <a:t> durumda olan (kendisine bir iş yöneltilen)</a:t>
            </a:r>
            <a:r>
              <a:rPr lang="tr-TR" dirty="0" smtClean="0">
                <a:latin typeface="Comic Sans MS" pitchFamily="66" charset="0"/>
              </a:rPr>
              <a:t/>
            </a:r>
            <a:br>
              <a:rPr lang="tr-TR" dirty="0" smtClean="0">
                <a:latin typeface="Comic Sans MS" pitchFamily="66" charset="0"/>
              </a:rPr>
            </a:br>
            <a:r>
              <a:rPr lang="tr-TR" dirty="0" smtClean="0">
                <a:latin typeface="Comic Sans MS" pitchFamily="66" charset="0"/>
              </a:rPr>
              <a:t> </a:t>
            </a:r>
          </a:p>
          <a:p>
            <a:pPr lvl="1"/>
            <a:r>
              <a:rPr lang="tr-TR" b="1" dirty="0" err="1" smtClean="0">
                <a:latin typeface="Comic Sans MS" pitchFamily="66" charset="0"/>
              </a:rPr>
              <a:t>Possessive</a:t>
            </a:r>
            <a:r>
              <a:rPr lang="tr-TR" b="1" dirty="0" smtClean="0">
                <a:latin typeface="Comic Sans MS" pitchFamily="66" charset="0"/>
              </a:rPr>
              <a:t> durumda olan (iyelik bildiren)</a:t>
            </a:r>
            <a:endParaRPr lang="tr-TR" dirty="0" smtClean="0">
              <a:latin typeface="Comic Sans MS" pitchFamily="66" charset="0"/>
            </a:endParaRPr>
          </a:p>
          <a:p>
            <a:endParaRPr lang="tr-T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>
                <a:latin typeface="Comic Sans MS" pitchFamily="66" charset="0"/>
              </a:rPr>
              <a:t>Personal</a:t>
            </a:r>
            <a:r>
              <a:rPr lang="tr-TR" b="1" dirty="0" smtClean="0">
                <a:latin typeface="Comic Sans MS" pitchFamily="66" charset="0"/>
              </a:rPr>
              <a:t> </a:t>
            </a:r>
            <a:r>
              <a:rPr lang="tr-TR" b="1" dirty="0" err="1" smtClean="0">
                <a:latin typeface="Comic Sans MS" pitchFamily="66" charset="0"/>
              </a:rPr>
              <a:t>pronouns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337733" y="1549400"/>
          <a:ext cx="9601200" cy="41148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600200"/>
                <a:gridCol w="1320800"/>
                <a:gridCol w="1879600"/>
                <a:gridCol w="1600200"/>
                <a:gridCol w="1600200"/>
              </a:tblGrid>
              <a:tr h="370840">
                <a:tc gridSpan="2">
                  <a:txBody>
                    <a:bodyPr/>
                    <a:lstStyle/>
                    <a:p>
                      <a:pPr fontAlgn="t"/>
                      <a:r>
                        <a:rPr lang="tr-TR" sz="20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Nominative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tr-TR" sz="20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Objective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fontAlgn="t"/>
                      <a:r>
                        <a:rPr lang="tr-TR" sz="2000" dirty="0" err="1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Possessive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 dirty="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</a:t>
                      </a:r>
                      <a:endParaRPr lang="tr-TR" sz="2000" dirty="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ben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me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beni, bana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mine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benimki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sen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seni, sana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yours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seninki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him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onu, ona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his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onunki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she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her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onu, ona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hers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onunki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it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it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onu, ona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its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onunki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we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biz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us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bizi, bize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ours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bizimki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siz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sizi, size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yours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sizinki</a:t>
                      </a:r>
                    </a:p>
                  </a:txBody>
                  <a:tcPr marL="76200" marR="76200" marT="76200" marB="76200"/>
                </a:tc>
              </a:tr>
              <a:tr h="370840"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they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onlar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them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latin typeface="Comic Sans MS" pitchFamily="66" charset="0"/>
                        </a:rPr>
                        <a:t>onları, onlara</a:t>
                      </a: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>
                          <a:solidFill>
                            <a:srgbClr val="0000FF"/>
                          </a:solidFill>
                          <a:latin typeface="Comic Sans MS" pitchFamily="66" charset="0"/>
                        </a:rPr>
                        <a:t>theirs</a:t>
                      </a:r>
                      <a:endParaRPr lang="tr-TR" sz="2000">
                        <a:latin typeface="Comic Sans MS" pitchFamily="66" charset="0"/>
                      </a:endParaRPr>
                    </a:p>
                  </a:txBody>
                  <a:tcPr marL="76200" marR="76200" marT="76200" marB="76200"/>
                </a:tc>
                <a:tc>
                  <a:txBody>
                    <a:bodyPr/>
                    <a:lstStyle/>
                    <a:p>
                      <a:pPr fontAlgn="t"/>
                      <a:r>
                        <a:rPr lang="tr-TR" sz="2000" dirty="0">
                          <a:latin typeface="Comic Sans MS" pitchFamily="66" charset="0"/>
                        </a:rPr>
                        <a:t>onlarınki</a:t>
                      </a:r>
                    </a:p>
                  </a:txBody>
                  <a:tcPr marL="76200" marR="76200" marT="76200" marB="76200"/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914399" y="1066800"/>
            <a:ext cx="9601200" cy="1485900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tr-TR" sz="5000" dirty="0" err="1" smtClean="0">
                <a:latin typeface="Comic Sans MS" pitchFamily="66" charset="0"/>
              </a:rPr>
              <a:t>Reflexive</a:t>
            </a:r>
            <a:r>
              <a:rPr lang="tr-TR" sz="5000" dirty="0" smtClean="0">
                <a:latin typeface="Comic Sans MS" pitchFamily="66" charset="0"/>
              </a:rPr>
              <a:t> </a:t>
            </a:r>
            <a:r>
              <a:rPr lang="tr-TR" sz="5000" dirty="0" err="1" smtClean="0">
                <a:latin typeface="Comic Sans MS" pitchFamily="66" charset="0"/>
              </a:rPr>
              <a:t>Pronouns</a:t>
            </a:r>
            <a:endParaRPr lang="tr-TR" sz="5000" dirty="0">
              <a:latin typeface="Comic Sans MS" pitchFamily="66" charset="0"/>
            </a:endParaRPr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1202267" y="2218266"/>
          <a:ext cx="9601200" cy="1112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/>
                <a:gridCol w="1600200"/>
                <a:gridCol w="1600200"/>
                <a:gridCol w="1600200"/>
                <a:gridCol w="1600200"/>
                <a:gridCol w="1600200"/>
              </a:tblGrid>
              <a:tr h="37084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 dirty="0" err="1"/>
                        <a:t>singular</a:t>
                      </a:r>
                      <a:r>
                        <a:rPr lang="tr-TR" dirty="0"/>
                        <a:t>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i="1"/>
                        <a:t>myself</a:t>
                      </a:r>
                      <a:endParaRPr lang="tr-TR"/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i="1" dirty="0" err="1"/>
                        <a:t>yourself</a:t>
                      </a:r>
                      <a:endParaRPr lang="tr-TR" dirty="0"/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i="1"/>
                        <a:t>himself</a:t>
                      </a:r>
                      <a:endParaRPr lang="tr-TR"/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i="1"/>
                        <a:t>herself</a:t>
                      </a:r>
                      <a:endParaRPr lang="tr-TR"/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i="1"/>
                        <a:t>itself</a:t>
                      </a:r>
                      <a:endParaRPr lang="tr-TR"/>
                    </a:p>
                  </a:txBody>
                  <a:tcPr marL="57150" marR="57150" marT="38100" marB="38100" anchor="ctr"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tr-TR"/>
                        <a:t>plural: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tr-TR" i="1" dirty="0" err="1"/>
                        <a:t>ourselves</a:t>
                      </a:r>
                      <a:endParaRPr lang="tr-TR" dirty="0"/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i="1"/>
                        <a:t>yourselves</a:t>
                      </a:r>
                      <a:endParaRPr lang="tr-TR"/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r>
                        <a:rPr lang="tr-TR" i="1"/>
                        <a:t>themselves</a:t>
                      </a:r>
                      <a:endParaRPr lang="tr-TR"/>
                    </a:p>
                  </a:txBody>
                  <a:tcPr marL="57150" marR="57150" marT="38100" marB="38100" anchor="ctr"/>
                </a:tc>
                <a:tc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015999" y="558800"/>
            <a:ext cx="9601200" cy="829733"/>
          </a:xfrm>
          <a:noFill/>
          <a:ln>
            <a:noFill/>
          </a:ln>
        </p:spPr>
        <p:txBody>
          <a:bodyPr>
            <a:normAutofit/>
          </a:bodyPr>
          <a:lstStyle/>
          <a:p>
            <a:r>
              <a:rPr lang="tr-TR" sz="5000" dirty="0" err="1" smtClean="0">
                <a:latin typeface="Comic Sans MS" pitchFamily="66" charset="0"/>
              </a:rPr>
              <a:t>Reflexive</a:t>
            </a:r>
            <a:r>
              <a:rPr lang="tr-TR" sz="5000" dirty="0" smtClean="0">
                <a:latin typeface="Comic Sans MS" pitchFamily="66" charset="0"/>
              </a:rPr>
              <a:t> </a:t>
            </a:r>
            <a:r>
              <a:rPr lang="tr-TR" sz="5000" dirty="0" err="1" smtClean="0">
                <a:latin typeface="Comic Sans MS" pitchFamily="66" charset="0"/>
              </a:rPr>
              <a:t>Pronouns</a:t>
            </a:r>
            <a:endParaRPr lang="tr-TR" sz="5000" dirty="0"/>
          </a:p>
        </p:txBody>
      </p:sp>
      <p:graphicFrame>
        <p:nvGraphicFramePr>
          <p:cNvPr id="5" name="4 Tablo"/>
          <p:cNvGraphicFramePr>
            <a:graphicFrameLocks noGrp="1"/>
          </p:cNvGraphicFramePr>
          <p:nvPr/>
        </p:nvGraphicFramePr>
        <p:xfrm>
          <a:off x="1151467" y="1363980"/>
          <a:ext cx="10583332" cy="50673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1666"/>
                <a:gridCol w="5291666"/>
              </a:tblGrid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dirty="0">
                          <a:latin typeface="Comic Sans MS" pitchFamily="66" charset="0"/>
                        </a:rPr>
                        <a:t>non-reflexive</a:t>
                      </a:r>
                      <a:br>
                        <a:rPr lang="en-US" sz="2000" dirty="0">
                          <a:latin typeface="Comic Sans MS" pitchFamily="66" charset="0"/>
                        </a:rPr>
                      </a:br>
                      <a:r>
                        <a:rPr lang="en-US" sz="2000" i="1" dirty="0">
                          <a:latin typeface="Comic Sans MS" pitchFamily="66" charset="0"/>
                        </a:rPr>
                        <a:t>the </a:t>
                      </a:r>
                      <a:r>
                        <a:rPr lang="en-US" sz="2000" i="1" u="sng" dirty="0">
                          <a:latin typeface="Comic Sans MS" pitchFamily="66" charset="0"/>
                        </a:rPr>
                        <a:t>underlined</a:t>
                      </a:r>
                      <a:r>
                        <a:rPr lang="en-US" sz="2000" i="1" dirty="0">
                          <a:latin typeface="Comic Sans MS" pitchFamily="66" charset="0"/>
                        </a:rPr>
                        <a:t> words are NOT the same person/thing</a:t>
                      </a:r>
                      <a:endParaRPr lang="en-US" sz="2000" dirty="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dirty="0">
                          <a:latin typeface="Comic Sans MS" pitchFamily="66" charset="0"/>
                        </a:rPr>
                        <a:t>REFLEXIVE pronouns</a:t>
                      </a:r>
                      <a:br>
                        <a:rPr lang="en-US" sz="2000" dirty="0">
                          <a:latin typeface="Comic Sans MS" pitchFamily="66" charset="0"/>
                        </a:rPr>
                      </a:br>
                      <a:r>
                        <a:rPr lang="en-US" sz="2000" i="1" dirty="0">
                          <a:latin typeface="Comic Sans MS" pitchFamily="66" charset="0"/>
                        </a:rPr>
                        <a:t>the </a:t>
                      </a:r>
                      <a:r>
                        <a:rPr lang="en-US" sz="2000" i="1" u="sng" dirty="0">
                          <a:latin typeface="Comic Sans MS" pitchFamily="66" charset="0"/>
                        </a:rPr>
                        <a:t>underlined</a:t>
                      </a:r>
                      <a:r>
                        <a:rPr lang="en-US" sz="2000" i="1" dirty="0">
                          <a:latin typeface="Comic Sans MS" pitchFamily="66" charset="0"/>
                        </a:rPr>
                        <a:t> words are the SAME person/thing</a:t>
                      </a:r>
                      <a:endParaRPr lang="en-US" sz="2000" dirty="0">
                        <a:latin typeface="Comic Sans MS" pitchFamily="66" charset="0"/>
                      </a:endParaRP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 u="sng">
                          <a:latin typeface="Comic Sans MS" pitchFamily="66" charset="0"/>
                        </a:rPr>
                        <a:t>John</a:t>
                      </a:r>
                      <a:r>
                        <a:rPr lang="tr-TR" sz="2000">
                          <a:latin typeface="Comic Sans MS" pitchFamily="66" charset="0"/>
                        </a:rPr>
                        <a:t> saw </a:t>
                      </a:r>
                      <a:r>
                        <a:rPr lang="tr-TR" sz="2000" u="sng">
                          <a:latin typeface="Comic Sans MS" pitchFamily="66" charset="0"/>
                        </a:rPr>
                        <a:t>me</a:t>
                      </a:r>
                      <a:r>
                        <a:rPr lang="tr-TR" sz="2000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sng">
                          <a:latin typeface="Comic Sans MS" pitchFamily="66" charset="0"/>
                        </a:rPr>
                        <a:t>I</a:t>
                      </a:r>
                      <a:r>
                        <a:rPr lang="en-US" sz="2000">
                          <a:latin typeface="Comic Sans MS" pitchFamily="66" charset="0"/>
                        </a:rPr>
                        <a:t> saw </a:t>
                      </a:r>
                      <a:r>
                        <a:rPr lang="en-US" sz="2000" b="1" u="sng">
                          <a:latin typeface="Comic Sans MS" pitchFamily="66" charset="0"/>
                        </a:rPr>
                        <a:t>myself</a:t>
                      </a:r>
                      <a:r>
                        <a:rPr lang="en-US" sz="2000">
                          <a:latin typeface="Comic Sans MS" pitchFamily="66" charset="0"/>
                        </a:rPr>
                        <a:t> in the mirror.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>
                          <a:latin typeface="Comic Sans MS" pitchFamily="66" charset="0"/>
                        </a:rPr>
                        <a:t>Why does </a:t>
                      </a:r>
                      <a:r>
                        <a:rPr lang="en-US" sz="2000" u="sng">
                          <a:latin typeface="Comic Sans MS" pitchFamily="66" charset="0"/>
                        </a:rPr>
                        <a:t>he</a:t>
                      </a:r>
                      <a:r>
                        <a:rPr lang="en-US" sz="2000">
                          <a:latin typeface="Comic Sans MS" pitchFamily="66" charset="0"/>
                        </a:rPr>
                        <a:t> blame </a:t>
                      </a:r>
                      <a:r>
                        <a:rPr lang="en-US" sz="2000" u="sng">
                          <a:latin typeface="Comic Sans MS" pitchFamily="66" charset="0"/>
                        </a:rPr>
                        <a:t>you</a:t>
                      </a:r>
                      <a:r>
                        <a:rPr lang="en-US" sz="2000">
                          <a:latin typeface="Comic Sans MS" pitchFamily="66" charset="0"/>
                        </a:rPr>
                        <a:t>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>
                          <a:latin typeface="Comic Sans MS" pitchFamily="66" charset="0"/>
                        </a:rPr>
                        <a:t>Why do </a:t>
                      </a:r>
                      <a:r>
                        <a:rPr lang="en-US" sz="2000" u="sng">
                          <a:latin typeface="Comic Sans MS" pitchFamily="66" charset="0"/>
                        </a:rPr>
                        <a:t>you</a:t>
                      </a:r>
                      <a:r>
                        <a:rPr lang="en-US" sz="2000">
                          <a:latin typeface="Comic Sans MS" pitchFamily="66" charset="0"/>
                        </a:rPr>
                        <a:t> blame </a:t>
                      </a:r>
                      <a:r>
                        <a:rPr lang="en-US" sz="2000" b="1" u="sng">
                          <a:latin typeface="Comic Sans MS" pitchFamily="66" charset="0"/>
                        </a:rPr>
                        <a:t>yourself</a:t>
                      </a:r>
                      <a:r>
                        <a:rPr lang="en-US" sz="2000">
                          <a:latin typeface="Comic Sans MS" pitchFamily="66" charset="0"/>
                        </a:rPr>
                        <a:t>?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sng">
                          <a:latin typeface="Comic Sans MS" pitchFamily="66" charset="0"/>
                        </a:rPr>
                        <a:t>David</a:t>
                      </a:r>
                      <a:r>
                        <a:rPr lang="en-US" sz="2000">
                          <a:latin typeface="Comic Sans MS" pitchFamily="66" charset="0"/>
                        </a:rPr>
                        <a:t> sent </a:t>
                      </a:r>
                      <a:r>
                        <a:rPr lang="en-US" sz="2000" u="sng">
                          <a:latin typeface="Comic Sans MS" pitchFamily="66" charset="0"/>
                        </a:rPr>
                        <a:t>him</a:t>
                      </a:r>
                      <a:r>
                        <a:rPr lang="en-US" sz="2000">
                          <a:latin typeface="Comic Sans MS" pitchFamily="66" charset="0"/>
                        </a:rPr>
                        <a:t> a copy.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sng">
                          <a:latin typeface="Comic Sans MS" pitchFamily="66" charset="0"/>
                        </a:rPr>
                        <a:t>John</a:t>
                      </a:r>
                      <a:r>
                        <a:rPr lang="en-US" sz="2000">
                          <a:latin typeface="Comic Sans MS" pitchFamily="66" charset="0"/>
                        </a:rPr>
                        <a:t> sent </a:t>
                      </a:r>
                      <a:r>
                        <a:rPr lang="en-US" sz="2000" b="1" u="sng">
                          <a:latin typeface="Comic Sans MS" pitchFamily="66" charset="0"/>
                        </a:rPr>
                        <a:t>himself</a:t>
                      </a:r>
                      <a:r>
                        <a:rPr lang="en-US" sz="2000">
                          <a:latin typeface="Comic Sans MS" pitchFamily="66" charset="0"/>
                        </a:rPr>
                        <a:t> a copy.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sng">
                          <a:latin typeface="Comic Sans MS" pitchFamily="66" charset="0"/>
                        </a:rPr>
                        <a:t>David</a:t>
                      </a:r>
                      <a:r>
                        <a:rPr lang="en-US" sz="2000">
                          <a:latin typeface="Comic Sans MS" pitchFamily="66" charset="0"/>
                        </a:rPr>
                        <a:t> sent </a:t>
                      </a:r>
                      <a:r>
                        <a:rPr lang="en-US" sz="2000" u="sng">
                          <a:latin typeface="Comic Sans MS" pitchFamily="66" charset="0"/>
                        </a:rPr>
                        <a:t>her</a:t>
                      </a:r>
                      <a:r>
                        <a:rPr lang="en-US" sz="2000">
                          <a:latin typeface="Comic Sans MS" pitchFamily="66" charset="0"/>
                        </a:rPr>
                        <a:t> a copy.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sng">
                          <a:latin typeface="Comic Sans MS" pitchFamily="66" charset="0"/>
                        </a:rPr>
                        <a:t>Mary</a:t>
                      </a:r>
                      <a:r>
                        <a:rPr lang="en-US" sz="2000">
                          <a:latin typeface="Comic Sans MS" pitchFamily="66" charset="0"/>
                        </a:rPr>
                        <a:t> sent </a:t>
                      </a:r>
                      <a:r>
                        <a:rPr lang="en-US" sz="2000" b="1" u="sng">
                          <a:latin typeface="Comic Sans MS" pitchFamily="66" charset="0"/>
                        </a:rPr>
                        <a:t>herself</a:t>
                      </a:r>
                      <a:r>
                        <a:rPr lang="en-US" sz="2000">
                          <a:latin typeface="Comic Sans MS" pitchFamily="66" charset="0"/>
                        </a:rPr>
                        <a:t> a copy.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sng">
                          <a:latin typeface="Comic Sans MS" pitchFamily="66" charset="0"/>
                        </a:rPr>
                        <a:t>My dog</a:t>
                      </a:r>
                      <a:r>
                        <a:rPr lang="en-US" sz="2000">
                          <a:latin typeface="Comic Sans MS" pitchFamily="66" charset="0"/>
                        </a:rPr>
                        <a:t> hurt </a:t>
                      </a:r>
                      <a:r>
                        <a:rPr lang="en-US" sz="2000" u="sng">
                          <a:latin typeface="Comic Sans MS" pitchFamily="66" charset="0"/>
                        </a:rPr>
                        <a:t>the cat</a:t>
                      </a:r>
                      <a:r>
                        <a:rPr lang="en-US" sz="2000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 u="sng">
                          <a:latin typeface="Comic Sans MS" pitchFamily="66" charset="0"/>
                        </a:rPr>
                        <a:t>My dog</a:t>
                      </a:r>
                      <a:r>
                        <a:rPr lang="tr-TR" sz="2000">
                          <a:latin typeface="Comic Sans MS" pitchFamily="66" charset="0"/>
                        </a:rPr>
                        <a:t> hurt </a:t>
                      </a:r>
                      <a:r>
                        <a:rPr lang="tr-TR" sz="2000" b="1" u="sng">
                          <a:latin typeface="Comic Sans MS" pitchFamily="66" charset="0"/>
                        </a:rPr>
                        <a:t>itself</a:t>
                      </a:r>
                      <a:r>
                        <a:rPr lang="tr-TR" sz="2000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 u="sng">
                          <a:latin typeface="Comic Sans MS" pitchFamily="66" charset="0"/>
                        </a:rPr>
                        <a:t>We</a:t>
                      </a:r>
                      <a:r>
                        <a:rPr lang="tr-TR" sz="2000">
                          <a:latin typeface="Comic Sans MS" pitchFamily="66" charset="0"/>
                        </a:rPr>
                        <a:t> blame </a:t>
                      </a:r>
                      <a:r>
                        <a:rPr lang="tr-TR" sz="2000" u="sng">
                          <a:latin typeface="Comic Sans MS" pitchFamily="66" charset="0"/>
                        </a:rPr>
                        <a:t>you</a:t>
                      </a:r>
                      <a:r>
                        <a:rPr lang="tr-TR" sz="2000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 u="sng">
                          <a:latin typeface="Comic Sans MS" pitchFamily="66" charset="0"/>
                        </a:rPr>
                        <a:t>We</a:t>
                      </a:r>
                      <a:r>
                        <a:rPr lang="tr-TR" sz="2000">
                          <a:latin typeface="Comic Sans MS" pitchFamily="66" charset="0"/>
                        </a:rPr>
                        <a:t> blame </a:t>
                      </a:r>
                      <a:r>
                        <a:rPr lang="tr-TR" sz="2000" b="1" u="sng">
                          <a:latin typeface="Comic Sans MS" pitchFamily="66" charset="0"/>
                        </a:rPr>
                        <a:t>ourselves</a:t>
                      </a:r>
                      <a:r>
                        <a:rPr lang="tr-TR" sz="2000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>
                          <a:latin typeface="Comic Sans MS" pitchFamily="66" charset="0"/>
                        </a:rPr>
                        <a:t>Can </a:t>
                      </a:r>
                      <a:r>
                        <a:rPr lang="en-US" sz="2000" u="sng">
                          <a:latin typeface="Comic Sans MS" pitchFamily="66" charset="0"/>
                        </a:rPr>
                        <a:t>you</a:t>
                      </a:r>
                      <a:r>
                        <a:rPr lang="en-US" sz="2000">
                          <a:latin typeface="Comic Sans MS" pitchFamily="66" charset="0"/>
                        </a:rPr>
                        <a:t> help </a:t>
                      </a:r>
                      <a:r>
                        <a:rPr lang="en-US" sz="2000" u="sng">
                          <a:latin typeface="Comic Sans MS" pitchFamily="66" charset="0"/>
                        </a:rPr>
                        <a:t>my children</a:t>
                      </a:r>
                      <a:r>
                        <a:rPr lang="en-US" sz="2000">
                          <a:latin typeface="Comic Sans MS" pitchFamily="66" charset="0"/>
                        </a:rPr>
                        <a:t>?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sz="2000">
                          <a:latin typeface="Comic Sans MS" pitchFamily="66" charset="0"/>
                        </a:rPr>
                        <a:t>Can </a:t>
                      </a:r>
                      <a:r>
                        <a:rPr lang="tr-TR" sz="2000" u="sng">
                          <a:latin typeface="Comic Sans MS" pitchFamily="66" charset="0"/>
                        </a:rPr>
                        <a:t>you</a:t>
                      </a:r>
                      <a:r>
                        <a:rPr lang="tr-TR" sz="2000">
                          <a:latin typeface="Comic Sans MS" pitchFamily="66" charset="0"/>
                        </a:rPr>
                        <a:t> help </a:t>
                      </a:r>
                      <a:r>
                        <a:rPr lang="tr-TR" sz="2000" b="1" u="sng">
                          <a:latin typeface="Comic Sans MS" pitchFamily="66" charset="0"/>
                        </a:rPr>
                        <a:t>yourselves</a:t>
                      </a:r>
                      <a:r>
                        <a:rPr lang="tr-TR" sz="2000">
                          <a:latin typeface="Comic Sans MS" pitchFamily="66" charset="0"/>
                        </a:rPr>
                        <a:t>?</a:t>
                      </a:r>
                    </a:p>
                  </a:txBody>
                  <a:tcPr marL="95250" marR="95250" marT="95250" marB="95250"/>
                </a:tc>
              </a:tr>
              <a:tr h="370840"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sng">
                          <a:latin typeface="Comic Sans MS" pitchFamily="66" charset="0"/>
                        </a:rPr>
                        <a:t>They</a:t>
                      </a:r>
                      <a:r>
                        <a:rPr lang="en-US" sz="2000">
                          <a:latin typeface="Comic Sans MS" pitchFamily="66" charset="0"/>
                        </a:rPr>
                        <a:t> cannot look after </a:t>
                      </a:r>
                      <a:r>
                        <a:rPr lang="en-US" sz="2000" u="sng">
                          <a:latin typeface="Comic Sans MS" pitchFamily="66" charset="0"/>
                        </a:rPr>
                        <a:t>the babies</a:t>
                      </a:r>
                      <a:r>
                        <a:rPr lang="en-US" sz="2000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2000" u="sng" dirty="0">
                          <a:latin typeface="Comic Sans MS" pitchFamily="66" charset="0"/>
                        </a:rPr>
                        <a:t>They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 cannot look after </a:t>
                      </a:r>
                      <a:r>
                        <a:rPr lang="en-US" sz="2000" b="1" u="sng" dirty="0">
                          <a:latin typeface="Comic Sans MS" pitchFamily="66" charset="0"/>
                        </a:rPr>
                        <a:t>themselves</a:t>
                      </a:r>
                      <a:r>
                        <a:rPr lang="en-US" sz="2000" dirty="0">
                          <a:latin typeface="Comic Sans MS" pitchFamily="66" charset="0"/>
                        </a:rPr>
                        <a:t>.</a:t>
                      </a:r>
                    </a:p>
                  </a:txBody>
                  <a:tcPr marL="95250" marR="95250" marT="95250" marB="9525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200" b="1" dirty="0" smtClean="0">
                <a:latin typeface="Comic Sans MS" panose="030F0702030302020204" pitchFamily="66" charset="0"/>
              </a:rPr>
              <a:t/>
            </a:r>
            <a:br>
              <a:rPr lang="tr-TR" sz="3200" b="1" dirty="0" smtClean="0">
                <a:latin typeface="Comic Sans MS" panose="030F0702030302020204" pitchFamily="66" charset="0"/>
              </a:rPr>
            </a:br>
            <a:r>
              <a:rPr lang="en-US" sz="3200" b="1" dirty="0" smtClean="0">
                <a:latin typeface="Comic Sans MS" panose="030F0702030302020204" pitchFamily="66" charset="0"/>
              </a:rPr>
              <a:t>Possessive </a:t>
            </a:r>
            <a:r>
              <a:rPr lang="en-US" sz="3200" b="1" dirty="0">
                <a:latin typeface="Comic Sans MS" panose="030F0702030302020204" pitchFamily="66" charset="0"/>
              </a:rPr>
              <a:t>Adjectives and Possessive Pronouns</a:t>
            </a:r>
          </a:p>
        </p:txBody>
      </p:sp>
      <p:graphicFrame>
        <p:nvGraphicFramePr>
          <p:cNvPr id="4" name="İçerik Yer Tutucusu 3"/>
          <p:cNvGraphicFramePr>
            <a:graphicFrameLocks noGrp="1"/>
          </p:cNvGraphicFramePr>
          <p:nvPr>
            <p:ph idx="1"/>
          </p:nvPr>
        </p:nvGraphicFramePr>
        <p:xfrm>
          <a:off x="1896533" y="2002367"/>
          <a:ext cx="7836747" cy="3744000"/>
        </p:xfrm>
        <a:graphic>
          <a:graphicData uri="http://schemas.openxmlformats.org/drawingml/2006/table">
            <a:tbl>
              <a:tblPr/>
              <a:tblGrid>
                <a:gridCol w="3273239">
                  <a:extLst>
                    <a:ext uri="{9D8B030D-6E8A-4147-A177-3AD203B41FA5}">
                      <a16:colId xmlns:a16="http://schemas.microsoft.com/office/drawing/2014/main" xmlns="" val="3098065339"/>
                    </a:ext>
                  </a:extLst>
                </a:gridCol>
                <a:gridCol w="2340748">
                  <a:extLst>
                    <a:ext uri="{9D8B030D-6E8A-4147-A177-3AD203B41FA5}">
                      <a16:colId xmlns:a16="http://schemas.microsoft.com/office/drawing/2014/main" xmlns="" val="2646454781"/>
                    </a:ext>
                  </a:extLst>
                </a:gridCol>
                <a:gridCol w="2222760">
                  <a:extLst>
                    <a:ext uri="{9D8B030D-6E8A-4147-A177-3AD203B41FA5}">
                      <a16:colId xmlns:a16="http://schemas.microsoft.com/office/drawing/2014/main" xmlns="" val="378784520"/>
                    </a:ext>
                  </a:extLst>
                </a:gridCol>
              </a:tblGrid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tr-TR" sz="2200" b="1" dirty="0" err="1">
                          <a:effectLst/>
                          <a:latin typeface="Comic Sans MS" pitchFamily="66" charset="0"/>
                        </a:rPr>
                        <a:t>Person</a:t>
                      </a:r>
                      <a:endParaRPr lang="tr-TR" sz="2200" dirty="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b="1" dirty="0" err="1">
                          <a:effectLst/>
                          <a:latin typeface="Comic Sans MS" pitchFamily="66" charset="0"/>
                        </a:rPr>
                        <a:t>Pronoun</a:t>
                      </a:r>
                      <a:endParaRPr lang="tr-TR" sz="2200" dirty="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b="1">
                          <a:effectLst/>
                          <a:latin typeface="Comic Sans MS" pitchFamily="66" charset="0"/>
                        </a:rPr>
                        <a:t>Adjective</a:t>
                      </a:r>
                      <a:endParaRPr lang="tr-TR" sz="220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72230429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tr-TR" sz="2200" dirty="0">
                          <a:effectLst/>
                          <a:latin typeface="Comic Sans MS" pitchFamily="66" charset="0"/>
                        </a:rPr>
                        <a:t>1</a:t>
                      </a:r>
                      <a:r>
                        <a:rPr lang="tr-TR" sz="2200" baseline="30000" dirty="0">
                          <a:effectLst/>
                          <a:latin typeface="Comic Sans MS" pitchFamily="66" charset="0"/>
                        </a:rPr>
                        <a:t>st</a:t>
                      </a:r>
                      <a:r>
                        <a:rPr lang="tr-TR" sz="2200" dirty="0">
                          <a:effectLst/>
                          <a:latin typeface="Comic Sans MS" pitchFamily="66" charset="0"/>
                        </a:rPr>
                        <a:t> </a:t>
                      </a:r>
                      <a:r>
                        <a:rPr lang="tr-TR" sz="2200" dirty="0" err="1">
                          <a:effectLst/>
                          <a:latin typeface="Comic Sans MS" pitchFamily="66" charset="0"/>
                        </a:rPr>
                        <a:t>singular</a:t>
                      </a:r>
                      <a:endParaRPr lang="tr-TR" sz="2200" dirty="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>
                          <a:effectLst/>
                          <a:latin typeface="Comic Sans MS" pitchFamily="66" charset="0"/>
                        </a:rPr>
                        <a:t>mine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my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77161159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2</a:t>
                      </a:r>
                      <a:r>
                        <a:rPr lang="tr-TR" sz="2200" baseline="30000">
                          <a:effectLst/>
                          <a:latin typeface="Comic Sans MS" pitchFamily="66" charset="0"/>
                        </a:rPr>
                        <a:t>nd</a:t>
                      </a:r>
                      <a:r>
                        <a:rPr lang="tr-TR" sz="2200">
                          <a:effectLst/>
                          <a:latin typeface="Comic Sans MS" pitchFamily="66" charset="0"/>
                        </a:rPr>
                        <a:t> singular and plural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 err="1">
                          <a:effectLst/>
                          <a:latin typeface="Comic Sans MS" pitchFamily="66" charset="0"/>
                        </a:rPr>
                        <a:t>yours</a:t>
                      </a:r>
                      <a:endParaRPr lang="tr-TR" sz="2200" dirty="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 err="1">
                          <a:effectLst/>
                          <a:latin typeface="Comic Sans MS" pitchFamily="66" charset="0"/>
                        </a:rPr>
                        <a:t>your</a:t>
                      </a:r>
                      <a:endParaRPr lang="tr-TR" sz="2200" dirty="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6369241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3</a:t>
                      </a:r>
                      <a:r>
                        <a:rPr lang="tr-TR" sz="2200" baseline="30000">
                          <a:effectLst/>
                          <a:latin typeface="Comic Sans MS" pitchFamily="66" charset="0"/>
                        </a:rPr>
                        <a:t>rd</a:t>
                      </a:r>
                      <a:r>
                        <a:rPr lang="tr-TR" sz="2200">
                          <a:effectLst/>
                          <a:latin typeface="Comic Sans MS" pitchFamily="66" charset="0"/>
                        </a:rPr>
                        <a:t> (female)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 err="1">
                          <a:effectLst/>
                          <a:latin typeface="Comic Sans MS" pitchFamily="66" charset="0"/>
                        </a:rPr>
                        <a:t>hers</a:t>
                      </a:r>
                      <a:endParaRPr lang="tr-TR" sz="2200" dirty="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>
                          <a:effectLst/>
                          <a:latin typeface="Comic Sans MS" pitchFamily="66" charset="0"/>
                        </a:rPr>
                        <a:t>her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361008088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3</a:t>
                      </a:r>
                      <a:r>
                        <a:rPr lang="tr-TR" sz="2200" baseline="30000">
                          <a:effectLst/>
                          <a:latin typeface="Comic Sans MS" pitchFamily="66" charset="0"/>
                        </a:rPr>
                        <a:t>rd</a:t>
                      </a:r>
                      <a:r>
                        <a:rPr lang="tr-TR" sz="2200">
                          <a:effectLst/>
                          <a:latin typeface="Comic Sans MS" pitchFamily="66" charset="0"/>
                        </a:rPr>
                        <a:t> (male)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his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>
                          <a:effectLst/>
                          <a:latin typeface="Comic Sans MS" pitchFamily="66" charset="0"/>
                        </a:rPr>
                        <a:t>his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242872287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3</a:t>
                      </a:r>
                      <a:r>
                        <a:rPr lang="tr-TR" sz="2200" baseline="30000">
                          <a:effectLst/>
                          <a:latin typeface="Comic Sans MS" pitchFamily="66" charset="0"/>
                        </a:rPr>
                        <a:t>rd</a:t>
                      </a:r>
                      <a:r>
                        <a:rPr lang="tr-TR" sz="2200">
                          <a:effectLst/>
                          <a:latin typeface="Comic Sans MS" pitchFamily="66" charset="0"/>
                        </a:rPr>
                        <a:t> (neutral)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its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 err="1">
                          <a:effectLst/>
                          <a:latin typeface="Comic Sans MS" pitchFamily="66" charset="0"/>
                        </a:rPr>
                        <a:t>its</a:t>
                      </a:r>
                      <a:endParaRPr lang="tr-TR" sz="2200" dirty="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88905053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1</a:t>
                      </a:r>
                      <a:r>
                        <a:rPr lang="tr-TR" sz="2200" baseline="30000">
                          <a:effectLst/>
                          <a:latin typeface="Comic Sans MS" pitchFamily="66" charset="0"/>
                        </a:rPr>
                        <a:t>st</a:t>
                      </a:r>
                      <a:r>
                        <a:rPr lang="tr-TR" sz="2200">
                          <a:effectLst/>
                          <a:latin typeface="Comic Sans MS" pitchFamily="66" charset="0"/>
                        </a:rPr>
                        <a:t> plural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ours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 err="1">
                          <a:effectLst/>
                          <a:latin typeface="Comic Sans MS" pitchFamily="66" charset="0"/>
                        </a:rPr>
                        <a:t>our</a:t>
                      </a:r>
                      <a:endParaRPr lang="tr-TR" sz="2200" dirty="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9429752"/>
                  </a:ext>
                </a:extLst>
              </a:tr>
              <a:tr h="468000"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3</a:t>
                      </a:r>
                      <a:r>
                        <a:rPr lang="tr-TR" sz="2200" baseline="30000">
                          <a:effectLst/>
                          <a:latin typeface="Comic Sans MS" pitchFamily="66" charset="0"/>
                        </a:rPr>
                        <a:t>rd</a:t>
                      </a:r>
                      <a:r>
                        <a:rPr lang="tr-TR" sz="2200">
                          <a:effectLst/>
                          <a:latin typeface="Comic Sans MS" pitchFamily="66" charset="0"/>
                        </a:rPr>
                        <a:t> plural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>
                          <a:effectLst/>
                          <a:latin typeface="Comic Sans MS" pitchFamily="66" charset="0"/>
                        </a:rPr>
                        <a:t>theirs</a:t>
                      </a: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tr-TR" sz="2200" dirty="0" err="1">
                          <a:effectLst/>
                          <a:latin typeface="Comic Sans MS" pitchFamily="66" charset="0"/>
                        </a:rPr>
                        <a:t>their</a:t>
                      </a:r>
                      <a:endParaRPr lang="tr-TR" sz="2200" dirty="0">
                        <a:effectLst/>
                        <a:latin typeface="Comic Sans MS" pitchFamily="66" charset="0"/>
                      </a:endParaRPr>
                    </a:p>
                  </a:txBody>
                  <a:tcPr anchor="ctr">
                    <a:lnL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7620" cap="flat" cmpd="sng" algn="ctr">
                      <a:solidFill>
                        <a:srgbClr val="CE463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EEE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93706046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189001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371600" y="685800"/>
            <a:ext cx="9601200" cy="855617"/>
          </a:xfrm>
        </p:spPr>
        <p:txBody>
          <a:bodyPr/>
          <a:lstStyle/>
          <a:p>
            <a:r>
              <a:rPr lang="en-US" b="1" dirty="0">
                <a:latin typeface="Comic Sans MS" panose="030F0702030302020204" pitchFamily="66" charset="0"/>
              </a:rPr>
              <a:t>Possessive pronouns</a:t>
            </a:r>
            <a:r>
              <a:rPr lang="en-US" dirty="0">
                <a:latin typeface="Comic Sans MS" panose="030F0702030302020204" pitchFamily="66" charset="0"/>
              </a:rPr>
              <a:t> 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611086"/>
            <a:ext cx="9601200" cy="425631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>
                <a:latin typeface="Comic Sans MS" panose="030F0702030302020204" pitchFamily="66" charset="0"/>
              </a:rPr>
              <a:t>Possessive pronouns</a:t>
            </a:r>
            <a:r>
              <a:rPr lang="en-US" dirty="0">
                <a:latin typeface="Comic Sans MS" panose="030F0702030302020204" pitchFamily="66" charset="0"/>
              </a:rPr>
              <a:t> are used to show possession, </a:t>
            </a:r>
            <a:r>
              <a:rPr lang="en-US" i="1" dirty="0">
                <a:latin typeface="Comic Sans MS" panose="030F0702030302020204" pitchFamily="66" charset="0"/>
              </a:rPr>
              <a:t>but they do not come before nouns</a:t>
            </a:r>
            <a:r>
              <a:rPr lang="en-US" dirty="0">
                <a:latin typeface="Comic Sans MS" panose="030F0702030302020204" pitchFamily="66" charset="0"/>
              </a:rPr>
              <a:t>. Instead, they stand on their own, and can even be used instead of a noun. For example:</a:t>
            </a:r>
          </a:p>
          <a:p>
            <a:pPr marL="530352" lvl="1" indent="0">
              <a:buNone/>
            </a:pPr>
            <a:r>
              <a:rPr lang="en-US" dirty="0">
                <a:latin typeface="Comic Sans MS" panose="030F0702030302020204" pitchFamily="66" charset="0"/>
              </a:rPr>
              <a:t>The night is </a:t>
            </a:r>
            <a:r>
              <a:rPr lang="en-US" b="1" dirty="0">
                <a:latin typeface="Comic Sans MS" panose="030F0702030302020204" pitchFamily="66" charset="0"/>
              </a:rPr>
              <a:t>ours</a:t>
            </a:r>
            <a:r>
              <a:rPr lang="en-US" dirty="0">
                <a:latin typeface="Comic Sans MS" panose="030F0702030302020204" pitchFamily="66" charset="0"/>
              </a:rPr>
              <a:t>.</a:t>
            </a:r>
          </a:p>
          <a:p>
            <a:pPr marL="530352" lvl="1" indent="0">
              <a:buNone/>
            </a:pPr>
            <a:r>
              <a:rPr lang="en-US" dirty="0">
                <a:latin typeface="Comic Sans MS" panose="030F0702030302020204" pitchFamily="66" charset="0"/>
              </a:rPr>
              <a:t>The house on the left is </a:t>
            </a:r>
            <a:r>
              <a:rPr lang="en-US" b="1" dirty="0">
                <a:latin typeface="Comic Sans MS" panose="030F0702030302020204" pitchFamily="66" charset="0"/>
              </a:rPr>
              <a:t>mine</a:t>
            </a:r>
            <a:r>
              <a:rPr lang="en-US" dirty="0">
                <a:latin typeface="Comic Sans MS" panose="030F0702030302020204" pitchFamily="66" charset="0"/>
              </a:rPr>
              <a:t>.</a:t>
            </a:r>
          </a:p>
          <a:p>
            <a:pPr marL="530352" lvl="1" indent="0">
              <a:buNone/>
            </a:pPr>
            <a:r>
              <a:rPr lang="en-US" dirty="0">
                <a:latin typeface="Comic Sans MS" panose="030F0702030302020204" pitchFamily="66" charset="0"/>
              </a:rPr>
              <a:t>Q: Whose car is that? A: </a:t>
            </a:r>
            <a:r>
              <a:rPr lang="en-US" b="1" dirty="0">
                <a:latin typeface="Comic Sans MS" panose="030F0702030302020204" pitchFamily="66" charset="0"/>
              </a:rPr>
              <a:t>Hers</a:t>
            </a:r>
            <a:r>
              <a:rPr lang="en-US" dirty="0">
                <a:latin typeface="Comic Sans MS" panose="030F0702030302020204" pitchFamily="66" charset="0"/>
              </a:rPr>
              <a:t>.</a:t>
            </a:r>
          </a:p>
          <a:p>
            <a:pPr marL="0" indent="0">
              <a:buNone/>
            </a:pPr>
            <a:r>
              <a:rPr lang="en-US" dirty="0">
                <a:latin typeface="Comic Sans MS" panose="030F0702030302020204" pitchFamily="66" charset="0"/>
              </a:rPr>
              <a:t>We might also </a:t>
            </a:r>
            <a:r>
              <a:rPr lang="en-US" i="1" dirty="0">
                <a:latin typeface="Comic Sans MS" panose="030F0702030302020204" pitchFamily="66" charset="0"/>
              </a:rPr>
              <a:t>show ownership by using the word “of” with a </a:t>
            </a:r>
            <a:r>
              <a:rPr lang="en-US" b="1" i="1" dirty="0">
                <a:latin typeface="Comic Sans MS" panose="030F0702030302020204" pitchFamily="66" charset="0"/>
              </a:rPr>
              <a:t>possessive pronoun</a:t>
            </a:r>
            <a:r>
              <a:rPr lang="en-US" dirty="0">
                <a:latin typeface="Comic Sans MS" panose="030F0702030302020204" pitchFamily="66" charset="0"/>
              </a:rPr>
              <a:t>. For example:</a:t>
            </a:r>
          </a:p>
          <a:p>
            <a:pPr marL="530352" lvl="1" indent="0">
              <a:buNone/>
            </a:pPr>
            <a:r>
              <a:rPr lang="en-US" dirty="0">
                <a:latin typeface="Comic Sans MS" panose="030F0702030302020204" pitchFamily="66" charset="0"/>
              </a:rPr>
              <a:t>This book is a personal favorite </a:t>
            </a:r>
            <a:r>
              <a:rPr lang="en-US" b="1" dirty="0">
                <a:latin typeface="Comic Sans MS" panose="030F0702030302020204" pitchFamily="66" charset="0"/>
              </a:rPr>
              <a:t>of mine</a:t>
            </a:r>
            <a:r>
              <a:rPr lang="en-US" dirty="0">
                <a:latin typeface="Comic Sans MS" panose="030F0702030302020204" pitchFamily="66" charset="0"/>
              </a:rPr>
              <a:t>.</a:t>
            </a:r>
          </a:p>
          <a:p>
            <a:pPr marL="530352" lvl="1" indent="0">
              <a:buNone/>
            </a:pPr>
            <a:r>
              <a:rPr lang="en-US" dirty="0">
                <a:latin typeface="Comic Sans MS" panose="030F0702030302020204" pitchFamily="66" charset="0"/>
              </a:rPr>
              <a:t>Was she a friend </a:t>
            </a:r>
            <a:r>
              <a:rPr lang="en-US" b="1" dirty="0">
                <a:latin typeface="Comic Sans MS" panose="030F0702030302020204" pitchFamily="66" charset="0"/>
              </a:rPr>
              <a:t>of yours</a:t>
            </a:r>
            <a:r>
              <a:rPr lang="en-US" dirty="0">
                <a:latin typeface="Comic Sans MS" panose="030F0702030302020204" pitchFamily="66" charset="0"/>
              </a:rPr>
              <a:t>?</a:t>
            </a:r>
          </a:p>
          <a:p>
            <a:pPr marL="0" indent="0">
              <a:buNone/>
            </a:pP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531120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mic Sans MS" panose="030F0702030302020204" pitchFamily="66" charset="0"/>
              </a:rPr>
              <a:t>Possessive Adjectives</a:t>
            </a:r>
            <a:r>
              <a:rPr lang="en-US" dirty="0">
                <a:latin typeface="Comic Sans MS" panose="030F0702030302020204" pitchFamily="66" charset="0"/>
              </a:rPr>
              <a:t/>
            </a:r>
            <a:br>
              <a:rPr lang="en-US" dirty="0">
                <a:latin typeface="Comic Sans MS" panose="030F0702030302020204" pitchFamily="66" charset="0"/>
              </a:rPr>
            </a:b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371600" y="1698171"/>
            <a:ext cx="9601200" cy="3759926"/>
          </a:xfrm>
        </p:spPr>
        <p:txBody>
          <a:bodyPr/>
          <a:lstStyle/>
          <a:p>
            <a:pPr marL="0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b="1" dirty="0" smtClean="0">
                <a:latin typeface="Comic Sans MS" panose="030F0702030302020204" pitchFamily="66" charset="0"/>
              </a:rPr>
              <a:t>Possessive </a:t>
            </a:r>
            <a:r>
              <a:rPr lang="en-US" b="1" dirty="0">
                <a:latin typeface="Comic Sans MS" panose="030F0702030302020204" pitchFamily="66" charset="0"/>
              </a:rPr>
              <a:t>adjectives</a:t>
            </a:r>
            <a:r>
              <a:rPr lang="en-US" dirty="0">
                <a:latin typeface="Comic Sans MS" panose="030F0702030302020204" pitchFamily="66" charset="0"/>
              </a:rPr>
              <a:t> are used to show possession in much the same way as </a:t>
            </a:r>
            <a:r>
              <a:rPr lang="en-US" b="1" dirty="0">
                <a:latin typeface="Comic Sans MS" panose="030F0702030302020204" pitchFamily="66" charset="0"/>
              </a:rPr>
              <a:t>possessive nouns</a:t>
            </a:r>
            <a:r>
              <a:rPr lang="en-US" dirty="0">
                <a:latin typeface="Comic Sans MS" panose="030F0702030302020204" pitchFamily="66" charset="0"/>
              </a:rPr>
              <a:t>. They also come before the noun that they own. For example:</a:t>
            </a:r>
          </a:p>
          <a:p>
            <a:pPr marL="530352" lvl="1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Comic Sans MS" panose="030F0702030302020204" pitchFamily="66" charset="0"/>
              </a:rPr>
              <a:t>That is </a:t>
            </a:r>
            <a:r>
              <a:rPr lang="en-US" b="1" dirty="0">
                <a:latin typeface="Comic Sans MS" panose="030F0702030302020204" pitchFamily="66" charset="0"/>
              </a:rPr>
              <a:t>her</a:t>
            </a:r>
            <a:r>
              <a:rPr lang="en-US" dirty="0">
                <a:latin typeface="Comic Sans MS" panose="030F0702030302020204" pitchFamily="66" charset="0"/>
              </a:rPr>
              <a:t> dog.</a:t>
            </a:r>
          </a:p>
          <a:p>
            <a:pPr marL="530352" lvl="1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Comic Sans MS" panose="030F0702030302020204" pitchFamily="66" charset="0"/>
              </a:rPr>
              <a:t>Those are </a:t>
            </a:r>
            <a:r>
              <a:rPr lang="en-US" b="1" dirty="0">
                <a:latin typeface="Comic Sans MS" panose="030F0702030302020204" pitchFamily="66" charset="0"/>
              </a:rPr>
              <a:t>my</a:t>
            </a:r>
            <a:r>
              <a:rPr lang="en-US" dirty="0">
                <a:latin typeface="Comic Sans MS" panose="030F0702030302020204" pitchFamily="66" charset="0"/>
              </a:rPr>
              <a:t> books.</a:t>
            </a:r>
          </a:p>
          <a:p>
            <a:pPr marL="530352" lvl="1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Comic Sans MS" panose="030F0702030302020204" pitchFamily="66" charset="0"/>
              </a:rPr>
              <a:t>Mexico is </a:t>
            </a:r>
            <a:r>
              <a:rPr lang="en-US" b="1" dirty="0">
                <a:latin typeface="Comic Sans MS" panose="030F0702030302020204" pitchFamily="66" charset="0"/>
              </a:rPr>
              <a:t>their</a:t>
            </a:r>
            <a:r>
              <a:rPr lang="en-US" dirty="0">
                <a:latin typeface="Comic Sans MS" panose="030F0702030302020204" pitchFamily="66" charset="0"/>
              </a:rPr>
              <a:t> homeland.</a:t>
            </a:r>
          </a:p>
          <a:p>
            <a:pPr marL="530352" lvl="1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Comic Sans MS" panose="030F0702030302020204" pitchFamily="66" charset="0"/>
              </a:rPr>
              <a:t>The dog buried </a:t>
            </a:r>
            <a:r>
              <a:rPr lang="en-US" b="1" dirty="0">
                <a:latin typeface="Comic Sans MS" panose="030F0702030302020204" pitchFamily="66" charset="0"/>
              </a:rPr>
              <a:t>its</a:t>
            </a:r>
            <a:r>
              <a:rPr lang="en-US" dirty="0">
                <a:latin typeface="Comic Sans MS" panose="030F0702030302020204" pitchFamily="66" charset="0"/>
              </a:rPr>
              <a:t> bone.</a:t>
            </a:r>
          </a:p>
          <a:p>
            <a:pPr marL="530352" lvl="1" indent="0">
              <a:lnSpc>
                <a:spcPct val="120000"/>
              </a:lnSpc>
              <a:spcBef>
                <a:spcPts val="600"/>
              </a:spcBef>
              <a:buNone/>
            </a:pPr>
            <a:r>
              <a:rPr lang="en-US" dirty="0">
                <a:latin typeface="Comic Sans MS" panose="030F0702030302020204" pitchFamily="66" charset="0"/>
              </a:rPr>
              <a:t>This is </a:t>
            </a:r>
            <a:r>
              <a:rPr lang="en-US" b="1" dirty="0">
                <a:latin typeface="Comic Sans MS" panose="030F0702030302020204" pitchFamily="66" charset="0"/>
              </a:rPr>
              <a:t>our</a:t>
            </a:r>
            <a:r>
              <a:rPr lang="en-US" dirty="0">
                <a:latin typeface="Comic Sans MS" panose="030F0702030302020204" pitchFamily="66" charset="0"/>
              </a:rPr>
              <a:t> house.</a:t>
            </a:r>
          </a:p>
          <a:p>
            <a:pPr>
              <a:lnSpc>
                <a:spcPct val="120000"/>
              </a:lnSpc>
              <a:spcBef>
                <a:spcPts val="600"/>
              </a:spcBef>
            </a:pP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04004037"/>
      </p:ext>
    </p:extLst>
  </p:cSld>
  <p:clrMapOvr>
    <a:masterClrMapping/>
  </p:clrMapOvr>
</p:sld>
</file>

<file path=ppt/theme/theme1.xml><?xml version="1.0" encoding="utf-8"?>
<a:theme xmlns:a="http://schemas.openxmlformats.org/drawingml/2006/main" name="Crop">
  <a:themeElements>
    <a:clrScheme name="Crop">
      <a:dk1>
        <a:sysClr val="windowText" lastClr="000000"/>
      </a:dk1>
      <a:lt1>
        <a:sysClr val="window" lastClr="FFFFFF"/>
      </a:lt1>
      <a:dk2>
        <a:srgbClr val="191B0E"/>
      </a:dk2>
      <a:lt2>
        <a:srgbClr val="EFEDE3"/>
      </a:lt2>
      <a:accent1>
        <a:srgbClr val="8C8D86"/>
      </a:accent1>
      <a:accent2>
        <a:srgbClr val="E6C069"/>
      </a:accent2>
      <a:accent3>
        <a:srgbClr val="897B61"/>
      </a:accent3>
      <a:accent4>
        <a:srgbClr val="8DAB8E"/>
      </a:accent4>
      <a:accent5>
        <a:srgbClr val="77A2BB"/>
      </a:accent5>
      <a:accent6>
        <a:srgbClr val="E28394"/>
      </a:accent6>
      <a:hlink>
        <a:srgbClr val="77A2BB"/>
      </a:hlink>
      <a:folHlink>
        <a:srgbClr val="957A99"/>
      </a:folHlink>
    </a:clrScheme>
    <a:fontScheme name="Crop">
      <a:maj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メイリオ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Crop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34925" cap="flat" cmpd="sng" algn="in">
          <a:solidFill>
            <a:schemeClr val="phClr"/>
          </a:solidFill>
          <a:prstDash val="solid"/>
        </a:ln>
        <a:ln w="1905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rop" id="{EC9488ED-E761-4D60-9AC4-764D1FE2C171}" vid="{CE19780C-D67D-4C13-9DE9-A52BC3BA51B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TM10001105[[fn=Kırpma]]</Template>
  <TotalTime>106</TotalTime>
  <Words>439</Words>
  <Application>Microsoft Office PowerPoint</Application>
  <PresentationFormat>Özel</PresentationFormat>
  <Paragraphs>334</Paragraphs>
  <Slides>20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20</vt:i4>
      </vt:variant>
    </vt:vector>
  </HeadingPairs>
  <TitlesOfParts>
    <vt:vector size="21" baseType="lpstr">
      <vt:lpstr>Crop</vt:lpstr>
      <vt:lpstr>pronouns </vt:lpstr>
      <vt:lpstr>Pronouns</vt:lpstr>
      <vt:lpstr> Personal pronouns - Şahıs Zamirleri </vt:lpstr>
      <vt:lpstr>Personal pronouns</vt:lpstr>
      <vt:lpstr>Reflexive Pronouns</vt:lpstr>
      <vt:lpstr>Reflexive Pronouns</vt:lpstr>
      <vt:lpstr> Possessive Adjectives and Possessive Pronouns</vt:lpstr>
      <vt:lpstr>Possessive pronouns </vt:lpstr>
      <vt:lpstr>Possessive Adjectives </vt:lpstr>
      <vt:lpstr>Demonstrative Pronouns  (This / That / These / Those)</vt:lpstr>
      <vt:lpstr>Indefinite Pronouns</vt:lpstr>
      <vt:lpstr>Indefinite Pronouns</vt:lpstr>
      <vt:lpstr>Indefinite Pronouns</vt:lpstr>
      <vt:lpstr>Relative Clauses (İlgi Zamiri)</vt:lpstr>
      <vt:lpstr>Interrogative Pronouns</vt:lpstr>
      <vt:lpstr>Interrogative Pronouns</vt:lpstr>
      <vt:lpstr>This, That, It</vt:lpstr>
      <vt:lpstr>Plurals of the nouns </vt:lpstr>
      <vt:lpstr>Plurals of the nouns </vt:lpstr>
      <vt:lpstr>Plurals of the nouns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 SImple Tense  possessIve pronouns</dc:title>
  <dc:creator>KUZEY</dc:creator>
  <cp:lastModifiedBy>User</cp:lastModifiedBy>
  <cp:revision>10</cp:revision>
  <dcterms:created xsi:type="dcterms:W3CDTF">2020-05-07T03:52:00Z</dcterms:created>
  <dcterms:modified xsi:type="dcterms:W3CDTF">2020-05-09T03:43:41Z</dcterms:modified>
</cp:coreProperties>
</file>