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E56D-6642-43DC-87F3-4D694D75CC42}" type="datetimeFigureOut">
              <a:rPr lang="tr-TR" smtClean="0"/>
              <a:pPr/>
              <a:t>11.07.2012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7D5F-2886-4EFB-91F1-3ADBA215249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nitro.biosci.arizona.edu/courses/EEB320-2005/Lecture16/pics/mat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6672"/>
            <a:ext cx="5041151" cy="5805264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860032" y="2391023"/>
            <a:ext cx="4138736" cy="1470025"/>
          </a:xfrm>
        </p:spPr>
        <p:txBody>
          <a:bodyPr/>
          <a:lstStyle/>
          <a:p>
            <a:r>
              <a:rPr lang="tr-TR" dirty="0" smtClean="0"/>
              <a:t>Çekirdek Dışı Kalıtım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Bununla birlikte zigot, yumurtadan birden çok mitokondri aldığı için bunlardan herhangi birisinde gözlenen mutasyon diğerleri tarafından engelleneceği için etki hafifletilmiş olur.</a:t>
            </a:r>
          </a:p>
          <a:p>
            <a:r>
              <a:rPr lang="tr-TR" dirty="0" smtClean="0"/>
              <a:t>İnsan hastalıklarının genetik olarak değişmiş mitokondriler sonucu olduğuna karar verebilmek için birkaç kriter vardır.</a:t>
            </a:r>
          </a:p>
          <a:p>
            <a:r>
              <a:rPr lang="tr-TR" dirty="0" smtClean="0"/>
              <a:t>1. kalıtım modeli anasal olmalıdır</a:t>
            </a:r>
          </a:p>
          <a:p>
            <a:r>
              <a:rPr lang="tr-TR" dirty="0" smtClean="0"/>
              <a:t>2. hastalık </a:t>
            </a:r>
            <a:r>
              <a:rPr lang="tr-TR" dirty="0" err="1" smtClean="0"/>
              <a:t>organelin</a:t>
            </a:r>
            <a:r>
              <a:rPr lang="tr-TR" dirty="0" smtClean="0"/>
              <a:t> </a:t>
            </a:r>
            <a:r>
              <a:rPr lang="tr-TR" dirty="0" err="1" smtClean="0"/>
              <a:t>biyoenerjitik</a:t>
            </a:r>
            <a:r>
              <a:rPr lang="tr-TR" dirty="0" smtClean="0"/>
              <a:t> fonksiyonundaki eksikliği yansıtmalıdır.</a:t>
            </a:r>
          </a:p>
          <a:p>
            <a:r>
              <a:rPr lang="tr-TR" dirty="0" smtClean="0"/>
              <a:t>3. mitokondri genlerinden birinde özgül bir genetik mutasyon olmalıdır.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/>
          <a:lstStyle/>
          <a:p>
            <a:r>
              <a:rPr lang="tr-TR" dirty="0" smtClean="0"/>
              <a:t>Bu özellikleri gösteren bazı durumlar bilinmektedir.  Örneğin </a:t>
            </a:r>
            <a:r>
              <a:rPr lang="tr-TR" dirty="0" err="1" smtClean="0"/>
              <a:t>miyoklonik</a:t>
            </a:r>
            <a:r>
              <a:rPr lang="tr-TR" dirty="0" smtClean="0"/>
              <a:t> epilepsi ve düzensiz kırmızı lif hastalığı anadan kalıtıma örnek olarak verilebilir. Sadece hasta annelerin çocuklarında bu hastalık görülmektedir. </a:t>
            </a:r>
          </a:p>
          <a:p>
            <a:endParaRPr lang="tr-TR" dirty="0" smtClean="0"/>
          </a:p>
          <a:p>
            <a:r>
              <a:rPr lang="tr-TR" u="sng" dirty="0" smtClean="0"/>
              <a:t>Enfeksiyon Kalıtımı</a:t>
            </a:r>
          </a:p>
          <a:p>
            <a:r>
              <a:rPr lang="tr-TR" dirty="0" err="1" smtClean="0"/>
              <a:t>Ökaryotlarda</a:t>
            </a:r>
            <a:r>
              <a:rPr lang="tr-TR" dirty="0" smtClean="0"/>
              <a:t> </a:t>
            </a:r>
            <a:r>
              <a:rPr lang="tr-TR" dirty="0" err="1" smtClean="0"/>
              <a:t>sitoplazmik</a:t>
            </a:r>
            <a:r>
              <a:rPr lang="tr-TR" dirty="0" smtClean="0"/>
              <a:t> olarak aktarılan özelliklerin çoğu mikroorganizma yada partikül istilası nedeniyledir. </a:t>
            </a:r>
            <a:r>
              <a:rPr lang="tr-TR" dirty="0" err="1" smtClean="0"/>
              <a:t>Simbiyotik</a:t>
            </a:r>
            <a:r>
              <a:rPr lang="tr-TR" dirty="0" smtClean="0"/>
              <a:t> ilişki içinde bulunan yabancı istilacı yeni döllere annenin </a:t>
            </a:r>
            <a:r>
              <a:rPr lang="tr-TR" dirty="0" err="1" smtClean="0"/>
              <a:t>ooplazmasından</a:t>
            </a:r>
            <a:r>
              <a:rPr lang="tr-TR" dirty="0" smtClean="0"/>
              <a:t> geçer.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Bunlara ait çeşitli örnekler bulunmaktadır. Örneğin;</a:t>
            </a:r>
          </a:p>
          <a:p>
            <a:r>
              <a:rPr lang="tr-TR" dirty="0" err="1" smtClean="0"/>
              <a:t>Paramecium’da</a:t>
            </a:r>
            <a:r>
              <a:rPr lang="tr-TR" dirty="0" smtClean="0"/>
              <a:t> </a:t>
            </a:r>
            <a:r>
              <a:rPr lang="tr-TR" dirty="0" err="1" smtClean="0"/>
              <a:t>Kappa</a:t>
            </a:r>
            <a:r>
              <a:rPr lang="tr-TR" dirty="0" smtClean="0"/>
              <a:t> partikülleri</a:t>
            </a:r>
          </a:p>
          <a:p>
            <a:r>
              <a:rPr lang="tr-TR" dirty="0" err="1" smtClean="0"/>
              <a:t>Drosophila’da</a:t>
            </a:r>
            <a:r>
              <a:rPr lang="tr-TR" dirty="0" smtClean="0"/>
              <a:t> Enfeksiyon Partikülleri</a:t>
            </a:r>
          </a:p>
          <a:p>
            <a:endParaRPr lang="tr-TR" dirty="0" smtClean="0"/>
          </a:p>
          <a:p>
            <a:r>
              <a:rPr lang="tr-TR" u="sng" dirty="0" smtClean="0"/>
              <a:t>Anasal Etki</a:t>
            </a:r>
          </a:p>
          <a:p>
            <a:r>
              <a:rPr lang="tr-TR" dirty="0" smtClean="0"/>
              <a:t>Yavruların </a:t>
            </a:r>
            <a:r>
              <a:rPr lang="tr-TR" dirty="0" err="1" smtClean="0"/>
              <a:t>fenotipindeki</a:t>
            </a:r>
            <a:r>
              <a:rPr lang="tr-TR" dirty="0" smtClean="0"/>
              <a:t> belirli bir özelliğin yumurtada mevcut olan çekirdek gen ürünlerinin kontrolü altında olduğunu belirtmektedir. Örneğin;</a:t>
            </a:r>
          </a:p>
          <a:p>
            <a:r>
              <a:rPr lang="tr-TR" dirty="0" err="1" smtClean="0"/>
              <a:t>Ephestia’da</a:t>
            </a:r>
            <a:r>
              <a:rPr lang="tr-TR" dirty="0" smtClean="0"/>
              <a:t> </a:t>
            </a:r>
            <a:r>
              <a:rPr lang="tr-TR" dirty="0" err="1" smtClean="0"/>
              <a:t>pigmentasyon</a:t>
            </a:r>
            <a:endParaRPr lang="tr-TR" dirty="0" smtClean="0"/>
          </a:p>
          <a:p>
            <a:r>
              <a:rPr lang="tr-TR" dirty="0" err="1" smtClean="0"/>
              <a:t>Limnea’da</a:t>
            </a:r>
            <a:r>
              <a:rPr lang="tr-TR" dirty="0" smtClean="0"/>
              <a:t> kıvrılma verilebilir.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/>
          <a:lstStyle/>
          <a:p>
            <a:r>
              <a:rPr lang="tr-TR" u="sng" dirty="0" err="1" smtClean="0"/>
              <a:t>Genomik</a:t>
            </a:r>
            <a:r>
              <a:rPr lang="tr-TR" u="sng" dirty="0" smtClean="0"/>
              <a:t> Damgalama</a:t>
            </a:r>
          </a:p>
          <a:p>
            <a:r>
              <a:rPr lang="tr-TR" dirty="0" err="1" smtClean="0"/>
              <a:t>Genomik</a:t>
            </a:r>
            <a:r>
              <a:rPr lang="tr-TR" dirty="0" smtClean="0"/>
              <a:t> damgalamada oğul döllerdeki belirli genlerin ifadesi </a:t>
            </a:r>
            <a:r>
              <a:rPr lang="tr-TR" dirty="0" err="1" smtClean="0"/>
              <a:t>alelin</a:t>
            </a:r>
            <a:r>
              <a:rPr lang="tr-TR" dirty="0" smtClean="0"/>
              <a:t> hangi atadan geldiği ile ilişkilidir. </a:t>
            </a:r>
          </a:p>
          <a:p>
            <a:r>
              <a:rPr lang="tr-TR" dirty="0" smtClean="0"/>
              <a:t>Bu mekanizmada bir kromozomdaki bir genin kopyası tercihli olarak sessizleştirilirken onun homolog kromozomdaki eşi etkin olarak kalmaktadır.</a:t>
            </a:r>
          </a:p>
          <a:p>
            <a:r>
              <a:rPr lang="tr-TR" dirty="0" smtClean="0"/>
              <a:t>Memeli dişilerinde X kromozomlarından birinin sessizleştirilmesi damgalamaya örnektir.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tr-TR" dirty="0" smtClean="0"/>
              <a:t>Buna bir diğer örnek insanda 15. kromozomda bulunan bir bölgenin </a:t>
            </a:r>
            <a:r>
              <a:rPr lang="tr-TR" dirty="0" err="1" smtClean="0"/>
              <a:t>sessizleştirlmesine</a:t>
            </a:r>
            <a:r>
              <a:rPr lang="tr-TR" dirty="0" smtClean="0"/>
              <a:t> bağlı olarak ortaya çıkan hastalıklar verilebilir. </a:t>
            </a:r>
          </a:p>
          <a:p>
            <a:r>
              <a:rPr lang="tr-TR" dirty="0" smtClean="0"/>
              <a:t>Bunlardan </a:t>
            </a:r>
            <a:r>
              <a:rPr lang="tr-TR" dirty="0" err="1" smtClean="0"/>
              <a:t>Prader</a:t>
            </a:r>
            <a:r>
              <a:rPr lang="tr-TR" dirty="0" smtClean="0"/>
              <a:t>-</a:t>
            </a:r>
            <a:r>
              <a:rPr lang="tr-TR" dirty="0" err="1" smtClean="0"/>
              <a:t>Willi</a:t>
            </a:r>
            <a:r>
              <a:rPr lang="tr-TR" dirty="0" smtClean="0"/>
              <a:t> sendromu </a:t>
            </a:r>
            <a:r>
              <a:rPr lang="tr-TR" dirty="0" err="1" smtClean="0"/>
              <a:t>delesyona</a:t>
            </a:r>
            <a:r>
              <a:rPr lang="tr-TR" dirty="0" smtClean="0"/>
              <a:t> uğramamış kromozom anneden geliyorsa ortaya çıkarken, </a:t>
            </a:r>
            <a:r>
              <a:rPr lang="tr-TR" dirty="0" err="1" smtClean="0"/>
              <a:t>Angelman</a:t>
            </a:r>
            <a:r>
              <a:rPr lang="tr-TR" dirty="0" smtClean="0"/>
              <a:t> Sendromu </a:t>
            </a:r>
            <a:r>
              <a:rPr lang="tr-TR" dirty="0" err="1" smtClean="0"/>
              <a:t>delesyona</a:t>
            </a:r>
            <a:r>
              <a:rPr lang="tr-TR" dirty="0" smtClean="0"/>
              <a:t> uğramamış kromozom babaya ait ise ortaya çıkmaktadır.</a:t>
            </a:r>
          </a:p>
          <a:p>
            <a:r>
              <a:rPr lang="tr-TR" dirty="0" smtClean="0"/>
              <a:t>Damgalamanın moleküler mekanizmasının DNA </a:t>
            </a:r>
            <a:r>
              <a:rPr lang="tr-TR" dirty="0" err="1" smtClean="0"/>
              <a:t>metilasyonu</a:t>
            </a:r>
            <a:r>
              <a:rPr lang="tr-TR" dirty="0" smtClean="0"/>
              <a:t> ile ilgili </a:t>
            </a:r>
            <a:r>
              <a:rPr lang="tr-TR" smtClean="0"/>
              <a:t>olduğu düşünülmektedir.</a:t>
            </a: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tr-TR" dirty="0" smtClean="0"/>
              <a:t>Genetik tarihi boyunca bazı çalışmalarda </a:t>
            </a:r>
            <a:r>
              <a:rPr lang="tr-TR" dirty="0" err="1" smtClean="0"/>
              <a:t>fenotipin</a:t>
            </a:r>
            <a:r>
              <a:rPr lang="tr-TR" dirty="0" smtClean="0"/>
              <a:t>, her iki ebeveynin kromozomlarında yerleşmiş olan çekirdek genleri ile aktarıldığını savunan </a:t>
            </a:r>
            <a:r>
              <a:rPr lang="tr-TR" dirty="0" err="1" smtClean="0"/>
              <a:t>Mendel</a:t>
            </a:r>
            <a:r>
              <a:rPr lang="tr-TR" dirty="0" smtClean="0"/>
              <a:t> aktarım genetiğinin temel prensipleri ile ters düşen durumlara rastlanmıştır.</a:t>
            </a:r>
          </a:p>
          <a:p>
            <a:endParaRPr lang="tr-TR" dirty="0"/>
          </a:p>
          <a:p>
            <a:r>
              <a:rPr lang="tr-TR" dirty="0" smtClean="0"/>
              <a:t>Çekirdek dışı kalıtım olarak da adlandırılabilecek olan bu durumun çeşitli tipleri vardır.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Bunlardan birincisi anasal (</a:t>
            </a:r>
            <a:r>
              <a:rPr lang="tr-TR" dirty="0" err="1" smtClean="0"/>
              <a:t>maternal</a:t>
            </a:r>
            <a:r>
              <a:rPr lang="tr-TR" dirty="0" smtClean="0"/>
              <a:t>) kalıtım olarak tanımlanır. Bu tip kalıtımda yavruların </a:t>
            </a:r>
            <a:r>
              <a:rPr lang="tr-TR" dirty="0" err="1" smtClean="0"/>
              <a:t>fenotipi</a:t>
            </a:r>
            <a:r>
              <a:rPr lang="tr-TR" dirty="0" smtClean="0"/>
              <a:t> kloroplast veya mitokondrilerdeki DNA tarafından belirlenir. Yapılan çalışmalar bu </a:t>
            </a:r>
            <a:r>
              <a:rPr lang="tr-TR" dirty="0" err="1" smtClean="0"/>
              <a:t>organellerin</a:t>
            </a:r>
            <a:r>
              <a:rPr lang="tr-TR" dirty="0" smtClean="0"/>
              <a:t> yavrulara tek ebeveynden (</a:t>
            </a:r>
            <a:r>
              <a:rPr lang="tr-TR" dirty="0" err="1" smtClean="0"/>
              <a:t>uniparental</a:t>
            </a:r>
            <a:r>
              <a:rPr lang="tr-TR" dirty="0" smtClean="0"/>
              <a:t>) geçtiğini göstermektedir. </a:t>
            </a:r>
          </a:p>
          <a:p>
            <a:endParaRPr lang="tr-TR" dirty="0"/>
          </a:p>
          <a:p>
            <a:r>
              <a:rPr lang="tr-TR" dirty="0" smtClean="0"/>
              <a:t>İkinci tip kalıtım enfeksiyon tipi kalıtımdır ve mikroorganizmalarla olan </a:t>
            </a:r>
            <a:r>
              <a:rPr lang="tr-TR" dirty="0" err="1" smtClean="0"/>
              <a:t>simbiyotik</a:t>
            </a:r>
            <a:r>
              <a:rPr lang="tr-TR" dirty="0" smtClean="0"/>
              <a:t> veya </a:t>
            </a:r>
            <a:r>
              <a:rPr lang="tr-TR" dirty="0" err="1" smtClean="0"/>
              <a:t>parazitik</a:t>
            </a:r>
            <a:r>
              <a:rPr lang="tr-TR" dirty="0" smtClean="0"/>
              <a:t> yaşam sonucu ortaya çıkar.</a:t>
            </a:r>
          </a:p>
          <a:p>
            <a:endParaRPr lang="tr-TR" dirty="0"/>
          </a:p>
          <a:p>
            <a:r>
              <a:rPr lang="tr-TR" dirty="0" smtClean="0"/>
              <a:t>Üçüncü tip kalıtım </a:t>
            </a:r>
            <a:r>
              <a:rPr lang="tr-TR" dirty="0" err="1" smtClean="0"/>
              <a:t>fenotip</a:t>
            </a:r>
            <a:r>
              <a:rPr lang="tr-TR" dirty="0" smtClean="0"/>
              <a:t> üzerinde ana etkisinin görülmesidir.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/>
          <a:lstStyle/>
          <a:p>
            <a:r>
              <a:rPr lang="tr-TR" dirty="0" smtClean="0"/>
              <a:t>Bu tip etkide çekirdek genlerinin ürünleri depo edilir ve sitoplazmadan yavruya geçirilir.</a:t>
            </a:r>
          </a:p>
          <a:p>
            <a:endParaRPr lang="tr-TR" dirty="0"/>
          </a:p>
          <a:p>
            <a:r>
              <a:rPr lang="tr-TR" dirty="0" smtClean="0"/>
              <a:t>Son olarak memelilerde aynı genin geldiği ebeveyne bağlı olarak farklı ifade edilmesine neden olan </a:t>
            </a:r>
            <a:r>
              <a:rPr lang="tr-TR" dirty="0" err="1" smtClean="0"/>
              <a:t>genomik</a:t>
            </a:r>
            <a:r>
              <a:rPr lang="tr-TR" dirty="0" smtClean="0"/>
              <a:t> damgalama (</a:t>
            </a:r>
            <a:r>
              <a:rPr lang="tr-TR" dirty="0" err="1" smtClean="0"/>
              <a:t>genomic</a:t>
            </a:r>
            <a:r>
              <a:rPr lang="tr-TR" dirty="0" smtClean="0"/>
              <a:t> </a:t>
            </a:r>
            <a:r>
              <a:rPr lang="tr-TR" dirty="0" err="1" smtClean="0"/>
              <a:t>imprinting</a:t>
            </a:r>
            <a:r>
              <a:rPr lang="tr-TR" dirty="0" smtClean="0"/>
              <a:t>) olayıdır. </a:t>
            </a: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11266" name="Picture 2" descr="http://upload.wikimedia.org/wikipedia/commons/thumb/0/09/Carl_Correns.jpg/220px-Carl_Corre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573016"/>
            <a:ext cx="2095500" cy="2981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Organel</a:t>
            </a:r>
            <a:r>
              <a:rPr lang="tr-TR" dirty="0" smtClean="0"/>
              <a:t> Kalıtımı (Anasal Kalıtım)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Kloroplast ve mitokondriler aracılığıyla gerçekleşen kalıtım tipidir. </a:t>
            </a:r>
          </a:p>
          <a:p>
            <a:endParaRPr lang="tr-TR" dirty="0" smtClean="0"/>
          </a:p>
          <a:p>
            <a:r>
              <a:rPr lang="tr-TR" dirty="0" smtClean="0"/>
              <a:t>Kloroplast ve mitokondri DNA’sına ait </a:t>
            </a:r>
            <a:r>
              <a:rPr lang="tr-TR" dirty="0" err="1" smtClean="0"/>
              <a:t>mutant</a:t>
            </a:r>
            <a:r>
              <a:rPr lang="tr-TR" dirty="0" smtClean="0"/>
              <a:t> </a:t>
            </a:r>
            <a:r>
              <a:rPr lang="tr-TR" dirty="0" err="1" smtClean="0"/>
              <a:t>alellerin</a:t>
            </a:r>
            <a:r>
              <a:rPr lang="tr-TR" dirty="0" smtClean="0"/>
              <a:t> kalıtsal geçiş analizlerini yapmak oldukça zordur. Bunun nedenlerinden birincisi bu </a:t>
            </a:r>
            <a:r>
              <a:rPr lang="tr-TR" dirty="0" err="1" smtClean="0"/>
              <a:t>organellerin</a:t>
            </a:r>
            <a:r>
              <a:rPr lang="tr-TR" dirty="0" smtClean="0"/>
              <a:t> işlevlerinin hem çekirdek hem de </a:t>
            </a:r>
            <a:r>
              <a:rPr lang="tr-TR" dirty="0" err="1" smtClean="0"/>
              <a:t>organel</a:t>
            </a:r>
            <a:r>
              <a:rPr lang="tr-TR" dirty="0" smtClean="0"/>
              <a:t> DNA’sının gen ürünlerine bağlı olmasıdır.</a:t>
            </a:r>
          </a:p>
          <a:p>
            <a:endParaRPr lang="tr-TR" dirty="0" smtClean="0"/>
          </a:p>
          <a:p>
            <a:r>
              <a:rPr lang="tr-TR" dirty="0" smtClean="0"/>
              <a:t>İkincisi ise her yavru için birden fazla </a:t>
            </a:r>
            <a:r>
              <a:rPr lang="tr-TR" dirty="0" err="1" smtClean="0"/>
              <a:t>organelin</a:t>
            </a:r>
            <a:r>
              <a:rPr lang="tr-TR" dirty="0" smtClean="0"/>
              <a:t> geçişinin söz konusu olmasıdır.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496" y="260648"/>
            <a:ext cx="8229600" cy="63367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1908’de Carl </a:t>
            </a:r>
            <a:r>
              <a:rPr lang="tr-TR" dirty="0" err="1" smtClean="0"/>
              <a:t>Correns</a:t>
            </a:r>
            <a:r>
              <a:rPr lang="tr-TR" dirty="0" smtClean="0"/>
              <a:t> kloroplast aktarımı ile ilgili ilk kalıtım modelini akşam sefası bitkisinde tanımlamıştır. Bu bitkinin beyaz, yeşil ve alacalı olmak üzere üç farklı yaprak renklenmesine sahip bir varyantı bulunmaktadır. </a:t>
            </a:r>
          </a:p>
          <a:p>
            <a:endParaRPr lang="tr-TR" dirty="0" smtClean="0"/>
          </a:p>
          <a:p>
            <a:r>
              <a:rPr lang="tr-TR" dirty="0" smtClean="0"/>
              <a:t>Araştırıcı yapmış olduğu incelemede yavrularda yaprak renklerinin oluşumunun direkt yumurta kaynağı ile ilişkili olduğunu polen kaynağının hiçbir etkisinin olmadığını göstermiştir. Bu şekildeki bir durum için </a:t>
            </a:r>
            <a:r>
              <a:rPr lang="tr-TR" dirty="0" err="1" smtClean="0"/>
              <a:t>Correns</a:t>
            </a:r>
            <a:r>
              <a:rPr lang="tr-TR" dirty="0" smtClean="0"/>
              <a:t> kalıtımın anasal olduğunu belirtmiştir. </a:t>
            </a:r>
            <a:endParaRPr lang="tr-TR" dirty="0"/>
          </a:p>
        </p:txBody>
      </p:sp>
      <p:pic>
        <p:nvPicPr>
          <p:cNvPr id="9218" name="Picture 2" descr="http://nitro.biosci.arizona.edu/courses/EEB320-2004/Lecture23/pics/fig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36526" y="1988840"/>
            <a:ext cx="1882855" cy="2083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/>
          <a:lstStyle/>
          <a:p>
            <a:r>
              <a:rPr lang="tr-TR" u="sng" dirty="0" smtClean="0"/>
              <a:t>Mitokondri Mutasyonları</a:t>
            </a:r>
          </a:p>
          <a:p>
            <a:r>
              <a:rPr lang="tr-TR" dirty="0" smtClean="0"/>
              <a:t>Mitokondri fonksiyonlarını etkileyen mutasyonların bulunup çalışılmasıyla mitokondrilerin de kendine özgü genetik bir sisteme sahip oldukları belirlenmiştir. </a:t>
            </a:r>
          </a:p>
          <a:p>
            <a:endParaRPr lang="tr-TR" dirty="0" smtClean="0"/>
          </a:p>
          <a:p>
            <a:r>
              <a:rPr lang="tr-TR" dirty="0" smtClean="0"/>
              <a:t>Bununla ilgili olarak 1952’de </a:t>
            </a:r>
            <a:r>
              <a:rPr lang="tr-TR" dirty="0" err="1" smtClean="0"/>
              <a:t>Mary</a:t>
            </a:r>
            <a:r>
              <a:rPr lang="tr-TR" dirty="0" smtClean="0"/>
              <a:t> ve </a:t>
            </a:r>
            <a:r>
              <a:rPr lang="tr-TR" dirty="0" err="1" smtClean="0"/>
              <a:t>Hershell</a:t>
            </a:r>
            <a:r>
              <a:rPr lang="tr-TR" dirty="0" smtClean="0"/>
              <a:t> </a:t>
            </a:r>
            <a:r>
              <a:rPr lang="tr-TR" dirty="0" err="1" smtClean="0"/>
              <a:t>Mitchell</a:t>
            </a:r>
            <a:r>
              <a:rPr lang="tr-TR" dirty="0" smtClean="0"/>
              <a:t> ekmek küfü olan </a:t>
            </a:r>
            <a:r>
              <a:rPr lang="tr-TR" dirty="0" err="1" smtClean="0"/>
              <a:t>Neurospora</a:t>
            </a:r>
            <a:r>
              <a:rPr lang="tr-TR" dirty="0" smtClean="0"/>
              <a:t> </a:t>
            </a:r>
            <a:r>
              <a:rPr lang="tr-TR" dirty="0" err="1" smtClean="0"/>
              <a:t>crassa</a:t>
            </a:r>
            <a:r>
              <a:rPr lang="tr-TR" dirty="0" smtClean="0"/>
              <a:t> üzerinde çalışmalar yapmışlardır. Araştırıcılar ekmek küfünün yavaş büyüyen bir ırkını bulmuşlar ve buna “</a:t>
            </a:r>
            <a:r>
              <a:rPr lang="tr-TR" dirty="0" err="1" smtClean="0"/>
              <a:t>poky</a:t>
            </a:r>
            <a:r>
              <a:rPr lang="tr-TR" dirty="0" smtClean="0"/>
              <a:t>” adını vermişlerdir.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/>
          <a:lstStyle/>
          <a:p>
            <a:r>
              <a:rPr lang="tr-TR" dirty="0" smtClean="0"/>
              <a:t>Yapmış oldukları çalışmalar “</a:t>
            </a:r>
            <a:r>
              <a:rPr lang="tr-TR" dirty="0" err="1" smtClean="0"/>
              <a:t>poky”nin</a:t>
            </a:r>
            <a:r>
              <a:rPr lang="tr-TR" dirty="0" smtClean="0"/>
              <a:t> büyümesindeki yavaşlığın mitokondri mutasyonlarından meydana geldiğini göstermiştir. </a:t>
            </a:r>
          </a:p>
          <a:p>
            <a:endParaRPr lang="tr-TR" dirty="0" smtClean="0"/>
          </a:p>
          <a:p>
            <a:r>
              <a:rPr lang="tr-TR" dirty="0" smtClean="0"/>
              <a:t>Bununla ilgili bir seri çaprazlamalar yapmışlar ve yabanıl tip erkek ile </a:t>
            </a:r>
            <a:r>
              <a:rPr lang="tr-TR" dirty="0" err="1" smtClean="0"/>
              <a:t>poky</a:t>
            </a:r>
            <a:r>
              <a:rPr lang="tr-TR" dirty="0" smtClean="0"/>
              <a:t> dişi arasındaki çaprazlamada tüm yavruların </a:t>
            </a:r>
            <a:r>
              <a:rPr lang="tr-TR" dirty="0" err="1" smtClean="0"/>
              <a:t>poky</a:t>
            </a:r>
            <a:r>
              <a:rPr lang="tr-TR" dirty="0" smtClean="0"/>
              <a:t> tipinde olduğunu göstermişler, bu da kalıtımın anasal olduğunu göstermiştir.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tr-TR" sz="3200" dirty="0" smtClean="0"/>
              <a:t>Mitokondri DNA’sındaki mutasyonlar insanda genetik hastalıklara neden olur.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Halkasal yapıdaki insan </a:t>
            </a:r>
            <a:r>
              <a:rPr lang="tr-TR" dirty="0" err="1" smtClean="0"/>
              <a:t>mtDNA’sı</a:t>
            </a:r>
            <a:r>
              <a:rPr lang="tr-TR" dirty="0" smtClean="0"/>
              <a:t> 16569 baz çifti uzunluğundadır ve anasal kalıtım özelliği gösterir. Mitokondri genleri;</a:t>
            </a:r>
          </a:p>
          <a:p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fosforilasyon</a:t>
            </a:r>
            <a:r>
              <a:rPr lang="tr-TR" dirty="0" smtClean="0"/>
              <a:t> için gerekli 13 adet protein, </a:t>
            </a:r>
            <a:r>
              <a:rPr lang="tr-TR" dirty="0" err="1" smtClean="0"/>
              <a:t>translasyon</a:t>
            </a:r>
            <a:r>
              <a:rPr lang="tr-TR" dirty="0" smtClean="0"/>
              <a:t> için gerekli 22 adet </a:t>
            </a:r>
            <a:r>
              <a:rPr lang="tr-TR" dirty="0" err="1" smtClean="0"/>
              <a:t>tRNA</a:t>
            </a:r>
            <a:r>
              <a:rPr lang="tr-TR" dirty="0" smtClean="0"/>
              <a:t> ve 2 adet </a:t>
            </a:r>
            <a:r>
              <a:rPr lang="tr-TR" dirty="0" err="1" smtClean="0"/>
              <a:t>rRNA</a:t>
            </a:r>
            <a:r>
              <a:rPr lang="tr-TR" dirty="0" smtClean="0"/>
              <a:t> kodlar. </a:t>
            </a:r>
          </a:p>
          <a:p>
            <a:r>
              <a:rPr lang="tr-TR" dirty="0" smtClean="0"/>
              <a:t>Hücre solunumunun karmaşık ve önemli bir </a:t>
            </a:r>
            <a:r>
              <a:rPr lang="tr-TR" dirty="0" err="1" smtClean="0"/>
              <a:t>metabolik</a:t>
            </a:r>
            <a:r>
              <a:rPr lang="tr-TR" dirty="0" smtClean="0"/>
              <a:t> işlem olması nedeniyle mutasyon sonucunda </a:t>
            </a:r>
            <a:r>
              <a:rPr lang="tr-TR" dirty="0" err="1" smtClean="0"/>
              <a:t>herhangibir</a:t>
            </a:r>
            <a:r>
              <a:rPr lang="tr-TR" dirty="0" smtClean="0"/>
              <a:t> mitokondri geninin zarar görmesi organizmada önemli etkiler yapar.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679</Words>
  <Application>Microsoft Office PowerPoint</Application>
  <PresentationFormat>Ekran Gösterisi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Çekirdek Dışı Kalıtım</vt:lpstr>
      <vt:lpstr>Slayt 2</vt:lpstr>
      <vt:lpstr>Slayt 3</vt:lpstr>
      <vt:lpstr>Slayt 4</vt:lpstr>
      <vt:lpstr>Organel Kalıtımı (Anasal Kalıtım)</vt:lpstr>
      <vt:lpstr>Slayt 6</vt:lpstr>
      <vt:lpstr>Slayt 7</vt:lpstr>
      <vt:lpstr>Slayt 8</vt:lpstr>
      <vt:lpstr>Mitokondri DNA’sındaki mutasyonlar insanda genetik hastalıklara neden olur.</vt:lpstr>
      <vt:lpstr>Slayt 10</vt:lpstr>
      <vt:lpstr>Slayt 11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Çekirdek Dışı Kalıtım</dc:title>
  <dc:creator>serkan</dc:creator>
  <cp:lastModifiedBy>serkan</cp:lastModifiedBy>
  <cp:revision>30</cp:revision>
  <dcterms:created xsi:type="dcterms:W3CDTF">2012-07-02T14:11:29Z</dcterms:created>
  <dcterms:modified xsi:type="dcterms:W3CDTF">2012-07-11T10:39:45Z</dcterms:modified>
</cp:coreProperties>
</file>