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E21822-8CBE-428F-8228-E262C10C24F7}" type="datetimeFigureOut">
              <a:rPr lang="tr-TR" smtClean="0"/>
              <a:t>07.03.2018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29F6D8-1240-41DF-8B55-46BE9C8E462D}"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7"/>
          <p:cNvSpPr>
            <a:spLocks noGrp="1" noChangeArrowheads="1"/>
          </p:cNvSpPr>
          <p:nvPr>
            <p:ph type="sldNum" sz="quarter" idx="5"/>
          </p:nvPr>
        </p:nvSpPr>
        <p:spPr>
          <a:noFill/>
        </p:spPr>
        <p:txBody>
          <a:bodyPr/>
          <a:lstStyle/>
          <a:p>
            <a:fld id="{FB68ED10-6DC6-419A-AEC6-02CE3BA14912}" type="slidenum">
              <a:rPr lang="tr-TR" smtClean="0"/>
              <a:pPr/>
              <a:t>5</a:t>
            </a:fld>
            <a:endParaRPr lang="tr-TR" smtClean="0"/>
          </a:p>
        </p:txBody>
      </p:sp>
      <p:sp>
        <p:nvSpPr>
          <p:cNvPr id="168963" name="Rectangle 2"/>
          <p:cNvSpPr>
            <a:spLocks noRot="1" noChangeArrowheads="1" noTextEdit="1"/>
          </p:cNvSpPr>
          <p:nvPr>
            <p:ph type="sldImg"/>
          </p:nvPr>
        </p:nvSpPr>
        <p:spPr>
          <a:ln/>
        </p:spPr>
      </p:sp>
      <p:sp>
        <p:nvSpPr>
          <p:cNvPr id="16896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p:spPr>
        <p:txBody>
          <a:bodyPr/>
          <a:lstStyle/>
          <a:p>
            <a:fld id="{6A45267F-D52B-45CE-8BC2-44F9BD84E292}" type="slidenum">
              <a:rPr lang="tr-TR" smtClean="0"/>
              <a:pPr/>
              <a:t>14</a:t>
            </a:fld>
            <a:endParaRPr lang="tr-TR" smtClean="0"/>
          </a:p>
        </p:txBody>
      </p:sp>
      <p:sp>
        <p:nvSpPr>
          <p:cNvPr id="178179" name="Rectangle 2"/>
          <p:cNvSpPr>
            <a:spLocks noRot="1" noChangeArrowheads="1" noTextEdit="1"/>
          </p:cNvSpPr>
          <p:nvPr>
            <p:ph type="sldImg"/>
          </p:nvPr>
        </p:nvSpPr>
        <p:spPr>
          <a:ln/>
        </p:spPr>
      </p:sp>
      <p:sp>
        <p:nvSpPr>
          <p:cNvPr id="17818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noFill/>
        </p:spPr>
        <p:txBody>
          <a:bodyPr/>
          <a:lstStyle/>
          <a:p>
            <a:fld id="{E308ED4D-24FE-4EB4-A444-552ADF0CF786}" type="slidenum">
              <a:rPr lang="tr-TR" smtClean="0"/>
              <a:pPr/>
              <a:t>15</a:t>
            </a:fld>
            <a:endParaRPr lang="tr-TR" smtClean="0"/>
          </a:p>
        </p:txBody>
      </p:sp>
      <p:sp>
        <p:nvSpPr>
          <p:cNvPr id="179203" name="Rectangle 2"/>
          <p:cNvSpPr>
            <a:spLocks noRot="1" noChangeArrowheads="1" noTextEdit="1"/>
          </p:cNvSpPr>
          <p:nvPr>
            <p:ph type="sldImg"/>
          </p:nvPr>
        </p:nvSpPr>
        <p:spPr>
          <a:ln/>
        </p:spPr>
      </p:sp>
      <p:sp>
        <p:nvSpPr>
          <p:cNvPr id="17920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a:noFill/>
        </p:spPr>
        <p:txBody>
          <a:bodyPr/>
          <a:lstStyle/>
          <a:p>
            <a:fld id="{86E11484-7286-45F3-9488-F2DF31906115}" type="slidenum">
              <a:rPr lang="tr-TR" smtClean="0"/>
              <a:pPr/>
              <a:t>16</a:t>
            </a:fld>
            <a:endParaRPr lang="tr-TR" smtClean="0"/>
          </a:p>
        </p:txBody>
      </p:sp>
      <p:sp>
        <p:nvSpPr>
          <p:cNvPr id="180227" name="Rectangle 2"/>
          <p:cNvSpPr>
            <a:spLocks noRot="1" noChangeArrowheads="1" noTextEdit="1"/>
          </p:cNvSpPr>
          <p:nvPr>
            <p:ph type="sldImg"/>
          </p:nvPr>
        </p:nvSpPr>
        <p:spPr>
          <a:ln/>
        </p:spPr>
      </p:sp>
      <p:sp>
        <p:nvSpPr>
          <p:cNvPr id="18022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a:spLocks noGrp="1" noChangeArrowheads="1"/>
          </p:cNvSpPr>
          <p:nvPr>
            <p:ph type="sldNum" sz="quarter" idx="5"/>
          </p:nvPr>
        </p:nvSpPr>
        <p:spPr>
          <a:noFill/>
        </p:spPr>
        <p:txBody>
          <a:bodyPr/>
          <a:lstStyle/>
          <a:p>
            <a:fld id="{47CCD43B-58BD-40D0-8C89-03EC01A1B80C}" type="slidenum">
              <a:rPr lang="tr-TR" smtClean="0"/>
              <a:pPr/>
              <a:t>17</a:t>
            </a:fld>
            <a:endParaRPr lang="tr-TR" smtClean="0"/>
          </a:p>
        </p:txBody>
      </p:sp>
      <p:sp>
        <p:nvSpPr>
          <p:cNvPr id="181251" name="Rectangle 2"/>
          <p:cNvSpPr>
            <a:spLocks noRot="1" noChangeArrowheads="1" noTextEdit="1"/>
          </p:cNvSpPr>
          <p:nvPr>
            <p:ph type="sldImg"/>
          </p:nvPr>
        </p:nvSpPr>
        <p:spPr>
          <a:ln/>
        </p:spPr>
      </p:sp>
      <p:sp>
        <p:nvSpPr>
          <p:cNvPr id="18125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p>
            <a:fld id="{06AC343F-658A-46CB-A0C3-FF50FD3178E3}" type="slidenum">
              <a:rPr lang="tr-TR" smtClean="0"/>
              <a:pPr/>
              <a:t>18</a:t>
            </a:fld>
            <a:endParaRPr lang="tr-TR" smtClean="0"/>
          </a:p>
        </p:txBody>
      </p:sp>
      <p:sp>
        <p:nvSpPr>
          <p:cNvPr id="182275" name="Rectangle 2"/>
          <p:cNvSpPr>
            <a:spLocks noRo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p:spPr>
        <p:txBody>
          <a:bodyPr/>
          <a:lstStyle/>
          <a:p>
            <a:fld id="{67766D56-5F50-4EE4-B6EB-C105C61799A8}" type="slidenum">
              <a:rPr lang="tr-TR" smtClean="0"/>
              <a:pPr/>
              <a:t>19</a:t>
            </a:fld>
            <a:endParaRPr lang="tr-TR" smtClean="0"/>
          </a:p>
        </p:txBody>
      </p:sp>
      <p:sp>
        <p:nvSpPr>
          <p:cNvPr id="183299" name="Rectangle 2"/>
          <p:cNvSpPr>
            <a:spLocks noRot="1" noChangeArrowheads="1" noTextEdit="1"/>
          </p:cNvSpPr>
          <p:nvPr>
            <p:ph type="sldImg"/>
          </p:nvPr>
        </p:nvSpPr>
        <p:spPr>
          <a:ln/>
        </p:spPr>
      </p:sp>
      <p:sp>
        <p:nvSpPr>
          <p:cNvPr id="18330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p>
            <a:fld id="{A5D1B838-EA51-4578-A441-57E31C2FF8CC}" type="slidenum">
              <a:rPr lang="tr-TR" smtClean="0"/>
              <a:pPr/>
              <a:t>20</a:t>
            </a:fld>
            <a:endParaRPr lang="tr-TR" smtClean="0"/>
          </a:p>
        </p:txBody>
      </p:sp>
      <p:sp>
        <p:nvSpPr>
          <p:cNvPr id="184323" name="Rectangle 2"/>
          <p:cNvSpPr>
            <a:spLocks noRot="1" noChangeArrowheads="1" noTextEdit="1"/>
          </p:cNvSpPr>
          <p:nvPr>
            <p:ph type="sldImg"/>
          </p:nvPr>
        </p:nvSpPr>
        <p:spPr>
          <a:ln/>
        </p:spPr>
      </p:sp>
      <p:sp>
        <p:nvSpPr>
          <p:cNvPr id="18432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p:spPr>
        <p:txBody>
          <a:bodyPr/>
          <a:lstStyle/>
          <a:p>
            <a:fld id="{A24B2E4B-6DEB-49A7-B6A2-59317D622A6A}" type="slidenum">
              <a:rPr lang="tr-TR" smtClean="0"/>
              <a:pPr/>
              <a:t>21</a:t>
            </a:fld>
            <a:endParaRPr lang="tr-TR" smtClean="0"/>
          </a:p>
        </p:txBody>
      </p:sp>
      <p:sp>
        <p:nvSpPr>
          <p:cNvPr id="185347" name="Rectangle 2"/>
          <p:cNvSpPr>
            <a:spLocks noRot="1" noChangeArrowheads="1" noTextEdit="1"/>
          </p:cNvSpPr>
          <p:nvPr>
            <p:ph type="sldImg"/>
          </p:nvPr>
        </p:nvSpPr>
        <p:spPr>
          <a:ln/>
        </p:spPr>
      </p:sp>
      <p:sp>
        <p:nvSpPr>
          <p:cNvPr id="18534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p:spPr>
        <p:txBody>
          <a:bodyPr/>
          <a:lstStyle/>
          <a:p>
            <a:fld id="{BD408D1D-D96E-447D-B298-F58E47AD236E}" type="slidenum">
              <a:rPr lang="tr-TR" smtClean="0"/>
              <a:pPr/>
              <a:t>22</a:t>
            </a:fld>
            <a:endParaRPr lang="tr-TR" smtClean="0"/>
          </a:p>
        </p:txBody>
      </p:sp>
      <p:sp>
        <p:nvSpPr>
          <p:cNvPr id="186371" name="Rectangle 2"/>
          <p:cNvSpPr>
            <a:spLocks noRot="1" noChangeArrowheads="1" noTextEdit="1"/>
          </p:cNvSpPr>
          <p:nvPr>
            <p:ph type="sldImg"/>
          </p:nvPr>
        </p:nvSpPr>
        <p:spPr>
          <a:ln/>
        </p:spPr>
      </p:sp>
      <p:sp>
        <p:nvSpPr>
          <p:cNvPr id="18637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p:spPr>
        <p:txBody>
          <a:bodyPr/>
          <a:lstStyle/>
          <a:p>
            <a:fld id="{02A7CB3F-CFCF-419A-9EB1-E376F3CEF250}" type="slidenum">
              <a:rPr lang="tr-TR" smtClean="0"/>
              <a:pPr/>
              <a:t>23</a:t>
            </a:fld>
            <a:endParaRPr lang="tr-TR" smtClean="0"/>
          </a:p>
        </p:txBody>
      </p:sp>
      <p:sp>
        <p:nvSpPr>
          <p:cNvPr id="187395" name="Rectangle 2"/>
          <p:cNvSpPr>
            <a:spLocks noRot="1" noChangeArrowheads="1" noTextEdit="1"/>
          </p:cNvSpPr>
          <p:nvPr>
            <p:ph type="sldImg"/>
          </p:nvPr>
        </p:nvSpPr>
        <p:spPr>
          <a:ln/>
        </p:spPr>
      </p:sp>
      <p:sp>
        <p:nvSpPr>
          <p:cNvPr id="18739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p:cNvSpPr>
            <a:spLocks noGrp="1" noChangeArrowheads="1"/>
          </p:cNvSpPr>
          <p:nvPr>
            <p:ph type="sldNum" sz="quarter" idx="5"/>
          </p:nvPr>
        </p:nvSpPr>
        <p:spPr>
          <a:noFill/>
        </p:spPr>
        <p:txBody>
          <a:bodyPr/>
          <a:lstStyle/>
          <a:p>
            <a:fld id="{A506C512-920F-432F-B559-8510BC65FA08}" type="slidenum">
              <a:rPr lang="tr-TR" smtClean="0"/>
              <a:pPr/>
              <a:t>6</a:t>
            </a:fld>
            <a:endParaRPr lang="tr-TR" smtClean="0"/>
          </a:p>
        </p:txBody>
      </p:sp>
      <p:sp>
        <p:nvSpPr>
          <p:cNvPr id="169987" name="Rectangle 2"/>
          <p:cNvSpPr>
            <a:spLocks noRot="1" noChangeArrowheads="1" noTextEdit="1"/>
          </p:cNvSpPr>
          <p:nvPr>
            <p:ph type="sldImg"/>
          </p:nvPr>
        </p:nvSpPr>
        <p:spPr>
          <a:ln/>
        </p:spPr>
      </p:sp>
      <p:sp>
        <p:nvSpPr>
          <p:cNvPr id="16998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p:spPr>
        <p:txBody>
          <a:bodyPr/>
          <a:lstStyle/>
          <a:p>
            <a:fld id="{E2930B96-E13E-4324-8AE3-D9029CF4493B}" type="slidenum">
              <a:rPr lang="tr-TR" smtClean="0"/>
              <a:pPr/>
              <a:t>24</a:t>
            </a:fld>
            <a:endParaRPr lang="tr-TR" smtClean="0"/>
          </a:p>
        </p:txBody>
      </p:sp>
      <p:sp>
        <p:nvSpPr>
          <p:cNvPr id="188419" name="Rectangle 2"/>
          <p:cNvSpPr>
            <a:spLocks noRot="1" noChangeArrowheads="1" noTextEdit="1"/>
          </p:cNvSpPr>
          <p:nvPr>
            <p:ph type="sldImg"/>
          </p:nvPr>
        </p:nvSpPr>
        <p:spPr>
          <a:ln/>
        </p:spPr>
      </p:sp>
      <p:sp>
        <p:nvSpPr>
          <p:cNvPr id="18842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7"/>
          <p:cNvSpPr>
            <a:spLocks noGrp="1" noChangeArrowheads="1"/>
          </p:cNvSpPr>
          <p:nvPr>
            <p:ph type="sldNum" sz="quarter" idx="5"/>
          </p:nvPr>
        </p:nvSpPr>
        <p:spPr>
          <a:noFill/>
        </p:spPr>
        <p:txBody>
          <a:bodyPr/>
          <a:lstStyle/>
          <a:p>
            <a:fld id="{3854069D-A603-4A51-BD5A-F7E022F698D5}" type="slidenum">
              <a:rPr lang="tr-TR" smtClean="0"/>
              <a:pPr/>
              <a:t>7</a:t>
            </a:fld>
            <a:endParaRPr lang="tr-TR" smtClean="0"/>
          </a:p>
        </p:txBody>
      </p:sp>
      <p:sp>
        <p:nvSpPr>
          <p:cNvPr id="171011" name="Rectangle 2"/>
          <p:cNvSpPr>
            <a:spLocks noRot="1" noChangeArrowheads="1" noTextEdit="1"/>
          </p:cNvSpPr>
          <p:nvPr>
            <p:ph type="sldImg"/>
          </p:nvPr>
        </p:nvSpPr>
        <p:spPr>
          <a:ln/>
        </p:spPr>
      </p:sp>
      <p:sp>
        <p:nvSpPr>
          <p:cNvPr id="17101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p:cNvSpPr>
            <a:spLocks noGrp="1" noChangeArrowheads="1"/>
          </p:cNvSpPr>
          <p:nvPr>
            <p:ph type="sldNum" sz="quarter" idx="5"/>
          </p:nvPr>
        </p:nvSpPr>
        <p:spPr>
          <a:noFill/>
        </p:spPr>
        <p:txBody>
          <a:bodyPr/>
          <a:lstStyle/>
          <a:p>
            <a:fld id="{A3CAD1C9-07C4-4E59-9940-50A2D341B41C}" type="slidenum">
              <a:rPr lang="tr-TR" smtClean="0"/>
              <a:pPr/>
              <a:t>8</a:t>
            </a:fld>
            <a:endParaRPr lang="tr-TR" smtClean="0"/>
          </a:p>
        </p:txBody>
      </p:sp>
      <p:sp>
        <p:nvSpPr>
          <p:cNvPr id="172035" name="Rectangle 2"/>
          <p:cNvSpPr>
            <a:spLocks noRot="1" noChangeArrowheads="1" noTextEdit="1"/>
          </p:cNvSpPr>
          <p:nvPr>
            <p:ph type="sldImg"/>
          </p:nvPr>
        </p:nvSpPr>
        <p:spPr>
          <a:ln/>
        </p:spPr>
      </p:sp>
      <p:sp>
        <p:nvSpPr>
          <p:cNvPr id="17203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7"/>
          <p:cNvSpPr>
            <a:spLocks noGrp="1" noChangeArrowheads="1"/>
          </p:cNvSpPr>
          <p:nvPr>
            <p:ph type="sldNum" sz="quarter" idx="5"/>
          </p:nvPr>
        </p:nvSpPr>
        <p:spPr>
          <a:noFill/>
        </p:spPr>
        <p:txBody>
          <a:bodyPr/>
          <a:lstStyle/>
          <a:p>
            <a:fld id="{04F9BA45-90EA-482E-AABD-078904F9C6FF}" type="slidenum">
              <a:rPr lang="tr-TR" smtClean="0"/>
              <a:pPr/>
              <a:t>9</a:t>
            </a:fld>
            <a:endParaRPr lang="tr-TR" smtClean="0"/>
          </a:p>
        </p:txBody>
      </p:sp>
      <p:sp>
        <p:nvSpPr>
          <p:cNvPr id="173059" name="Rectangle 2"/>
          <p:cNvSpPr>
            <a:spLocks noRot="1" noChangeArrowheads="1" noTextEdit="1"/>
          </p:cNvSpPr>
          <p:nvPr>
            <p:ph type="sldImg"/>
          </p:nvPr>
        </p:nvSpPr>
        <p:spPr>
          <a:ln/>
        </p:spPr>
      </p:sp>
      <p:sp>
        <p:nvSpPr>
          <p:cNvPr id="17306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p:spPr>
        <p:txBody>
          <a:bodyPr/>
          <a:lstStyle/>
          <a:p>
            <a:fld id="{ABB4A965-DA81-4368-A628-C227CCD2C45A}" type="slidenum">
              <a:rPr lang="tr-TR" smtClean="0"/>
              <a:pPr/>
              <a:t>10</a:t>
            </a:fld>
            <a:endParaRPr lang="tr-TR" smtClean="0"/>
          </a:p>
        </p:txBody>
      </p:sp>
      <p:sp>
        <p:nvSpPr>
          <p:cNvPr id="174083" name="Rectangle 2"/>
          <p:cNvSpPr>
            <a:spLocks noRot="1" noChangeArrowheads="1" noTextEdit="1"/>
          </p:cNvSpPr>
          <p:nvPr>
            <p:ph type="sldImg"/>
          </p:nvPr>
        </p:nvSpPr>
        <p:spPr>
          <a:ln/>
        </p:spPr>
      </p:sp>
      <p:sp>
        <p:nvSpPr>
          <p:cNvPr id="17408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p:spPr>
        <p:txBody>
          <a:bodyPr/>
          <a:lstStyle/>
          <a:p>
            <a:fld id="{67D961E6-255F-4553-A7C5-9E48E5CD4454}" type="slidenum">
              <a:rPr lang="tr-TR" smtClean="0"/>
              <a:pPr/>
              <a:t>11</a:t>
            </a:fld>
            <a:endParaRPr lang="tr-TR" smtClean="0"/>
          </a:p>
        </p:txBody>
      </p:sp>
      <p:sp>
        <p:nvSpPr>
          <p:cNvPr id="175107" name="Rectangle 2"/>
          <p:cNvSpPr>
            <a:spLocks noRot="1" noChangeArrowheads="1" noTextEdit="1"/>
          </p:cNvSpPr>
          <p:nvPr>
            <p:ph type="sldImg"/>
          </p:nvPr>
        </p:nvSpPr>
        <p:spPr>
          <a:ln/>
        </p:spPr>
      </p:sp>
      <p:sp>
        <p:nvSpPr>
          <p:cNvPr id="17510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p>
            <a:fld id="{FDAEF8D2-2233-48C1-8B47-BEE0070FC150}" type="slidenum">
              <a:rPr lang="tr-TR" smtClean="0"/>
              <a:pPr/>
              <a:t>12</a:t>
            </a:fld>
            <a:endParaRPr lang="tr-TR" smtClean="0"/>
          </a:p>
        </p:txBody>
      </p:sp>
      <p:sp>
        <p:nvSpPr>
          <p:cNvPr id="176131" name="Rectangle 2"/>
          <p:cNvSpPr>
            <a:spLocks noRot="1" noChangeArrowheads="1" noTextEdit="1"/>
          </p:cNvSpPr>
          <p:nvPr>
            <p:ph type="sldImg"/>
          </p:nvPr>
        </p:nvSpPr>
        <p:spPr>
          <a:ln/>
        </p:spPr>
      </p:sp>
      <p:sp>
        <p:nvSpPr>
          <p:cNvPr id="17613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p:spPr>
        <p:txBody>
          <a:bodyPr/>
          <a:lstStyle/>
          <a:p>
            <a:fld id="{A74F43A4-2E04-47A5-B6AB-3F1C337F8C7B}" type="slidenum">
              <a:rPr lang="tr-TR" smtClean="0"/>
              <a:pPr/>
              <a:t>13</a:t>
            </a:fld>
            <a:endParaRPr lang="tr-TR" smtClean="0"/>
          </a:p>
        </p:txBody>
      </p:sp>
      <p:sp>
        <p:nvSpPr>
          <p:cNvPr id="177155" name="Rectangle 2"/>
          <p:cNvSpPr>
            <a:spLocks noRot="1" noChangeArrowheads="1" noTextEdit="1"/>
          </p:cNvSpPr>
          <p:nvPr>
            <p:ph type="sldImg"/>
          </p:nvPr>
        </p:nvSpPr>
        <p:spPr>
          <a:ln/>
        </p:spPr>
      </p:sp>
      <p:sp>
        <p:nvSpPr>
          <p:cNvPr id="17715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07.03.2018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sagliklicocuk.com/sc01/crklr/File/gncl/uyku.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348" y="928670"/>
            <a:ext cx="7696200" cy="1500198"/>
          </a:xfrm>
          <a:solidFill>
            <a:schemeClr val="accent6">
              <a:lumMod val="40000"/>
              <a:lumOff val="60000"/>
            </a:schemeClr>
          </a:solidFill>
        </p:spPr>
        <p:txBody>
          <a:bodyPr>
            <a:noAutofit/>
          </a:bodyPr>
          <a:lstStyle/>
          <a:p>
            <a:pPr algn="ctr">
              <a:buNone/>
              <a:defRPr/>
            </a:pPr>
            <a:r>
              <a:rPr lang="en-US" b="1" dirty="0" err="1" smtClean="0"/>
              <a:t>Yeni</a:t>
            </a:r>
            <a:r>
              <a:rPr lang="en-US" b="1" dirty="0" smtClean="0"/>
              <a:t> </a:t>
            </a:r>
            <a:r>
              <a:rPr lang="en-US" b="1" dirty="0" err="1" smtClean="0"/>
              <a:t>Doğmuş</a:t>
            </a:r>
            <a:r>
              <a:rPr lang="en-US" b="1" dirty="0" smtClean="0"/>
              <a:t> </a:t>
            </a:r>
            <a:r>
              <a:rPr lang="en-US" b="1" dirty="0" err="1" smtClean="0"/>
              <a:t>Bebeğin</a:t>
            </a:r>
            <a:r>
              <a:rPr lang="en-US" b="1" dirty="0" smtClean="0"/>
              <a:t> </a:t>
            </a:r>
            <a:r>
              <a:rPr lang="en-US" b="1" dirty="0" err="1" smtClean="0"/>
              <a:t>Refleksleri</a:t>
            </a:r>
            <a:r>
              <a:rPr lang="en-US" b="1" dirty="0" smtClean="0"/>
              <a:t>, </a:t>
            </a:r>
            <a:r>
              <a:rPr lang="en-US" b="1" dirty="0" err="1" smtClean="0"/>
              <a:t>Yeni</a:t>
            </a:r>
            <a:r>
              <a:rPr lang="en-US" b="1" dirty="0" smtClean="0"/>
              <a:t> </a:t>
            </a:r>
            <a:r>
              <a:rPr lang="en-US" b="1" dirty="0" err="1" smtClean="0"/>
              <a:t>Doğmuş</a:t>
            </a:r>
            <a:r>
              <a:rPr lang="en-US" b="1" dirty="0" smtClean="0"/>
              <a:t> </a:t>
            </a:r>
            <a:r>
              <a:rPr lang="en-US" b="1" dirty="0" err="1" smtClean="0"/>
              <a:t>Bebeğin</a:t>
            </a:r>
            <a:r>
              <a:rPr lang="en-US" b="1" dirty="0" smtClean="0"/>
              <a:t> </a:t>
            </a:r>
            <a:r>
              <a:rPr lang="en-US" b="1" dirty="0" err="1" smtClean="0"/>
              <a:t>Yeni</a:t>
            </a:r>
            <a:r>
              <a:rPr lang="en-US" b="1" dirty="0" smtClean="0"/>
              <a:t> </a:t>
            </a:r>
            <a:r>
              <a:rPr lang="en-US" b="1" dirty="0" err="1" smtClean="0"/>
              <a:t>Yaşama</a:t>
            </a:r>
            <a:r>
              <a:rPr lang="en-US" b="1" dirty="0" smtClean="0"/>
              <a:t> </a:t>
            </a:r>
            <a:r>
              <a:rPr lang="en-US" b="1" dirty="0" err="1" smtClean="0"/>
              <a:t>Uyumu</a:t>
            </a:r>
            <a:r>
              <a:rPr lang="en-US" b="1" dirty="0" smtClean="0"/>
              <a:t>, </a:t>
            </a:r>
            <a:r>
              <a:rPr lang="en-US" b="1" dirty="0" err="1" smtClean="0"/>
              <a:t>Bakımı</a:t>
            </a:r>
            <a:r>
              <a:rPr lang="en-US" b="1" dirty="0" smtClean="0"/>
              <a:t>, </a:t>
            </a:r>
            <a:r>
              <a:rPr lang="en-US" b="1" dirty="0" err="1" smtClean="0"/>
              <a:t>Beslenmesi</a:t>
            </a:r>
            <a:endParaRPr lang="tr-TR" b="1" dirty="0"/>
          </a:p>
        </p:txBody>
      </p:sp>
      <p:sp>
        <p:nvSpPr>
          <p:cNvPr id="72707" name="Slayt Numarası Yer Tutucusu 3"/>
          <p:cNvSpPr>
            <a:spLocks noGrp="1"/>
          </p:cNvSpPr>
          <p:nvPr>
            <p:ph type="sldNum" sz="quarter" idx="12"/>
          </p:nvPr>
        </p:nvSpPr>
        <p:spPr>
          <a:noFill/>
        </p:spPr>
        <p:txBody>
          <a:bodyPr/>
          <a:lstStyle/>
          <a:p>
            <a:fld id="{FF8BAE8C-C35A-47AF-87D1-418ECD5761E1}" type="slidenum">
              <a:rPr lang="tr-TR" smtClean="0"/>
              <a:pPr/>
              <a:t>1</a:t>
            </a:fld>
            <a:endParaRPr lang="tr-TR" smtClean="0"/>
          </a:p>
        </p:txBody>
      </p:sp>
      <p:sp>
        <p:nvSpPr>
          <p:cNvPr id="4" name="2 Alt Başlık"/>
          <p:cNvSpPr txBox="1">
            <a:spLocks/>
          </p:cNvSpPr>
          <p:nvPr/>
        </p:nvSpPr>
        <p:spPr>
          <a:xfrm>
            <a:off x="928662" y="3886200"/>
            <a:ext cx="7215238" cy="1752600"/>
          </a:xfrm>
          <a:prstGeom prst="rect">
            <a:avLst/>
          </a:prstGeom>
          <a:solidFill>
            <a:schemeClr val="accent5">
              <a:lumMod val="40000"/>
              <a:lumOff val="60000"/>
            </a:schemeClr>
          </a:solidFill>
        </p:spPr>
        <p:txBody>
          <a:bodyPr vert="horz" lIns="91440" tIns="45720" rIns="91440" bIns="45720" rtlCol="0">
            <a:normAutofit fontScale="92500" lnSpcReduction="20000"/>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tr-TR" sz="3200" b="1" i="0" u="none" strike="noStrike" kern="1200" cap="none" spc="0" normalizeH="0" baseline="0" noProof="0" dirty="0" smtClean="0">
                <a:ln>
                  <a:noFill/>
                </a:ln>
                <a:solidFill>
                  <a:schemeClr val="tx2">
                    <a:lumMod val="75000"/>
                  </a:schemeClr>
                </a:solidFill>
                <a:effectLst/>
                <a:uLnTx/>
                <a:uFillTx/>
                <a:latin typeface="+mn-lt"/>
                <a:ea typeface="+mn-ea"/>
                <a:cs typeface="+mn-cs"/>
              </a:rPr>
              <a:t>Dr. Gökçe Karaman Benli</a:t>
            </a:r>
          </a:p>
          <a:p>
            <a:pPr marL="342900" marR="0" lvl="0" indent="-342900" algn="ctr" defTabSz="914400" rtl="0" eaLnBrk="1" fontAlgn="auto" latinLnBrk="0" hangingPunct="1">
              <a:lnSpc>
                <a:spcPct val="100000"/>
              </a:lnSpc>
              <a:spcBef>
                <a:spcPct val="20000"/>
              </a:spcBef>
              <a:spcAft>
                <a:spcPts val="0"/>
              </a:spcAft>
              <a:buClrTx/>
              <a:buSzTx/>
              <a:tabLst/>
              <a:defRPr/>
            </a:pPr>
            <a:r>
              <a:rPr kumimoji="0" lang="tr-TR" sz="3200" b="1" i="0" u="none" strike="noStrike" kern="1200" cap="none" spc="0" normalizeH="0" baseline="0" noProof="0" dirty="0" smtClean="0">
                <a:ln>
                  <a:noFill/>
                </a:ln>
                <a:solidFill>
                  <a:schemeClr val="tx2">
                    <a:lumMod val="75000"/>
                  </a:schemeClr>
                </a:solidFill>
                <a:effectLst/>
                <a:uLnTx/>
                <a:uFillTx/>
                <a:latin typeface="+mn-lt"/>
                <a:ea typeface="+mn-ea"/>
                <a:cs typeface="+mn-cs"/>
              </a:rPr>
              <a:t>    Ankara Üniversitesi Eğitim Bilimleri Fakültesi Temel Eğitim Bölümü Okul Öncesi Eğitim Anabilim Dalı</a:t>
            </a:r>
            <a:endParaRPr kumimoji="0" lang="tr-TR" sz="3200" b="1" i="0" u="none" strike="noStrike" kern="1200" cap="none" spc="0" normalizeH="0" baseline="0" noProof="0" dirty="0">
              <a:ln>
                <a:noFill/>
              </a:ln>
              <a:solidFill>
                <a:schemeClr val="tx2">
                  <a:lumMod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5 Slayt Numarası Yer Tutucusu"/>
          <p:cNvSpPr>
            <a:spLocks noGrp="1"/>
          </p:cNvSpPr>
          <p:nvPr>
            <p:ph type="sldNum" sz="quarter" idx="12"/>
          </p:nvPr>
        </p:nvSpPr>
        <p:spPr>
          <a:noFill/>
        </p:spPr>
        <p:txBody>
          <a:bodyPr/>
          <a:lstStyle/>
          <a:p>
            <a:fld id="{E21DD6B8-3B4E-4A1B-8FEC-5AAF448CD6A3}" type="slidenum">
              <a:rPr lang="tr-TR" smtClean="0"/>
              <a:pPr/>
              <a:t>10</a:t>
            </a:fld>
            <a:endParaRPr lang="tr-TR" smtClean="0"/>
          </a:p>
        </p:txBody>
      </p:sp>
      <p:sp>
        <p:nvSpPr>
          <p:cNvPr id="82947" name="Rectangle 2"/>
          <p:cNvSpPr>
            <a:spLocks noGrp="1" noChangeArrowheads="1"/>
          </p:cNvSpPr>
          <p:nvPr>
            <p:ph type="title"/>
          </p:nvPr>
        </p:nvSpPr>
        <p:spPr>
          <a:xfrm>
            <a:off x="685800" y="152400"/>
            <a:ext cx="6870700" cy="762000"/>
          </a:xfrm>
        </p:spPr>
        <p:txBody>
          <a:bodyPr/>
          <a:lstStyle/>
          <a:p>
            <a:pPr eaLnBrk="1" hangingPunct="1">
              <a:defRPr/>
            </a:pPr>
            <a:r>
              <a:rPr lang="tr-TR" sz="2800" b="1" dirty="0" smtClean="0">
                <a:solidFill>
                  <a:schemeClr val="tx2">
                    <a:lumMod val="75000"/>
                  </a:schemeClr>
                </a:solidFill>
              </a:rPr>
              <a:t>Yeni Doğan Bebeğin Bakımı</a:t>
            </a:r>
          </a:p>
        </p:txBody>
      </p:sp>
      <p:sp>
        <p:nvSpPr>
          <p:cNvPr id="82948" name="Rectangle 3"/>
          <p:cNvSpPr>
            <a:spLocks noGrp="1" noChangeArrowheads="1"/>
          </p:cNvSpPr>
          <p:nvPr>
            <p:ph type="body" idx="1"/>
          </p:nvPr>
        </p:nvSpPr>
        <p:spPr>
          <a:xfrm>
            <a:off x="152400" y="1295400"/>
            <a:ext cx="8686800" cy="4191000"/>
          </a:xfrm>
        </p:spPr>
        <p:txBody>
          <a:bodyPr/>
          <a:lstStyle/>
          <a:p>
            <a:pPr eaLnBrk="1" hangingPunct="1">
              <a:lnSpc>
                <a:spcPct val="80000"/>
              </a:lnSpc>
              <a:defRPr/>
            </a:pPr>
            <a:r>
              <a:rPr lang="tr-TR" sz="2400" b="1" u="sng" dirty="0" smtClean="0">
                <a:solidFill>
                  <a:srgbClr val="00B050"/>
                </a:solidFill>
              </a:rPr>
              <a:t>GÖBEĞİN BAKIMI: </a:t>
            </a:r>
            <a:r>
              <a:rPr lang="tr-TR" sz="2400" dirty="0" smtClean="0"/>
              <a:t>Enfeksiyon gelişimini önlemek için göbek kordonunu temiz tutmak gereklidir. Bunun için; her bez değişiminde, alkol veya doktorun önerdiği başka bir antiseptik solüsyona batırılmış bir kulak temizleme çubuğuyla kordonun özellikle tabanı silinmelidir. Bu işlem, bebeğin canını yakmaz . </a:t>
            </a:r>
          </a:p>
          <a:p>
            <a:pPr eaLnBrk="1" hangingPunct="1">
              <a:lnSpc>
                <a:spcPct val="80000"/>
              </a:lnSpc>
              <a:defRPr/>
            </a:pPr>
            <a:endParaRPr lang="tr-TR" sz="2400" dirty="0"/>
          </a:p>
          <a:p>
            <a:pPr eaLnBrk="1" hangingPunct="1">
              <a:lnSpc>
                <a:spcPct val="80000"/>
              </a:lnSpc>
              <a:defRPr/>
            </a:pPr>
            <a:r>
              <a:rPr lang="tr-TR" sz="2400" dirty="0" smtClean="0"/>
              <a:t>Göbek, 3-4 gün içinde düşebileceği gibi bu süre 15-20 güne kadar da uzayabilir.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Göbek düşene kadar, bebeğin bezini göbek kordonu dışarıda kalacak şekilde aşağıdan bağlanmalıdır. Bebek suya sokarak banyo yaptırılmamalı, sadece silinmelidir.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5 Slayt Numarası Yer Tutucusu"/>
          <p:cNvSpPr>
            <a:spLocks noGrp="1"/>
          </p:cNvSpPr>
          <p:nvPr>
            <p:ph type="sldNum" sz="quarter" idx="12"/>
          </p:nvPr>
        </p:nvSpPr>
        <p:spPr>
          <a:noFill/>
        </p:spPr>
        <p:txBody>
          <a:bodyPr/>
          <a:lstStyle/>
          <a:p>
            <a:fld id="{46E744D8-47B5-47E7-9365-A5C25607F263}" type="slidenum">
              <a:rPr lang="tr-TR" smtClean="0"/>
              <a:pPr/>
              <a:t>11</a:t>
            </a:fld>
            <a:endParaRPr lang="tr-TR" smtClean="0"/>
          </a:p>
        </p:txBody>
      </p:sp>
      <p:sp>
        <p:nvSpPr>
          <p:cNvPr id="84996" name="Rectangle 3"/>
          <p:cNvSpPr>
            <a:spLocks noGrp="1" noChangeArrowheads="1"/>
          </p:cNvSpPr>
          <p:nvPr>
            <p:ph type="body" idx="1"/>
          </p:nvPr>
        </p:nvSpPr>
        <p:spPr>
          <a:xfrm>
            <a:off x="228600" y="1143000"/>
            <a:ext cx="8763000" cy="5105400"/>
          </a:xfrm>
        </p:spPr>
        <p:txBody>
          <a:bodyPr/>
          <a:lstStyle/>
          <a:p>
            <a:pPr eaLnBrk="1" hangingPunct="1">
              <a:lnSpc>
                <a:spcPct val="80000"/>
              </a:lnSpc>
              <a:defRPr/>
            </a:pPr>
            <a:r>
              <a:rPr lang="tr-TR" sz="2400" dirty="0" smtClean="0"/>
              <a:t>Yeni doğan bebek, günde 6-8 bez ıslatabilir.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İlk günlerde gaitanın rengi daha koyudur, sonra açılır.</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Bez kirlenince hemen değiştirilmelidir. Bebeğin altını temizleyerek pişikler önlenmiş olur.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Kız bebeklerde alt temizliği mutlaka önden arkaya doğru yapılmalıdır.  </a:t>
            </a:r>
          </a:p>
          <a:p>
            <a:pPr eaLnBrk="1" hangingPunct="1">
              <a:lnSpc>
                <a:spcPct val="80000"/>
              </a:lnSpc>
              <a:defRPr/>
            </a:pPr>
            <a:endParaRPr lang="tr-TR" sz="2400" dirty="0"/>
          </a:p>
          <a:p>
            <a:pPr eaLnBrk="1" hangingPunct="1">
              <a:lnSpc>
                <a:spcPct val="80000"/>
              </a:lnSpc>
              <a:defRPr/>
            </a:pPr>
            <a:r>
              <a:rPr lang="tr-TR" sz="2400" dirty="0" smtClean="0"/>
              <a:t>Erkek bebeklerde, sünnet derisini geriye çekip temizlemeye çalışılmamalıdır.</a:t>
            </a:r>
          </a:p>
        </p:txBody>
      </p:sp>
      <p:sp>
        <p:nvSpPr>
          <p:cNvPr id="5" name="Rectangle 2"/>
          <p:cNvSpPr>
            <a:spLocks noGrp="1" noChangeArrowheads="1"/>
          </p:cNvSpPr>
          <p:nvPr>
            <p:ph type="title"/>
          </p:nvPr>
        </p:nvSpPr>
        <p:spPr>
          <a:xfrm>
            <a:off x="685800" y="152400"/>
            <a:ext cx="6870700" cy="685800"/>
          </a:xfrm>
        </p:spPr>
        <p:txBody>
          <a:bodyPr/>
          <a:lstStyle/>
          <a:p>
            <a:pPr eaLnBrk="1" hangingPunct="1">
              <a:defRPr/>
            </a:pPr>
            <a:r>
              <a:rPr lang="tr-TR" sz="2800" b="1" dirty="0" smtClean="0">
                <a:solidFill>
                  <a:schemeClr val="tx2">
                    <a:lumMod val="75000"/>
                  </a:schemeClr>
                </a:solidFill>
              </a:rPr>
              <a:t>Yeni Doğan Bebeğin Bakımı</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5 Slayt Numarası Yer Tutucusu"/>
          <p:cNvSpPr>
            <a:spLocks noGrp="1"/>
          </p:cNvSpPr>
          <p:nvPr>
            <p:ph type="sldNum" sz="quarter" idx="12"/>
          </p:nvPr>
        </p:nvSpPr>
        <p:spPr>
          <a:noFill/>
        </p:spPr>
        <p:txBody>
          <a:bodyPr/>
          <a:lstStyle/>
          <a:p>
            <a:fld id="{1C0873E7-4F2B-4366-8599-D787D65F7547}" type="slidenum">
              <a:rPr lang="tr-TR" smtClean="0"/>
              <a:pPr/>
              <a:t>12</a:t>
            </a:fld>
            <a:endParaRPr lang="tr-TR" smtClean="0"/>
          </a:p>
        </p:txBody>
      </p:sp>
      <p:sp>
        <p:nvSpPr>
          <p:cNvPr id="86020" name="Rectangle 3"/>
          <p:cNvSpPr>
            <a:spLocks noGrp="1" noChangeArrowheads="1"/>
          </p:cNvSpPr>
          <p:nvPr>
            <p:ph type="body" idx="1"/>
          </p:nvPr>
        </p:nvSpPr>
        <p:spPr>
          <a:xfrm>
            <a:off x="304800" y="1524000"/>
            <a:ext cx="8534400" cy="3962400"/>
          </a:xfrm>
        </p:spPr>
        <p:txBody>
          <a:bodyPr/>
          <a:lstStyle/>
          <a:p>
            <a:pPr eaLnBrk="1" hangingPunct="1">
              <a:lnSpc>
                <a:spcPct val="90000"/>
              </a:lnSpc>
              <a:defRPr/>
            </a:pPr>
            <a:r>
              <a:rPr lang="tr-TR" sz="2400" dirty="0" smtClean="0"/>
              <a:t>Bebeğin gözlerini enfeksiyonlardan korumak için %1’lik gümüş nitrat solüsyonundan birer damla damlatılmalıdır. </a:t>
            </a:r>
          </a:p>
          <a:p>
            <a:pPr marL="0" indent="0" eaLnBrk="1" hangingPunct="1">
              <a:lnSpc>
                <a:spcPct val="90000"/>
              </a:lnSpc>
              <a:buFontTx/>
              <a:buNone/>
              <a:defRPr/>
            </a:pPr>
            <a:endParaRPr lang="tr-TR" sz="2400" dirty="0" smtClean="0"/>
          </a:p>
          <a:p>
            <a:pPr eaLnBrk="1" hangingPunct="1">
              <a:lnSpc>
                <a:spcPct val="90000"/>
              </a:lnSpc>
              <a:defRPr/>
            </a:pPr>
            <a:r>
              <a:rPr lang="tr-TR" sz="2400" dirty="0" smtClean="0"/>
              <a:t>Bebeğe yumuşak, pamuklu, kaynatılabilen ya da yüksek ısıda yıkanabilen giysiler giydirilmelidir.</a:t>
            </a:r>
          </a:p>
          <a:p>
            <a:pPr marL="0" indent="0" eaLnBrk="1" hangingPunct="1">
              <a:lnSpc>
                <a:spcPct val="90000"/>
              </a:lnSpc>
              <a:buFontTx/>
              <a:buNone/>
              <a:defRPr/>
            </a:pPr>
            <a:endParaRPr lang="tr-TR" sz="2400" dirty="0" smtClean="0"/>
          </a:p>
          <a:p>
            <a:pPr eaLnBrk="1" hangingPunct="1">
              <a:lnSpc>
                <a:spcPct val="90000"/>
              </a:lnSpc>
              <a:defRPr/>
            </a:pPr>
            <a:r>
              <a:rPr lang="tr-TR" sz="2400" dirty="0" smtClean="0"/>
              <a:t>Bebeğin yatağı çok yumuşak olmamalı, ter emici ve hava geçirici olmalıdır. </a:t>
            </a:r>
          </a:p>
        </p:txBody>
      </p:sp>
      <p:sp>
        <p:nvSpPr>
          <p:cNvPr id="5" name="Rectangle 2"/>
          <p:cNvSpPr>
            <a:spLocks noGrp="1" noChangeArrowheads="1"/>
          </p:cNvSpPr>
          <p:nvPr>
            <p:ph type="title"/>
          </p:nvPr>
        </p:nvSpPr>
        <p:spPr>
          <a:xfrm>
            <a:off x="685800" y="152400"/>
            <a:ext cx="6870700" cy="838200"/>
          </a:xfrm>
        </p:spPr>
        <p:txBody>
          <a:bodyPr/>
          <a:lstStyle/>
          <a:p>
            <a:pPr eaLnBrk="1" hangingPunct="1">
              <a:defRPr/>
            </a:pPr>
            <a:r>
              <a:rPr lang="tr-TR" sz="2800" b="1" dirty="0" smtClean="0">
                <a:solidFill>
                  <a:schemeClr val="tx2">
                    <a:lumMod val="75000"/>
                  </a:schemeClr>
                </a:solidFill>
              </a:rPr>
              <a:t>Yeni Doğan Bebeğin Bakımı</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5 Slayt Numarası Yer Tutucusu"/>
          <p:cNvSpPr>
            <a:spLocks noGrp="1"/>
          </p:cNvSpPr>
          <p:nvPr>
            <p:ph type="sldNum" sz="quarter" idx="12"/>
          </p:nvPr>
        </p:nvSpPr>
        <p:spPr>
          <a:noFill/>
        </p:spPr>
        <p:txBody>
          <a:bodyPr/>
          <a:lstStyle/>
          <a:p>
            <a:fld id="{D68C7BB0-63A4-451B-8036-3DEFBBB623D7}" type="slidenum">
              <a:rPr lang="tr-TR" smtClean="0"/>
              <a:pPr/>
              <a:t>13</a:t>
            </a:fld>
            <a:endParaRPr lang="tr-TR" smtClean="0"/>
          </a:p>
        </p:txBody>
      </p:sp>
      <p:sp>
        <p:nvSpPr>
          <p:cNvPr id="87044" name="Rectangle 3"/>
          <p:cNvSpPr>
            <a:spLocks noGrp="1" noChangeArrowheads="1"/>
          </p:cNvSpPr>
          <p:nvPr>
            <p:ph type="body" idx="1"/>
          </p:nvPr>
        </p:nvSpPr>
        <p:spPr>
          <a:xfrm>
            <a:off x="152400" y="1143000"/>
            <a:ext cx="8839200" cy="4648200"/>
          </a:xfrm>
        </p:spPr>
        <p:txBody>
          <a:bodyPr/>
          <a:lstStyle/>
          <a:p>
            <a:pPr eaLnBrk="1" hangingPunct="1">
              <a:lnSpc>
                <a:spcPct val="80000"/>
              </a:lnSpc>
              <a:defRPr/>
            </a:pPr>
            <a:r>
              <a:rPr lang="tr-TR" sz="2400" dirty="0" smtClean="0"/>
              <a:t>Yatırırken yüzüstü yatırılmamalıdır.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Boğulmanın önüne geçmek için bebek yatağında yastık, büyük oyuncak, plastik poşet türü şeyler bulundurulmamalıdır.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Araba yolculuklarında bebeğin yaş ve kilosuna uygun araba koltuğu kullanılmalıdır. Yeni doğan bebek rahat etmesi için, kenarlardan rulo yapılmış havlularla desteklenebilir.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Araba hareket halindeyken, ağlayan bebeği sakinleştirmek veya emzirmek için koltuğundan alınmamalı, gerekirse araç durdurulmalıdır.</a:t>
            </a:r>
          </a:p>
        </p:txBody>
      </p:sp>
      <p:sp>
        <p:nvSpPr>
          <p:cNvPr id="5" name="Rectangle 2"/>
          <p:cNvSpPr>
            <a:spLocks noGrp="1" noChangeArrowheads="1"/>
          </p:cNvSpPr>
          <p:nvPr>
            <p:ph type="title"/>
          </p:nvPr>
        </p:nvSpPr>
        <p:spPr>
          <a:xfrm>
            <a:off x="685800" y="152400"/>
            <a:ext cx="6870700" cy="838200"/>
          </a:xfrm>
        </p:spPr>
        <p:txBody>
          <a:bodyPr/>
          <a:lstStyle/>
          <a:p>
            <a:pPr eaLnBrk="1" hangingPunct="1">
              <a:defRPr/>
            </a:pPr>
            <a:r>
              <a:rPr lang="tr-TR" sz="2800" b="1" dirty="0" smtClean="0">
                <a:solidFill>
                  <a:schemeClr val="tx2">
                    <a:lumMod val="75000"/>
                  </a:schemeClr>
                </a:solidFill>
              </a:rPr>
              <a:t>Yeni Doğan Bebeğin Bakımı</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5 Slayt Numarası Yer Tutucusu"/>
          <p:cNvSpPr>
            <a:spLocks noGrp="1"/>
          </p:cNvSpPr>
          <p:nvPr>
            <p:ph type="sldNum" sz="quarter" idx="12"/>
          </p:nvPr>
        </p:nvSpPr>
        <p:spPr>
          <a:noFill/>
        </p:spPr>
        <p:txBody>
          <a:bodyPr/>
          <a:lstStyle/>
          <a:p>
            <a:fld id="{A1EDD70B-5C9D-4DBC-92F4-17C9FABE1FEE}" type="slidenum">
              <a:rPr lang="tr-TR" smtClean="0"/>
              <a:pPr/>
              <a:t>14</a:t>
            </a:fld>
            <a:endParaRPr lang="tr-TR" smtClean="0"/>
          </a:p>
        </p:txBody>
      </p:sp>
      <p:sp>
        <p:nvSpPr>
          <p:cNvPr id="88067" name="Rectangle 2"/>
          <p:cNvSpPr>
            <a:spLocks noGrp="1" noChangeArrowheads="1"/>
          </p:cNvSpPr>
          <p:nvPr>
            <p:ph type="title"/>
          </p:nvPr>
        </p:nvSpPr>
        <p:spPr>
          <a:xfrm>
            <a:off x="685800" y="152400"/>
            <a:ext cx="6870700" cy="762000"/>
          </a:xfrm>
        </p:spPr>
        <p:txBody>
          <a:bodyPr/>
          <a:lstStyle/>
          <a:p>
            <a:pPr eaLnBrk="1" hangingPunct="1">
              <a:defRPr/>
            </a:pPr>
            <a:r>
              <a:rPr lang="tr-TR" sz="2800" b="1" dirty="0" smtClean="0">
                <a:solidFill>
                  <a:schemeClr val="bg2">
                    <a:lumMod val="75000"/>
                  </a:schemeClr>
                </a:solidFill>
              </a:rPr>
              <a:t>Yeni Doğan Bebeğin Gelişimi</a:t>
            </a:r>
          </a:p>
        </p:txBody>
      </p:sp>
      <p:sp>
        <p:nvSpPr>
          <p:cNvPr id="88068" name="Rectangle 3"/>
          <p:cNvSpPr>
            <a:spLocks noGrp="1" noChangeArrowheads="1"/>
          </p:cNvSpPr>
          <p:nvPr>
            <p:ph type="body" idx="1"/>
          </p:nvPr>
        </p:nvSpPr>
        <p:spPr>
          <a:xfrm>
            <a:off x="228600" y="1066800"/>
            <a:ext cx="8763000" cy="4419600"/>
          </a:xfrm>
        </p:spPr>
        <p:txBody>
          <a:bodyPr/>
          <a:lstStyle/>
          <a:p>
            <a:pPr eaLnBrk="1" hangingPunct="1">
              <a:lnSpc>
                <a:spcPct val="80000"/>
              </a:lnSpc>
              <a:defRPr/>
            </a:pPr>
            <a:endParaRPr lang="tr-TR" sz="1800" dirty="0" smtClean="0"/>
          </a:p>
          <a:p>
            <a:pPr eaLnBrk="1" hangingPunct="1">
              <a:lnSpc>
                <a:spcPct val="80000"/>
              </a:lnSpc>
              <a:defRPr/>
            </a:pPr>
            <a:r>
              <a:rPr lang="tr-TR" sz="2400" dirty="0" smtClean="0"/>
              <a:t>Karın üstü yatarken başını kısa süre kaldırabilir. Oturtulursa başı düşer.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Annesinin kokusunu tanır.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Gereksinimlerini zamanında karşılayarak temel güven duygusunu geliştirin. Ağlayınca karşılık gören, sıkıntısı giderilen bebek hayata güvenli bir başlangıç yapacak, özgüven geliştirecektir.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5 Slayt Numarası Yer Tutucusu"/>
          <p:cNvSpPr>
            <a:spLocks noGrp="1"/>
          </p:cNvSpPr>
          <p:nvPr>
            <p:ph type="sldNum" sz="quarter" idx="12"/>
          </p:nvPr>
        </p:nvSpPr>
        <p:spPr>
          <a:noFill/>
        </p:spPr>
        <p:txBody>
          <a:bodyPr/>
          <a:lstStyle/>
          <a:p>
            <a:fld id="{BA3D542C-C872-4ED1-A3F2-2F869E68F913}" type="slidenum">
              <a:rPr lang="tr-TR" smtClean="0"/>
              <a:pPr/>
              <a:t>15</a:t>
            </a:fld>
            <a:endParaRPr lang="tr-TR" smtClean="0"/>
          </a:p>
        </p:txBody>
      </p:sp>
      <p:sp>
        <p:nvSpPr>
          <p:cNvPr id="87043" name="Rectangle 2"/>
          <p:cNvSpPr>
            <a:spLocks noGrp="1" noChangeArrowheads="1"/>
          </p:cNvSpPr>
          <p:nvPr>
            <p:ph type="title"/>
          </p:nvPr>
        </p:nvSpPr>
        <p:spPr>
          <a:xfrm>
            <a:off x="685800" y="152400"/>
            <a:ext cx="6870700" cy="685800"/>
          </a:xfrm>
        </p:spPr>
        <p:txBody>
          <a:bodyPr/>
          <a:lstStyle/>
          <a:p>
            <a:pPr eaLnBrk="1" hangingPunct="1"/>
            <a:r>
              <a:rPr lang="tr-TR" sz="2800" b="1" smtClean="0">
                <a:solidFill>
                  <a:srgbClr val="009999"/>
                </a:solidFill>
              </a:rPr>
              <a:t>Yeni Doğan Bebeğin Duyuları</a:t>
            </a:r>
          </a:p>
        </p:txBody>
      </p:sp>
      <p:sp>
        <p:nvSpPr>
          <p:cNvPr id="89092" name="Rectangle 3"/>
          <p:cNvSpPr>
            <a:spLocks noGrp="1" noChangeArrowheads="1"/>
          </p:cNvSpPr>
          <p:nvPr>
            <p:ph type="body" idx="1"/>
          </p:nvPr>
        </p:nvSpPr>
        <p:spPr>
          <a:xfrm>
            <a:off x="228600" y="914400"/>
            <a:ext cx="8534400" cy="4572000"/>
          </a:xfrm>
        </p:spPr>
        <p:txBody>
          <a:bodyPr/>
          <a:lstStyle/>
          <a:p>
            <a:pPr eaLnBrk="1" hangingPunct="1">
              <a:lnSpc>
                <a:spcPct val="80000"/>
              </a:lnSpc>
              <a:defRPr/>
            </a:pPr>
            <a:r>
              <a:rPr lang="tr-TR" sz="2400" dirty="0" smtClean="0"/>
              <a:t>Yeni doğan, yaşamla duyuları aracılığıyla tanışmakta ve öğrenmektedir.</a:t>
            </a:r>
          </a:p>
          <a:p>
            <a:pPr marL="0" indent="0" eaLnBrk="1" hangingPunct="1">
              <a:lnSpc>
                <a:spcPct val="80000"/>
              </a:lnSpc>
              <a:buFontTx/>
              <a:buNone/>
              <a:defRPr/>
            </a:pPr>
            <a:endParaRPr lang="tr-TR" sz="2400" dirty="0" smtClean="0"/>
          </a:p>
          <a:p>
            <a:pPr eaLnBrk="1" hangingPunct="1">
              <a:lnSpc>
                <a:spcPct val="80000"/>
              </a:lnSpc>
              <a:defRPr/>
            </a:pPr>
            <a:r>
              <a:rPr lang="tr-TR" sz="2400" b="1" dirty="0" smtClean="0">
                <a:solidFill>
                  <a:srgbClr val="FF33CC"/>
                </a:solidFill>
              </a:rPr>
              <a:t>Dokunma:</a:t>
            </a:r>
            <a:r>
              <a:rPr lang="tr-TR" sz="2400" dirty="0" smtClean="0"/>
              <a:t> Yeni doğan dokunmaya, ısı değişimine ve acıya karşı duyarlıdır. Bununla birlikte, dokunma duyusunun ilk 5 ayda dudaklar ve dil dışında tam gelişmemiş olduğu belirtilmektedir. </a:t>
            </a:r>
          </a:p>
          <a:p>
            <a:pPr marL="0" indent="0" eaLnBrk="1" hangingPunct="1">
              <a:lnSpc>
                <a:spcPct val="80000"/>
              </a:lnSpc>
              <a:buFontTx/>
              <a:buNone/>
              <a:defRPr/>
            </a:pPr>
            <a:endParaRPr lang="tr-TR" sz="2400" dirty="0" smtClean="0"/>
          </a:p>
          <a:p>
            <a:pPr eaLnBrk="1" hangingPunct="1">
              <a:lnSpc>
                <a:spcPct val="80000"/>
              </a:lnSpc>
              <a:defRPr/>
            </a:pPr>
            <a:r>
              <a:rPr lang="tr-TR" sz="2400" b="1" dirty="0" smtClean="0">
                <a:solidFill>
                  <a:srgbClr val="F84E56"/>
                </a:solidFill>
              </a:rPr>
              <a:t>Tat alma:</a:t>
            </a:r>
            <a:r>
              <a:rPr lang="tr-TR" sz="2400" b="1" dirty="0" smtClean="0"/>
              <a:t> </a:t>
            </a:r>
            <a:r>
              <a:rPr lang="tr-TR" sz="2400" dirty="0" smtClean="0"/>
              <a:t>Bebeklerin içme sularına tuz karıştırıldığında emmeyi kestikleri, tatlı bir içecek verildiğinde emme süresini uzattıkları görülmüştür. Yüz ifadelerinden de farklı tatları ayırt edebildikleri görülmektedir. </a:t>
            </a:r>
          </a:p>
          <a:p>
            <a:pPr marL="0" indent="0" eaLnBrk="1" hangingPunct="1">
              <a:lnSpc>
                <a:spcPct val="80000"/>
              </a:lnSpc>
              <a:buFontTx/>
              <a:buNone/>
              <a:defRPr/>
            </a:pPr>
            <a:endParaRPr lang="tr-TR"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5 Slayt Numarası Yer Tutucusu"/>
          <p:cNvSpPr>
            <a:spLocks noGrp="1"/>
          </p:cNvSpPr>
          <p:nvPr>
            <p:ph type="sldNum" sz="quarter" idx="12"/>
          </p:nvPr>
        </p:nvSpPr>
        <p:spPr>
          <a:noFill/>
        </p:spPr>
        <p:txBody>
          <a:bodyPr/>
          <a:lstStyle/>
          <a:p>
            <a:fld id="{86D64222-9D48-4BCD-956D-180D1EBBAA8E}" type="slidenum">
              <a:rPr lang="tr-TR" smtClean="0"/>
              <a:pPr/>
              <a:t>16</a:t>
            </a:fld>
            <a:endParaRPr lang="tr-TR" smtClean="0"/>
          </a:p>
        </p:txBody>
      </p:sp>
      <p:sp>
        <p:nvSpPr>
          <p:cNvPr id="90116" name="Rectangle 3"/>
          <p:cNvSpPr>
            <a:spLocks noGrp="1" noChangeArrowheads="1"/>
          </p:cNvSpPr>
          <p:nvPr>
            <p:ph type="body" idx="1"/>
          </p:nvPr>
        </p:nvSpPr>
        <p:spPr>
          <a:xfrm>
            <a:off x="0" y="838200"/>
            <a:ext cx="8991600" cy="4953000"/>
          </a:xfrm>
        </p:spPr>
        <p:txBody>
          <a:bodyPr/>
          <a:lstStyle/>
          <a:p>
            <a:pPr eaLnBrk="1" hangingPunct="1">
              <a:lnSpc>
                <a:spcPct val="80000"/>
              </a:lnSpc>
              <a:defRPr/>
            </a:pPr>
            <a:r>
              <a:rPr lang="tr-TR" sz="2400" b="1" dirty="0" smtClean="0">
                <a:solidFill>
                  <a:srgbClr val="F84E56"/>
                </a:solidFill>
              </a:rPr>
              <a:t>Koku alma:</a:t>
            </a:r>
            <a:r>
              <a:rPr lang="tr-TR" sz="2400" b="1" dirty="0" smtClean="0"/>
              <a:t> </a:t>
            </a:r>
            <a:r>
              <a:rPr lang="tr-TR" sz="2400" dirty="0" smtClean="0"/>
              <a:t>Bebeklerin kokulara verdikleri tepkiler yetişkinlerinkine çok benzer olduğu bulunmuştur. Burun deliklerine hafif bir amonyak kokusu verildiğinde bile 6 günden küçük bebeklerin bile başlarını diğer yöne çevirdikleri görülmüştür.</a:t>
            </a:r>
          </a:p>
          <a:p>
            <a:pPr marL="0" indent="0" eaLnBrk="1" hangingPunct="1">
              <a:lnSpc>
                <a:spcPct val="80000"/>
              </a:lnSpc>
              <a:buFontTx/>
              <a:buNone/>
              <a:defRPr/>
            </a:pPr>
            <a:endParaRPr lang="tr-TR" sz="2400" dirty="0" smtClean="0"/>
          </a:p>
          <a:p>
            <a:pPr eaLnBrk="1" hangingPunct="1">
              <a:lnSpc>
                <a:spcPct val="80000"/>
              </a:lnSpc>
              <a:defRPr/>
            </a:pPr>
            <a:r>
              <a:rPr lang="tr-TR" sz="2400" b="1" dirty="0" smtClean="0">
                <a:solidFill>
                  <a:schemeClr val="hlink"/>
                </a:solidFill>
              </a:rPr>
              <a:t>İşitme:</a:t>
            </a:r>
            <a:r>
              <a:rPr lang="tr-TR" sz="2400" dirty="0" smtClean="0"/>
              <a:t> Pek çok sesi işitebilmekte ancak bazı seslere daha duyarlı oldukları bilinmektedir. İnsan sesine karşı daha duyarlıdırlar. Şiddetli sesleri duyar ve irkilir. </a:t>
            </a:r>
          </a:p>
          <a:p>
            <a:pPr marL="0" indent="0" eaLnBrk="1" hangingPunct="1">
              <a:lnSpc>
                <a:spcPct val="80000"/>
              </a:lnSpc>
              <a:buFontTx/>
              <a:buNone/>
              <a:defRPr/>
            </a:pPr>
            <a:endParaRPr lang="tr-TR" sz="2400" dirty="0" smtClean="0"/>
          </a:p>
          <a:p>
            <a:pPr eaLnBrk="1" hangingPunct="1">
              <a:lnSpc>
                <a:spcPct val="80000"/>
              </a:lnSpc>
              <a:defRPr/>
            </a:pPr>
            <a:r>
              <a:rPr lang="tr-TR" sz="2400" b="1" dirty="0" smtClean="0">
                <a:solidFill>
                  <a:schemeClr val="folHlink"/>
                </a:solidFill>
              </a:rPr>
              <a:t>Görme:</a:t>
            </a:r>
            <a:r>
              <a:rPr lang="tr-TR" sz="2400" dirty="0" smtClean="0"/>
              <a:t> En az gelişmiş duyularıdır. Göz kasları ve hücreleri, optik sinirler ve görmeyle ilgili diğer yapıların gelişimi doğumdan sonra da sürmektedir. Bu nedenle gözleri çok iyi odaklama yapamaz. Yaklaşık 20 cm’ </a:t>
            </a:r>
            <a:r>
              <a:rPr lang="tr-TR" sz="2400" dirty="0" err="1" smtClean="0"/>
              <a:t>lik</a:t>
            </a:r>
            <a:r>
              <a:rPr lang="tr-TR" sz="2400" dirty="0" smtClean="0"/>
              <a:t> bir mesafeyi görebilir.  En çok yüzlere ve parlak, kontrast renklere bakmayı sever. </a:t>
            </a:r>
          </a:p>
          <a:p>
            <a:pPr eaLnBrk="1" hangingPunct="1">
              <a:lnSpc>
                <a:spcPct val="80000"/>
              </a:lnSpc>
              <a:defRPr/>
            </a:pPr>
            <a:endParaRPr lang="tr-TR" sz="2400" dirty="0" smtClean="0"/>
          </a:p>
        </p:txBody>
      </p:sp>
      <p:sp>
        <p:nvSpPr>
          <p:cNvPr id="88068" name="Rectangle 2"/>
          <p:cNvSpPr>
            <a:spLocks noGrp="1" noChangeArrowheads="1"/>
          </p:cNvSpPr>
          <p:nvPr>
            <p:ph type="title"/>
          </p:nvPr>
        </p:nvSpPr>
        <p:spPr>
          <a:xfrm>
            <a:off x="685800" y="152400"/>
            <a:ext cx="6870700" cy="685800"/>
          </a:xfrm>
        </p:spPr>
        <p:txBody>
          <a:bodyPr/>
          <a:lstStyle/>
          <a:p>
            <a:pPr eaLnBrk="1" hangingPunct="1"/>
            <a:r>
              <a:rPr lang="tr-TR" sz="2800" b="1" smtClean="0">
                <a:solidFill>
                  <a:srgbClr val="009999"/>
                </a:solidFill>
              </a:rPr>
              <a:t>Yeni Doğan Bebeğin Duyuları</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5 Slayt Numarası Yer Tutucusu"/>
          <p:cNvSpPr>
            <a:spLocks noGrp="1"/>
          </p:cNvSpPr>
          <p:nvPr>
            <p:ph type="sldNum" sz="quarter" idx="12"/>
          </p:nvPr>
        </p:nvSpPr>
        <p:spPr>
          <a:noFill/>
        </p:spPr>
        <p:txBody>
          <a:bodyPr/>
          <a:lstStyle/>
          <a:p>
            <a:fld id="{73784135-E105-4923-8686-D2C139D6F3B7}" type="slidenum">
              <a:rPr lang="tr-TR" smtClean="0"/>
              <a:pPr/>
              <a:t>17</a:t>
            </a:fld>
            <a:endParaRPr lang="tr-TR" smtClean="0"/>
          </a:p>
        </p:txBody>
      </p:sp>
      <p:sp>
        <p:nvSpPr>
          <p:cNvPr id="89091" name="Rectangle 2"/>
          <p:cNvSpPr>
            <a:spLocks noGrp="1" noChangeArrowheads="1"/>
          </p:cNvSpPr>
          <p:nvPr>
            <p:ph type="title"/>
          </p:nvPr>
        </p:nvSpPr>
        <p:spPr>
          <a:xfrm>
            <a:off x="685800" y="152400"/>
            <a:ext cx="6870700" cy="685800"/>
          </a:xfrm>
        </p:spPr>
        <p:txBody>
          <a:bodyPr/>
          <a:lstStyle/>
          <a:p>
            <a:pPr eaLnBrk="1" hangingPunct="1"/>
            <a:r>
              <a:rPr lang="tr-TR" sz="2800" b="1" smtClean="0">
                <a:solidFill>
                  <a:srgbClr val="9900CC"/>
                </a:solidFill>
              </a:rPr>
              <a:t>Yeni Doğanda Uyku</a:t>
            </a:r>
          </a:p>
        </p:txBody>
      </p:sp>
      <p:sp>
        <p:nvSpPr>
          <p:cNvPr id="91140" name="Rectangle 3"/>
          <p:cNvSpPr>
            <a:spLocks noGrp="1" noChangeArrowheads="1"/>
          </p:cNvSpPr>
          <p:nvPr>
            <p:ph type="body" idx="1"/>
          </p:nvPr>
        </p:nvSpPr>
        <p:spPr>
          <a:xfrm>
            <a:off x="228600" y="990600"/>
            <a:ext cx="8610600" cy="4495800"/>
          </a:xfrm>
        </p:spPr>
        <p:txBody>
          <a:bodyPr/>
          <a:lstStyle/>
          <a:p>
            <a:pPr eaLnBrk="1" hangingPunct="1">
              <a:lnSpc>
                <a:spcPct val="80000"/>
              </a:lnSpc>
              <a:defRPr/>
            </a:pPr>
            <a:endParaRPr lang="tr-TR" sz="2400" dirty="0" smtClean="0"/>
          </a:p>
          <a:p>
            <a:pPr eaLnBrk="1" hangingPunct="1">
              <a:lnSpc>
                <a:spcPct val="80000"/>
              </a:lnSpc>
              <a:defRPr/>
            </a:pPr>
            <a:endParaRPr lang="tr-TR" sz="2400" dirty="0"/>
          </a:p>
          <a:p>
            <a:pPr eaLnBrk="1" hangingPunct="1">
              <a:lnSpc>
                <a:spcPct val="80000"/>
              </a:lnSpc>
              <a:defRPr/>
            </a:pPr>
            <a:r>
              <a:rPr lang="tr-TR" sz="2400" dirty="0" smtClean="0"/>
              <a:t>Bebeklerin uyku düzenleri farklılık gösterir. İlk aylarda genellikle günde 15-18 saati uykuda geçirecektir. 4 saatte 30 dakika kadar uyanık olabilir.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Gece ve gündüz farkını bilmez .Zamanla belli bir </a:t>
            </a:r>
            <a:r>
              <a:rPr lang="tr-TR" sz="2400" dirty="0" smtClean="0">
                <a:hlinkClick r:id="rId3"/>
              </a:rPr>
              <a:t>uyuma ve uyanma düzeni</a:t>
            </a:r>
            <a:r>
              <a:rPr lang="tr-TR" sz="2400" dirty="0" smtClean="0"/>
              <a:t> oluşacak, gündüzleri 1-3 saat kadar, geceleri 3-6 saat kadar uyumaya başlayacaktır.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Bebek uyurken yan veya sırtüstü yatırılmalıdır. </a:t>
            </a:r>
          </a:p>
          <a:p>
            <a:pPr marL="0" indent="0" eaLnBrk="1" hangingPunct="1">
              <a:lnSpc>
                <a:spcPct val="80000"/>
              </a:lnSpc>
              <a:buFontTx/>
              <a:buNone/>
              <a:defRPr/>
            </a:pPr>
            <a:endParaRPr lang="tr-TR" sz="2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5 Slayt Numarası Yer Tutucusu"/>
          <p:cNvSpPr>
            <a:spLocks noGrp="1"/>
          </p:cNvSpPr>
          <p:nvPr>
            <p:ph type="sldNum" sz="quarter" idx="12"/>
          </p:nvPr>
        </p:nvSpPr>
        <p:spPr>
          <a:noFill/>
        </p:spPr>
        <p:txBody>
          <a:bodyPr/>
          <a:lstStyle/>
          <a:p>
            <a:fld id="{91C80D07-F581-49FC-AE2C-D64536D57B41}" type="slidenum">
              <a:rPr lang="tr-TR" smtClean="0"/>
              <a:pPr/>
              <a:t>18</a:t>
            </a:fld>
            <a:endParaRPr lang="tr-TR" smtClean="0"/>
          </a:p>
        </p:txBody>
      </p:sp>
      <p:sp>
        <p:nvSpPr>
          <p:cNvPr id="90115" name="Rectangle 2"/>
          <p:cNvSpPr>
            <a:spLocks noGrp="1" noChangeArrowheads="1"/>
          </p:cNvSpPr>
          <p:nvPr>
            <p:ph type="title"/>
          </p:nvPr>
        </p:nvSpPr>
        <p:spPr>
          <a:xfrm>
            <a:off x="685800" y="152400"/>
            <a:ext cx="6870700" cy="609600"/>
          </a:xfrm>
        </p:spPr>
        <p:txBody>
          <a:bodyPr/>
          <a:lstStyle/>
          <a:p>
            <a:pPr eaLnBrk="1" hangingPunct="1"/>
            <a:r>
              <a:rPr lang="tr-TR" sz="2800" b="1" smtClean="0">
                <a:solidFill>
                  <a:srgbClr val="F84E56"/>
                </a:solidFill>
              </a:rPr>
              <a:t>Yeni Doğanda Ağlama</a:t>
            </a:r>
          </a:p>
        </p:txBody>
      </p:sp>
      <p:sp>
        <p:nvSpPr>
          <p:cNvPr id="92164" name="Rectangle 3"/>
          <p:cNvSpPr>
            <a:spLocks noGrp="1" noChangeArrowheads="1"/>
          </p:cNvSpPr>
          <p:nvPr>
            <p:ph type="body" idx="1"/>
          </p:nvPr>
        </p:nvSpPr>
        <p:spPr>
          <a:xfrm>
            <a:off x="304800" y="838200"/>
            <a:ext cx="8458200" cy="5105400"/>
          </a:xfrm>
        </p:spPr>
        <p:txBody>
          <a:bodyPr/>
          <a:lstStyle/>
          <a:p>
            <a:pPr eaLnBrk="1" hangingPunct="1">
              <a:lnSpc>
                <a:spcPct val="80000"/>
              </a:lnSpc>
              <a:defRPr/>
            </a:pPr>
            <a:endParaRPr lang="tr-TR" sz="2400" dirty="0" smtClean="0"/>
          </a:p>
          <a:p>
            <a:pPr eaLnBrk="1" hangingPunct="1">
              <a:lnSpc>
                <a:spcPct val="80000"/>
              </a:lnSpc>
              <a:defRPr/>
            </a:pPr>
            <a:endParaRPr lang="tr-TR" sz="2400" dirty="0"/>
          </a:p>
          <a:p>
            <a:pPr eaLnBrk="1" hangingPunct="1">
              <a:lnSpc>
                <a:spcPct val="80000"/>
              </a:lnSpc>
              <a:defRPr/>
            </a:pPr>
            <a:endParaRPr lang="tr-TR" sz="2400" dirty="0" smtClean="0"/>
          </a:p>
          <a:p>
            <a:pPr eaLnBrk="1" hangingPunct="1">
              <a:lnSpc>
                <a:spcPct val="80000"/>
              </a:lnSpc>
              <a:defRPr/>
            </a:pPr>
            <a:r>
              <a:rPr lang="tr-TR" sz="2400" dirty="0" smtClean="0"/>
              <a:t>Ağlama bebeğin iletişim kurma yoludur. İlk haftalarda Bebekler günde 2-3 saat ağlayabilirler. Hatta, ilk 6-8 hafta boyunca ağlama giderek artar.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Farklı nedenlerle farklı ağlamalar olabilir. Zamanla, anneler bunu ayırt etmeye başlarlar. Ancak her ağlamanın da belli bir nedeni olmayabilir, bazen bebek nedensiz de ağlayabilir. </a:t>
            </a:r>
          </a:p>
          <a:p>
            <a:pPr marL="0" indent="0" eaLnBrk="1" hangingPunct="1">
              <a:lnSpc>
                <a:spcPct val="80000"/>
              </a:lnSpc>
              <a:buFontTx/>
              <a:buNone/>
              <a:defRPr/>
            </a:pPr>
            <a:endParaRPr lang="tr-TR" sz="2400" dirty="0" smtClean="0"/>
          </a:p>
          <a:p>
            <a:pPr algn="r" eaLnBrk="1" hangingPunct="1">
              <a:lnSpc>
                <a:spcPct val="80000"/>
              </a:lnSpc>
              <a:defRPr/>
            </a:pPr>
            <a:r>
              <a:rPr lang="tr-TR" sz="1600" dirty="0" smtClean="0"/>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5 Slayt Numarası Yer Tutucusu"/>
          <p:cNvSpPr>
            <a:spLocks noGrp="1"/>
          </p:cNvSpPr>
          <p:nvPr>
            <p:ph type="sldNum" sz="quarter" idx="12"/>
          </p:nvPr>
        </p:nvSpPr>
        <p:spPr>
          <a:noFill/>
        </p:spPr>
        <p:txBody>
          <a:bodyPr/>
          <a:lstStyle/>
          <a:p>
            <a:fld id="{D25B1857-F9EC-4736-99D6-42D237D23453}" type="slidenum">
              <a:rPr lang="tr-TR" smtClean="0"/>
              <a:pPr/>
              <a:t>19</a:t>
            </a:fld>
            <a:endParaRPr lang="tr-TR" smtClean="0"/>
          </a:p>
        </p:txBody>
      </p:sp>
      <p:sp>
        <p:nvSpPr>
          <p:cNvPr id="91139" name="Rectangle 2"/>
          <p:cNvSpPr>
            <a:spLocks noGrp="1" noChangeArrowheads="1"/>
          </p:cNvSpPr>
          <p:nvPr>
            <p:ph type="title"/>
          </p:nvPr>
        </p:nvSpPr>
        <p:spPr>
          <a:xfrm>
            <a:off x="685800" y="152400"/>
            <a:ext cx="6870700" cy="914400"/>
          </a:xfrm>
        </p:spPr>
        <p:txBody>
          <a:bodyPr/>
          <a:lstStyle/>
          <a:p>
            <a:pPr eaLnBrk="1" hangingPunct="1"/>
            <a:r>
              <a:rPr lang="tr-TR" sz="2800" b="1" smtClean="0">
                <a:solidFill>
                  <a:srgbClr val="0099FF"/>
                </a:solidFill>
              </a:rPr>
              <a:t>Yeni Doğanın Beslenmesi</a:t>
            </a:r>
          </a:p>
        </p:txBody>
      </p:sp>
      <p:sp>
        <p:nvSpPr>
          <p:cNvPr id="93188" name="Rectangle 3"/>
          <p:cNvSpPr>
            <a:spLocks noGrp="1" noChangeArrowheads="1"/>
          </p:cNvSpPr>
          <p:nvPr>
            <p:ph type="body" idx="1"/>
          </p:nvPr>
        </p:nvSpPr>
        <p:spPr>
          <a:xfrm>
            <a:off x="228600" y="1143000"/>
            <a:ext cx="8686800" cy="4343400"/>
          </a:xfrm>
        </p:spPr>
        <p:txBody>
          <a:bodyPr/>
          <a:lstStyle/>
          <a:p>
            <a:pPr eaLnBrk="1" hangingPunct="1">
              <a:lnSpc>
                <a:spcPct val="80000"/>
              </a:lnSpc>
              <a:defRPr/>
            </a:pPr>
            <a:r>
              <a:rPr lang="tr-TR" sz="2800" dirty="0" smtClean="0"/>
              <a:t>İlk 4-6 saat içinde başlanmalıdır.</a:t>
            </a:r>
          </a:p>
          <a:p>
            <a:pPr marL="0" indent="0" eaLnBrk="1" hangingPunct="1">
              <a:lnSpc>
                <a:spcPct val="80000"/>
              </a:lnSpc>
              <a:buFontTx/>
              <a:buNone/>
              <a:defRPr/>
            </a:pPr>
            <a:endParaRPr lang="tr-TR" sz="2800" dirty="0" smtClean="0"/>
          </a:p>
          <a:p>
            <a:pPr eaLnBrk="1" hangingPunct="1">
              <a:lnSpc>
                <a:spcPct val="80000"/>
              </a:lnSpc>
              <a:defRPr/>
            </a:pPr>
            <a:r>
              <a:rPr lang="tr-TR" sz="2800" dirty="0" smtClean="0"/>
              <a:t>Yeterli kolostrum olmasa bile emme hareketi </a:t>
            </a:r>
            <a:r>
              <a:rPr lang="tr-TR" sz="2800" dirty="0" err="1" smtClean="0"/>
              <a:t>laktasyonu</a:t>
            </a:r>
            <a:r>
              <a:rPr lang="tr-TR" sz="2800" dirty="0" smtClean="0"/>
              <a:t> (süt salgılanmasını) uyaracaktır.</a:t>
            </a:r>
          </a:p>
          <a:p>
            <a:pPr marL="0" indent="0" eaLnBrk="1" hangingPunct="1">
              <a:lnSpc>
                <a:spcPct val="80000"/>
              </a:lnSpc>
              <a:buFontTx/>
              <a:buNone/>
              <a:defRPr/>
            </a:pPr>
            <a:endParaRPr lang="tr-TR" sz="2800" dirty="0" smtClean="0"/>
          </a:p>
          <a:p>
            <a:pPr eaLnBrk="1" hangingPunct="1">
              <a:lnSpc>
                <a:spcPct val="80000"/>
              </a:lnSpc>
              <a:defRPr/>
            </a:pPr>
            <a:r>
              <a:rPr lang="tr-TR" sz="2800" dirty="0" smtClean="0"/>
              <a:t>Sağlıklı bir bebek beslenmeye anne sütü ile başlamalıdır. </a:t>
            </a:r>
          </a:p>
          <a:p>
            <a:pPr marL="0" indent="0" eaLnBrk="1" hangingPunct="1">
              <a:lnSpc>
                <a:spcPct val="80000"/>
              </a:lnSpc>
              <a:buFontTx/>
              <a:buNone/>
              <a:defRPr/>
            </a:pPr>
            <a:endParaRPr lang="tr-TR" sz="2800" dirty="0" smtClean="0"/>
          </a:p>
          <a:p>
            <a:pPr eaLnBrk="1" hangingPunct="1">
              <a:lnSpc>
                <a:spcPct val="80000"/>
              </a:lnSpc>
              <a:defRPr/>
            </a:pPr>
            <a:r>
              <a:rPr lang="tr-TR" sz="2800" dirty="0" smtClean="0"/>
              <a:t>Bir öğünde 30ml sütü rahatça alabilir ve 4-5 gün içinde bu miktar 80-90 ml kadar çıkar. İlave suya gerek yoktur.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endParaRPr lang="tr-TR" smtClean="0"/>
          </a:p>
        </p:txBody>
      </p:sp>
      <p:sp>
        <p:nvSpPr>
          <p:cNvPr id="73731" name="Rectangle 3"/>
          <p:cNvSpPr>
            <a:spLocks noGrp="1" noChangeArrowheads="1"/>
          </p:cNvSpPr>
          <p:nvPr>
            <p:ph type="body" idx="1"/>
          </p:nvPr>
        </p:nvSpPr>
        <p:spPr/>
        <p:txBody>
          <a:bodyPr/>
          <a:lstStyle/>
          <a:p>
            <a:pPr marL="0" indent="0">
              <a:buFontTx/>
              <a:buNone/>
            </a:pPr>
            <a:r>
              <a:rPr lang="tr-TR" smtClean="0"/>
              <a:t>    Gallahue (1982), yeni doğanın sahip olduğu refleksleri ilkel refleksler ve duruşa ilişkin refleksler olmak üzere iki grup halinde sınıflandırmıştır.</a:t>
            </a:r>
          </a:p>
        </p:txBody>
      </p:sp>
      <p:sp>
        <p:nvSpPr>
          <p:cNvPr id="73732" name="Slayt Numarası Yer Tutucusu 2"/>
          <p:cNvSpPr>
            <a:spLocks noGrp="1"/>
          </p:cNvSpPr>
          <p:nvPr>
            <p:ph type="sldNum" sz="quarter" idx="12"/>
          </p:nvPr>
        </p:nvSpPr>
        <p:spPr>
          <a:noFill/>
        </p:spPr>
        <p:txBody>
          <a:bodyPr/>
          <a:lstStyle/>
          <a:p>
            <a:fld id="{C6DA180F-D18C-4476-84C6-72EAD51A6D52}" type="slidenum">
              <a:rPr lang="tr-TR" smtClean="0"/>
              <a:pPr/>
              <a:t>2</a:t>
            </a:fld>
            <a:endParaRPr lang="tr-TR"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5 Slayt Numarası Yer Tutucusu"/>
          <p:cNvSpPr>
            <a:spLocks noGrp="1"/>
          </p:cNvSpPr>
          <p:nvPr>
            <p:ph type="sldNum" sz="quarter" idx="12"/>
          </p:nvPr>
        </p:nvSpPr>
        <p:spPr>
          <a:noFill/>
        </p:spPr>
        <p:txBody>
          <a:bodyPr/>
          <a:lstStyle/>
          <a:p>
            <a:fld id="{BA8FF7D3-FF42-4A5E-8401-36B57C21A398}" type="slidenum">
              <a:rPr lang="tr-TR" smtClean="0"/>
              <a:pPr/>
              <a:t>20</a:t>
            </a:fld>
            <a:endParaRPr lang="tr-TR" smtClean="0"/>
          </a:p>
        </p:txBody>
      </p:sp>
      <p:sp>
        <p:nvSpPr>
          <p:cNvPr id="92163" name="Rectangle 2"/>
          <p:cNvSpPr>
            <a:spLocks noGrp="1" noChangeArrowheads="1"/>
          </p:cNvSpPr>
          <p:nvPr>
            <p:ph type="title"/>
          </p:nvPr>
        </p:nvSpPr>
        <p:spPr>
          <a:xfrm>
            <a:off x="685800" y="152400"/>
            <a:ext cx="6870700" cy="457200"/>
          </a:xfrm>
        </p:spPr>
        <p:txBody>
          <a:bodyPr>
            <a:normAutofit fontScale="90000"/>
          </a:bodyPr>
          <a:lstStyle/>
          <a:p>
            <a:pPr eaLnBrk="1" hangingPunct="1"/>
            <a:r>
              <a:rPr lang="tr-TR" sz="2800" b="1" smtClean="0">
                <a:solidFill>
                  <a:srgbClr val="F84E56"/>
                </a:solidFill>
              </a:rPr>
              <a:t>Anne Sütünün Özellikleri</a:t>
            </a:r>
          </a:p>
        </p:txBody>
      </p:sp>
      <p:sp>
        <p:nvSpPr>
          <p:cNvPr id="94212" name="Rectangle 3"/>
          <p:cNvSpPr>
            <a:spLocks noGrp="1" noChangeArrowheads="1"/>
          </p:cNvSpPr>
          <p:nvPr>
            <p:ph type="body" idx="1"/>
          </p:nvPr>
        </p:nvSpPr>
        <p:spPr>
          <a:xfrm>
            <a:off x="152400" y="762000"/>
            <a:ext cx="8839200" cy="5181600"/>
          </a:xfrm>
        </p:spPr>
        <p:txBody>
          <a:bodyPr/>
          <a:lstStyle/>
          <a:p>
            <a:pPr eaLnBrk="1" hangingPunct="1">
              <a:lnSpc>
                <a:spcPct val="80000"/>
              </a:lnSpc>
              <a:defRPr/>
            </a:pPr>
            <a:endParaRPr lang="tr-TR" sz="1800" dirty="0" smtClean="0"/>
          </a:p>
          <a:p>
            <a:pPr eaLnBrk="1" hangingPunct="1">
              <a:lnSpc>
                <a:spcPct val="80000"/>
              </a:lnSpc>
              <a:defRPr/>
            </a:pPr>
            <a:r>
              <a:rPr lang="tr-TR" sz="2000" dirty="0" smtClean="0"/>
              <a:t>Bebek için ideal bileşime sahiptir. Bebeğin ilk aylarda tüm ihtiyaçlarını karşılayacak özelliğe sahiptir. Anne sütünün % 95’i sudur.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Sterildir yani mikrop içermez.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Sindirimi bebek için en kolay besin maddesidir.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Her zaman en uygun sıcaklık olan beden ısısındadır.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Her zaman taze ve içilmeye hazır haldedir. Anne memesini emmek bebeğe anneye temas etmeyi sağlayarak duygusal iletişimine yarar sağlar.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İçerisinde ancak insanlarda bulunan bazı özel yapıda </a:t>
            </a:r>
            <a:r>
              <a:rPr lang="tr-TR" sz="2000" dirty="0" err="1" smtClean="0"/>
              <a:t>immunglobin</a:t>
            </a:r>
            <a:r>
              <a:rPr lang="tr-TR" sz="2000" dirty="0" smtClean="0"/>
              <a:t> gibi maddeler bulunur. Bunlar bir çok hastalığa karşı koruyucu rol oynar.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Anne sütü ile beslenen bebeklerde bir çok enfeksiyon daha az görülür. </a:t>
            </a:r>
          </a:p>
          <a:p>
            <a:pPr marL="0" indent="0" eaLnBrk="1" hangingPunct="1">
              <a:lnSpc>
                <a:spcPct val="80000"/>
              </a:lnSpc>
              <a:buFontTx/>
              <a:buNone/>
              <a:defRPr/>
            </a:pPr>
            <a:endParaRPr lang="tr-TR" sz="2000" dirty="0" smtClean="0"/>
          </a:p>
          <a:p>
            <a:pPr eaLnBrk="1" hangingPunct="1">
              <a:lnSpc>
                <a:spcPct val="80000"/>
              </a:lnSpc>
              <a:defRPr/>
            </a:pPr>
            <a:endParaRPr lang="tr-TR" sz="2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5 Slayt Numarası Yer Tutucusu"/>
          <p:cNvSpPr>
            <a:spLocks noGrp="1"/>
          </p:cNvSpPr>
          <p:nvPr>
            <p:ph type="sldNum" sz="quarter" idx="12"/>
          </p:nvPr>
        </p:nvSpPr>
        <p:spPr>
          <a:noFill/>
        </p:spPr>
        <p:txBody>
          <a:bodyPr/>
          <a:lstStyle/>
          <a:p>
            <a:fld id="{C0C0E65D-9B42-4EED-8236-236F1D2585BB}" type="slidenum">
              <a:rPr lang="tr-TR" smtClean="0"/>
              <a:pPr/>
              <a:t>21</a:t>
            </a:fld>
            <a:endParaRPr lang="tr-TR" smtClean="0"/>
          </a:p>
        </p:txBody>
      </p:sp>
      <p:sp>
        <p:nvSpPr>
          <p:cNvPr id="95236" name="Rectangle 3"/>
          <p:cNvSpPr>
            <a:spLocks noGrp="1" noChangeArrowheads="1"/>
          </p:cNvSpPr>
          <p:nvPr>
            <p:ph type="body" idx="1"/>
          </p:nvPr>
        </p:nvSpPr>
        <p:spPr>
          <a:xfrm>
            <a:off x="304800" y="1066800"/>
            <a:ext cx="8534400" cy="4724400"/>
          </a:xfrm>
        </p:spPr>
        <p:txBody>
          <a:bodyPr/>
          <a:lstStyle/>
          <a:p>
            <a:pPr eaLnBrk="1" hangingPunct="1">
              <a:lnSpc>
                <a:spcPct val="80000"/>
              </a:lnSpc>
              <a:buFontTx/>
              <a:buNone/>
              <a:defRPr/>
            </a:pPr>
            <a:r>
              <a:rPr lang="tr-TR" sz="2000" dirty="0" smtClean="0">
                <a:solidFill>
                  <a:srgbClr val="F84E56"/>
                </a:solidFill>
              </a:rPr>
              <a:t>Süt salgılanmasına etki eden durumlar:</a:t>
            </a:r>
          </a:p>
          <a:p>
            <a:pPr eaLnBrk="1" hangingPunct="1">
              <a:lnSpc>
                <a:spcPct val="80000"/>
              </a:lnSpc>
              <a:buFontTx/>
              <a:buNone/>
              <a:defRPr/>
            </a:pPr>
            <a:endParaRPr lang="tr-TR" sz="2000" dirty="0" smtClean="0">
              <a:solidFill>
                <a:srgbClr val="F84E56"/>
              </a:solidFill>
            </a:endParaRPr>
          </a:p>
          <a:p>
            <a:pPr eaLnBrk="1" hangingPunct="1">
              <a:lnSpc>
                <a:spcPct val="80000"/>
              </a:lnSpc>
              <a:defRPr/>
            </a:pPr>
            <a:r>
              <a:rPr lang="tr-TR" sz="2000" dirty="0" smtClean="0"/>
              <a:t>Annenin ruhsal durumu </a:t>
            </a:r>
          </a:p>
          <a:p>
            <a:pPr marL="0" indent="0" eaLnBrk="1" hangingPunct="1">
              <a:lnSpc>
                <a:spcPct val="80000"/>
              </a:lnSpc>
              <a:buFontTx/>
              <a:buNone/>
              <a:defRPr/>
            </a:pPr>
            <a:endParaRPr lang="tr-TR" sz="2000" dirty="0" smtClean="0"/>
          </a:p>
          <a:p>
            <a:pPr eaLnBrk="1" hangingPunct="1">
              <a:lnSpc>
                <a:spcPct val="80000"/>
              </a:lnSpc>
              <a:defRPr/>
            </a:pPr>
            <a:r>
              <a:rPr lang="tr-TR" sz="2000" b="1" dirty="0" smtClean="0"/>
              <a:t>İlk beslenmeye başlangıç zamanı. </a:t>
            </a:r>
            <a:r>
              <a:rPr lang="tr-TR" sz="2000" dirty="0" smtClean="0"/>
              <a:t>Doğumdan sonra en kısa sürede ilk meme emzirme başlanmalıdır. En erken süre tercih edilir. Süt gelmese bile emzirilmelidir. Bu refleksin oluşmasını ve sütün salgılanmasını başlatacaktır. Diğer bir yandan annenin kolostrum denilen ilk ağız sütü bebek için çok önemlidir. Bu renk ve kıvam olarak sütten farklıdır. Rengi daha kirli sarı, bulanıktır.</a:t>
            </a:r>
          </a:p>
          <a:p>
            <a:pPr marL="0" indent="0" eaLnBrk="1" hangingPunct="1">
              <a:lnSpc>
                <a:spcPct val="80000"/>
              </a:lnSpc>
              <a:buFontTx/>
              <a:buNone/>
              <a:defRPr/>
            </a:pPr>
            <a:r>
              <a:rPr lang="tr-TR" sz="2000" dirty="0" smtClean="0"/>
              <a:t> </a:t>
            </a:r>
          </a:p>
          <a:p>
            <a:pPr eaLnBrk="1" hangingPunct="1">
              <a:lnSpc>
                <a:spcPct val="80000"/>
              </a:lnSpc>
              <a:defRPr/>
            </a:pPr>
            <a:r>
              <a:rPr lang="tr-TR" sz="2000" b="1" dirty="0" smtClean="0"/>
              <a:t>Emzirme süresi ve aralıkları.</a:t>
            </a:r>
            <a:r>
              <a:rPr lang="tr-TR" sz="2000" dirty="0" smtClean="0"/>
              <a:t> 15-20 dakikalık bir emzirme süresi ve bunun 1-2 saatlik aralıklarla yapılması süt salgılanmasını arttırır. </a:t>
            </a:r>
          </a:p>
          <a:p>
            <a:pPr eaLnBrk="1" hangingPunct="1">
              <a:lnSpc>
                <a:spcPct val="80000"/>
              </a:lnSpc>
              <a:defRPr/>
            </a:pPr>
            <a:endParaRPr lang="tr-TR" sz="2000" dirty="0" smtClean="0"/>
          </a:p>
          <a:p>
            <a:pPr eaLnBrk="1" hangingPunct="1">
              <a:lnSpc>
                <a:spcPct val="80000"/>
              </a:lnSpc>
              <a:defRPr/>
            </a:pPr>
            <a:r>
              <a:rPr lang="tr-TR" sz="2000" dirty="0" smtClean="0"/>
              <a:t>Uygun ortam ısısı. </a:t>
            </a:r>
          </a:p>
          <a:p>
            <a:pPr eaLnBrk="1" hangingPunct="1">
              <a:lnSpc>
                <a:spcPct val="80000"/>
              </a:lnSpc>
              <a:defRPr/>
            </a:pPr>
            <a:endParaRPr lang="tr-TR" sz="2000" dirty="0" smtClean="0"/>
          </a:p>
        </p:txBody>
      </p:sp>
      <p:sp>
        <p:nvSpPr>
          <p:cNvPr id="93188" name="Rectangle 2"/>
          <p:cNvSpPr txBox="1">
            <a:spLocks noChangeArrowheads="1"/>
          </p:cNvSpPr>
          <p:nvPr/>
        </p:nvSpPr>
        <p:spPr bwMode="auto">
          <a:xfrm>
            <a:off x="685800" y="609600"/>
            <a:ext cx="6870700" cy="457200"/>
          </a:xfrm>
          <a:prstGeom prst="rect">
            <a:avLst/>
          </a:prstGeom>
          <a:noFill/>
          <a:ln w="9525">
            <a:noFill/>
            <a:miter lim="800000"/>
            <a:headEnd/>
            <a:tailEnd/>
          </a:ln>
        </p:spPr>
        <p:txBody>
          <a:bodyPr anchor="b"/>
          <a:lstStyle/>
          <a:p>
            <a:pPr algn="ctr"/>
            <a:r>
              <a:rPr lang="tr-TR" sz="2800" b="1">
                <a:solidFill>
                  <a:srgbClr val="0099FF"/>
                </a:solidFill>
              </a:rPr>
              <a:t>Yeni Doğanın Beslenmesi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5 Slayt Numarası Yer Tutucusu"/>
          <p:cNvSpPr>
            <a:spLocks noGrp="1"/>
          </p:cNvSpPr>
          <p:nvPr>
            <p:ph type="sldNum" sz="quarter" idx="12"/>
          </p:nvPr>
        </p:nvSpPr>
        <p:spPr>
          <a:noFill/>
        </p:spPr>
        <p:txBody>
          <a:bodyPr/>
          <a:lstStyle/>
          <a:p>
            <a:fld id="{2DA91A63-D5CA-4612-A44B-D61A055248DE}" type="slidenum">
              <a:rPr lang="tr-TR" smtClean="0"/>
              <a:pPr/>
              <a:t>22</a:t>
            </a:fld>
            <a:endParaRPr lang="tr-TR" smtClean="0"/>
          </a:p>
        </p:txBody>
      </p:sp>
      <p:sp>
        <p:nvSpPr>
          <p:cNvPr id="96260" name="Rectangle 3"/>
          <p:cNvSpPr>
            <a:spLocks noGrp="1" noChangeArrowheads="1"/>
          </p:cNvSpPr>
          <p:nvPr>
            <p:ph type="body" idx="1"/>
          </p:nvPr>
        </p:nvSpPr>
        <p:spPr>
          <a:xfrm>
            <a:off x="381000" y="1143000"/>
            <a:ext cx="8305800" cy="4876800"/>
          </a:xfrm>
        </p:spPr>
        <p:txBody>
          <a:bodyPr/>
          <a:lstStyle/>
          <a:p>
            <a:pPr eaLnBrk="1" hangingPunct="1">
              <a:lnSpc>
                <a:spcPct val="80000"/>
              </a:lnSpc>
              <a:defRPr/>
            </a:pPr>
            <a:endParaRPr lang="tr-TR" sz="2000" b="1" dirty="0" smtClean="0"/>
          </a:p>
          <a:p>
            <a:pPr eaLnBrk="1" hangingPunct="1">
              <a:lnSpc>
                <a:spcPct val="80000"/>
              </a:lnSpc>
              <a:defRPr/>
            </a:pPr>
            <a:endParaRPr lang="tr-TR" sz="2000" b="1" dirty="0"/>
          </a:p>
          <a:p>
            <a:pPr eaLnBrk="1" hangingPunct="1">
              <a:lnSpc>
                <a:spcPct val="80000"/>
              </a:lnSpc>
              <a:defRPr/>
            </a:pPr>
            <a:r>
              <a:rPr lang="tr-TR" sz="2000" b="1" dirty="0" smtClean="0"/>
              <a:t>Yeterli beslenme ve sıvı alımı. </a:t>
            </a:r>
            <a:r>
              <a:rPr lang="tr-TR" sz="2000" dirty="0" smtClean="0"/>
              <a:t>Emziren bir anne kendi ihtiyaçlarının biraz üzerinde beslenmesi süt salgılanması için yeterlidir. Protein, yağ ve karbonhidratların karışık yenilmesi, kayıpların göz önüne alınarak uygun miktarda vitamin ve minerallerin karşılanması gerekir.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Anne sütünün % 95’i sudur. Anne kendi doğal gereksinmesi dışında süt salgısı için yetecek sıvı almak zorundadır. Normalde bir insanın mevsimine göre sıvı alımının 1,5 - 2,5 litre olması gerektiği, ek olarak da süt salgısı da düşünülerek emziren bir kadının 3-4 litre sıvı alması uygun olacaktır. </a:t>
            </a:r>
          </a:p>
          <a:p>
            <a:pPr marL="0" indent="0" eaLnBrk="1" hangingPunct="1">
              <a:lnSpc>
                <a:spcPct val="80000"/>
              </a:lnSpc>
              <a:buFontTx/>
              <a:buNone/>
              <a:defRPr/>
            </a:pPr>
            <a:endParaRPr lang="tr-TR" sz="2000" dirty="0" smtClean="0"/>
          </a:p>
        </p:txBody>
      </p:sp>
      <p:sp>
        <p:nvSpPr>
          <p:cNvPr id="94212" name="Rectangle 2"/>
          <p:cNvSpPr txBox="1">
            <a:spLocks noChangeArrowheads="1"/>
          </p:cNvSpPr>
          <p:nvPr/>
        </p:nvSpPr>
        <p:spPr bwMode="auto">
          <a:xfrm>
            <a:off x="685800" y="609600"/>
            <a:ext cx="6870700" cy="457200"/>
          </a:xfrm>
          <a:prstGeom prst="rect">
            <a:avLst/>
          </a:prstGeom>
          <a:noFill/>
          <a:ln w="9525">
            <a:noFill/>
            <a:miter lim="800000"/>
            <a:headEnd/>
            <a:tailEnd/>
          </a:ln>
        </p:spPr>
        <p:txBody>
          <a:bodyPr anchor="b"/>
          <a:lstStyle/>
          <a:p>
            <a:pPr algn="ctr"/>
            <a:r>
              <a:rPr lang="tr-TR" sz="2800" b="1">
                <a:solidFill>
                  <a:srgbClr val="0099FF"/>
                </a:solidFill>
              </a:rPr>
              <a:t>Yeni Doğanın Beslenmesi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5 Slayt Numarası Yer Tutucusu"/>
          <p:cNvSpPr>
            <a:spLocks noGrp="1"/>
          </p:cNvSpPr>
          <p:nvPr>
            <p:ph type="sldNum" sz="quarter" idx="12"/>
          </p:nvPr>
        </p:nvSpPr>
        <p:spPr>
          <a:noFill/>
        </p:spPr>
        <p:txBody>
          <a:bodyPr/>
          <a:lstStyle/>
          <a:p>
            <a:fld id="{9F5C789E-9951-4C9D-85AC-94AFA9CC6531}" type="slidenum">
              <a:rPr lang="tr-TR" smtClean="0"/>
              <a:pPr/>
              <a:t>23</a:t>
            </a:fld>
            <a:endParaRPr lang="tr-TR" smtClean="0"/>
          </a:p>
        </p:txBody>
      </p:sp>
      <p:sp>
        <p:nvSpPr>
          <p:cNvPr id="97284" name="Rectangle 3"/>
          <p:cNvSpPr>
            <a:spLocks noGrp="1" noChangeArrowheads="1"/>
          </p:cNvSpPr>
          <p:nvPr>
            <p:ph type="body" idx="1"/>
          </p:nvPr>
        </p:nvSpPr>
        <p:spPr>
          <a:xfrm>
            <a:off x="152400" y="914400"/>
            <a:ext cx="8763000" cy="4953000"/>
          </a:xfrm>
        </p:spPr>
        <p:txBody>
          <a:bodyPr/>
          <a:lstStyle/>
          <a:p>
            <a:pPr eaLnBrk="1" hangingPunct="1">
              <a:lnSpc>
                <a:spcPct val="80000"/>
              </a:lnSpc>
              <a:buFontTx/>
              <a:buNone/>
              <a:defRPr/>
            </a:pPr>
            <a:endParaRPr lang="tr-TR" sz="2000" dirty="0" smtClean="0">
              <a:solidFill>
                <a:srgbClr val="F84E56"/>
              </a:solidFill>
            </a:endParaRPr>
          </a:p>
          <a:p>
            <a:pPr eaLnBrk="1" hangingPunct="1">
              <a:lnSpc>
                <a:spcPct val="80000"/>
              </a:lnSpc>
              <a:buFontTx/>
              <a:buNone/>
              <a:defRPr/>
            </a:pPr>
            <a:endParaRPr lang="tr-TR" sz="2000" dirty="0">
              <a:solidFill>
                <a:srgbClr val="F84E56"/>
              </a:solidFill>
            </a:endParaRPr>
          </a:p>
          <a:p>
            <a:pPr eaLnBrk="1" hangingPunct="1">
              <a:lnSpc>
                <a:spcPct val="80000"/>
              </a:lnSpc>
              <a:buFontTx/>
              <a:buNone/>
              <a:defRPr/>
            </a:pPr>
            <a:r>
              <a:rPr lang="tr-TR" sz="2400" dirty="0" smtClean="0">
                <a:solidFill>
                  <a:srgbClr val="F84E56"/>
                </a:solidFill>
              </a:rPr>
              <a:t>Bebek emzirilirken dikkat edilmesi gereken konular.</a:t>
            </a:r>
          </a:p>
          <a:p>
            <a:pPr eaLnBrk="1" hangingPunct="1">
              <a:lnSpc>
                <a:spcPct val="80000"/>
              </a:lnSpc>
              <a:defRPr/>
            </a:pPr>
            <a:endParaRPr lang="tr-TR" sz="2400" dirty="0" smtClean="0"/>
          </a:p>
          <a:p>
            <a:pPr eaLnBrk="1" hangingPunct="1">
              <a:lnSpc>
                <a:spcPct val="80000"/>
              </a:lnSpc>
              <a:defRPr/>
            </a:pPr>
            <a:r>
              <a:rPr lang="tr-TR" sz="2400" dirty="0" smtClean="0"/>
              <a:t>Bebek burnundan rahat nefes alabilmelidir. Bebek rahat olmalıdır. </a:t>
            </a:r>
          </a:p>
          <a:p>
            <a:pPr marL="0" indent="0" eaLnBrk="1" hangingPunct="1">
              <a:lnSpc>
                <a:spcPct val="80000"/>
              </a:lnSpc>
              <a:buFontTx/>
              <a:buNone/>
              <a:defRPr/>
            </a:pPr>
            <a:endParaRPr lang="tr-TR" sz="2400" dirty="0" smtClean="0"/>
          </a:p>
          <a:p>
            <a:pPr marL="0" indent="0" eaLnBrk="1" hangingPunct="1">
              <a:lnSpc>
                <a:spcPct val="80000"/>
              </a:lnSpc>
              <a:buFontTx/>
              <a:buNone/>
              <a:defRPr/>
            </a:pPr>
            <a:endParaRPr lang="tr-TR" sz="2400" dirty="0" smtClean="0"/>
          </a:p>
          <a:p>
            <a:pPr eaLnBrk="1" hangingPunct="1">
              <a:lnSpc>
                <a:spcPct val="80000"/>
              </a:lnSpc>
              <a:defRPr/>
            </a:pPr>
            <a:r>
              <a:rPr lang="tr-TR" sz="2400" dirty="0" smtClean="0"/>
              <a:t>Besleme süresi yeterli olmalıdır. Normalde bebekler bir öğünde alacakları anne sütünün yaklaşık olarak % 50’ini ilk 1-2 dakikada, </a:t>
            </a:r>
          </a:p>
          <a:p>
            <a:pPr eaLnBrk="1" hangingPunct="1">
              <a:lnSpc>
                <a:spcPct val="80000"/>
              </a:lnSpc>
              <a:buFontTx/>
              <a:buNone/>
              <a:defRPr/>
            </a:pPr>
            <a:r>
              <a:rPr lang="tr-TR" sz="2400" dirty="0" smtClean="0"/>
              <a:t>	% 90’ını ilk 5 dakika içerisinde emerler. Normal bir emzirme süresi 15-20 dakika olmalıdır. Daha kısa veya uzun sürdüğünde başka bir sorun olması mümkündür. </a:t>
            </a:r>
          </a:p>
        </p:txBody>
      </p:sp>
      <p:sp>
        <p:nvSpPr>
          <p:cNvPr id="95236" name="Rectangle 2"/>
          <p:cNvSpPr>
            <a:spLocks noGrp="1" noChangeArrowheads="1"/>
          </p:cNvSpPr>
          <p:nvPr>
            <p:ph type="title"/>
          </p:nvPr>
        </p:nvSpPr>
        <p:spPr>
          <a:xfrm>
            <a:off x="685800" y="152400"/>
            <a:ext cx="6870700" cy="685800"/>
          </a:xfrm>
        </p:spPr>
        <p:txBody>
          <a:bodyPr/>
          <a:lstStyle/>
          <a:p>
            <a:pPr eaLnBrk="1" hangingPunct="1"/>
            <a:r>
              <a:rPr lang="tr-TR" sz="2800" b="1" smtClean="0">
                <a:solidFill>
                  <a:srgbClr val="0099FF"/>
                </a:solidFill>
              </a:rPr>
              <a:t>Yeni Doğanın Beslenmesi</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5 Slayt Numarası Yer Tutucusu"/>
          <p:cNvSpPr>
            <a:spLocks noGrp="1"/>
          </p:cNvSpPr>
          <p:nvPr>
            <p:ph type="sldNum" sz="quarter" idx="12"/>
          </p:nvPr>
        </p:nvSpPr>
        <p:spPr>
          <a:noFill/>
        </p:spPr>
        <p:txBody>
          <a:bodyPr/>
          <a:lstStyle/>
          <a:p>
            <a:fld id="{FB8E9B2D-275D-4F1E-8F9B-D55B01DABB5A}" type="slidenum">
              <a:rPr lang="tr-TR" smtClean="0"/>
              <a:pPr/>
              <a:t>24</a:t>
            </a:fld>
            <a:endParaRPr lang="tr-TR" smtClean="0"/>
          </a:p>
        </p:txBody>
      </p:sp>
      <p:sp>
        <p:nvSpPr>
          <p:cNvPr id="96259" name="Rectangle 2"/>
          <p:cNvSpPr>
            <a:spLocks noGrp="1" noChangeArrowheads="1"/>
          </p:cNvSpPr>
          <p:nvPr>
            <p:ph type="title"/>
          </p:nvPr>
        </p:nvSpPr>
        <p:spPr>
          <a:xfrm>
            <a:off x="685800" y="152400"/>
            <a:ext cx="6870700" cy="914400"/>
          </a:xfrm>
        </p:spPr>
        <p:txBody>
          <a:bodyPr>
            <a:normAutofit fontScale="90000"/>
          </a:bodyPr>
          <a:lstStyle/>
          <a:p>
            <a:pPr eaLnBrk="1" hangingPunct="1"/>
            <a:r>
              <a:rPr lang="tr-TR" sz="2800" b="1" smtClean="0">
                <a:solidFill>
                  <a:srgbClr val="FF0000"/>
                </a:solidFill>
              </a:rPr>
              <a:t>Anne Sütü Vermenin Uygun Olmadığı Durumlar</a:t>
            </a:r>
          </a:p>
        </p:txBody>
      </p:sp>
      <p:sp>
        <p:nvSpPr>
          <p:cNvPr id="98308" name="Rectangle 3"/>
          <p:cNvSpPr>
            <a:spLocks noGrp="1" noChangeArrowheads="1"/>
          </p:cNvSpPr>
          <p:nvPr>
            <p:ph type="body" idx="1"/>
          </p:nvPr>
        </p:nvSpPr>
        <p:spPr>
          <a:xfrm>
            <a:off x="228600" y="1219200"/>
            <a:ext cx="8534400" cy="4648200"/>
          </a:xfrm>
        </p:spPr>
        <p:txBody>
          <a:bodyPr/>
          <a:lstStyle/>
          <a:p>
            <a:pPr eaLnBrk="1" hangingPunct="1">
              <a:lnSpc>
                <a:spcPct val="80000"/>
              </a:lnSpc>
              <a:defRPr/>
            </a:pPr>
            <a:endParaRPr lang="tr-TR" sz="2000" b="1" dirty="0" smtClean="0"/>
          </a:p>
          <a:p>
            <a:pPr eaLnBrk="1" hangingPunct="1">
              <a:lnSpc>
                <a:spcPct val="80000"/>
              </a:lnSpc>
              <a:defRPr/>
            </a:pPr>
            <a:r>
              <a:rPr lang="tr-TR" sz="2000" b="1" dirty="0" smtClean="0"/>
              <a:t>Annede meme iltihabı oluşması.</a:t>
            </a:r>
            <a:r>
              <a:rPr lang="tr-TR" sz="2000" dirty="0" smtClean="0"/>
              <a:t> </a:t>
            </a:r>
          </a:p>
          <a:p>
            <a:pPr marL="0" indent="0" eaLnBrk="1" hangingPunct="1">
              <a:lnSpc>
                <a:spcPct val="80000"/>
              </a:lnSpc>
              <a:buFontTx/>
              <a:buNone/>
              <a:defRPr/>
            </a:pPr>
            <a:endParaRPr lang="tr-TR" sz="2000" dirty="0" smtClean="0"/>
          </a:p>
          <a:p>
            <a:pPr eaLnBrk="1" hangingPunct="1">
              <a:lnSpc>
                <a:spcPct val="80000"/>
              </a:lnSpc>
              <a:defRPr/>
            </a:pPr>
            <a:r>
              <a:rPr lang="tr-TR" sz="2000" b="1" dirty="0" smtClean="0"/>
              <a:t>Annenin herhangi bir nedenle süte geçen ve bebeğe zararlı olabilecek ilaç kullanma zorunluluğu.</a:t>
            </a:r>
            <a:r>
              <a:rPr lang="tr-TR" sz="2000" dirty="0" smtClean="0"/>
              <a:t> </a:t>
            </a:r>
          </a:p>
          <a:p>
            <a:pPr eaLnBrk="1" hangingPunct="1">
              <a:lnSpc>
                <a:spcPct val="80000"/>
              </a:lnSpc>
              <a:defRPr/>
            </a:pPr>
            <a:endParaRPr lang="tr-TR" sz="2000" b="1" dirty="0"/>
          </a:p>
          <a:p>
            <a:pPr eaLnBrk="1" hangingPunct="1">
              <a:lnSpc>
                <a:spcPct val="80000"/>
              </a:lnSpc>
              <a:defRPr/>
            </a:pPr>
            <a:r>
              <a:rPr lang="tr-TR" sz="2000" b="1" dirty="0" smtClean="0"/>
              <a:t>Annenin sütten geçebilecek veya solunum yolu ile bulaşabilecek bir hastalığı olması.</a:t>
            </a:r>
            <a:r>
              <a:rPr lang="tr-TR" sz="2000" dirty="0" smtClean="0"/>
              <a:t> Bazı hastalıkların mikrobu sütten bebeğe geçebilecek özellik taşır. Bu tür hastalıklar nadirdir fakat solunum yolu ile geçen hastalıklarla çok daha sık olarak karşılaşılır. Bu durumda anne sütü kesilmesi kesin şart değildir. Anne emzirme esnasında ağız ve burnunu bir tıbbi maske ile kapatabilirse bulaşma olasılığı büyük ölçüde azalır. </a:t>
            </a:r>
          </a:p>
          <a:p>
            <a:pPr eaLnBrk="1" hangingPunct="1">
              <a:lnSpc>
                <a:spcPct val="80000"/>
              </a:lnSpc>
              <a:defRPr/>
            </a:pPr>
            <a:endParaRPr lang="tr-TR" sz="16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85800" y="152400"/>
            <a:ext cx="6870700" cy="990600"/>
          </a:xfrm>
        </p:spPr>
        <p:txBody>
          <a:bodyPr/>
          <a:lstStyle/>
          <a:p>
            <a:r>
              <a:rPr lang="tr-TR" smtClean="0">
                <a:solidFill>
                  <a:srgbClr val="CC3399"/>
                </a:solidFill>
              </a:rPr>
              <a:t>Birincil Refleksler</a:t>
            </a:r>
            <a:endParaRPr lang="tr-TR" smtClean="0"/>
          </a:p>
        </p:txBody>
      </p:sp>
      <p:sp>
        <p:nvSpPr>
          <p:cNvPr id="74755" name="Rectangle 3"/>
          <p:cNvSpPr>
            <a:spLocks noGrp="1" noChangeArrowheads="1"/>
          </p:cNvSpPr>
          <p:nvPr>
            <p:ph type="body" idx="1"/>
          </p:nvPr>
        </p:nvSpPr>
        <p:spPr>
          <a:xfrm>
            <a:off x="685800" y="1219200"/>
            <a:ext cx="7696200" cy="4267200"/>
          </a:xfrm>
        </p:spPr>
        <p:txBody>
          <a:bodyPr/>
          <a:lstStyle/>
          <a:p>
            <a:r>
              <a:rPr lang="tr-TR" smtClean="0"/>
              <a:t>Moro Refleksi</a:t>
            </a:r>
          </a:p>
          <a:p>
            <a:r>
              <a:rPr lang="tr-TR" smtClean="0"/>
              <a:t>Asimetrik Tonik Boyun Refleksi</a:t>
            </a:r>
          </a:p>
          <a:p>
            <a:r>
              <a:rPr lang="tr-TR" smtClean="0"/>
              <a:t>Arama Refleksi</a:t>
            </a:r>
          </a:p>
          <a:p>
            <a:r>
              <a:rPr lang="tr-TR" smtClean="0"/>
              <a:t>Emme Refleksi</a:t>
            </a:r>
          </a:p>
          <a:p>
            <a:r>
              <a:rPr lang="tr-TR" smtClean="0"/>
              <a:t>Kavrama Refleksi</a:t>
            </a:r>
          </a:p>
          <a:p>
            <a:r>
              <a:rPr lang="tr-TR" smtClean="0"/>
              <a:t>Plantar Refleksidir.</a:t>
            </a:r>
          </a:p>
        </p:txBody>
      </p:sp>
      <p:sp>
        <p:nvSpPr>
          <p:cNvPr id="74756" name="Slayt Numarası Yer Tutucusu 2"/>
          <p:cNvSpPr>
            <a:spLocks noGrp="1"/>
          </p:cNvSpPr>
          <p:nvPr>
            <p:ph type="sldNum" sz="quarter" idx="12"/>
          </p:nvPr>
        </p:nvSpPr>
        <p:spPr>
          <a:noFill/>
        </p:spPr>
        <p:txBody>
          <a:bodyPr/>
          <a:lstStyle/>
          <a:p>
            <a:fld id="{0B49BD89-9B29-453C-ADBD-708C13EEF98B}" type="slidenum">
              <a:rPr lang="tr-TR" smtClean="0"/>
              <a:pPr/>
              <a:t>3</a:t>
            </a:fld>
            <a:endParaRPr lang="tr-T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85800" y="152400"/>
            <a:ext cx="6870700" cy="1143000"/>
          </a:xfrm>
        </p:spPr>
        <p:txBody>
          <a:bodyPr/>
          <a:lstStyle/>
          <a:p>
            <a:r>
              <a:rPr lang="tr-TR" smtClean="0">
                <a:solidFill>
                  <a:srgbClr val="FF0066"/>
                </a:solidFill>
              </a:rPr>
              <a:t>Duruşa İlişkin Refleksler</a:t>
            </a:r>
            <a:endParaRPr lang="tr-TR" smtClean="0"/>
          </a:p>
        </p:txBody>
      </p:sp>
      <p:sp>
        <p:nvSpPr>
          <p:cNvPr id="26627" name="Rectangle 3"/>
          <p:cNvSpPr>
            <a:spLocks noGrp="1" noChangeArrowheads="1"/>
          </p:cNvSpPr>
          <p:nvPr>
            <p:ph type="body" idx="1"/>
          </p:nvPr>
        </p:nvSpPr>
        <p:spPr>
          <a:xfrm>
            <a:off x="381000" y="1295400"/>
            <a:ext cx="8305800" cy="4572000"/>
          </a:xfrm>
        </p:spPr>
        <p:txBody>
          <a:bodyPr/>
          <a:lstStyle/>
          <a:p>
            <a:pPr>
              <a:lnSpc>
                <a:spcPct val="80000"/>
              </a:lnSpc>
              <a:defRPr/>
            </a:pPr>
            <a:endParaRPr lang="tr-TR" sz="2800" dirty="0" smtClean="0"/>
          </a:p>
          <a:p>
            <a:pPr>
              <a:lnSpc>
                <a:spcPct val="80000"/>
              </a:lnSpc>
              <a:defRPr/>
            </a:pPr>
            <a:r>
              <a:rPr lang="tr-TR" sz="2800" dirty="0" smtClean="0"/>
              <a:t>Adımlama Refleksi</a:t>
            </a:r>
          </a:p>
          <a:p>
            <a:pPr marL="0" indent="0">
              <a:lnSpc>
                <a:spcPct val="80000"/>
              </a:lnSpc>
              <a:buFontTx/>
              <a:buNone/>
              <a:defRPr/>
            </a:pPr>
            <a:endParaRPr lang="tr-TR" sz="2800" dirty="0"/>
          </a:p>
          <a:p>
            <a:pPr>
              <a:lnSpc>
                <a:spcPct val="80000"/>
              </a:lnSpc>
              <a:defRPr/>
            </a:pPr>
            <a:r>
              <a:rPr lang="tr-TR" sz="2800" dirty="0"/>
              <a:t>Emekleme </a:t>
            </a:r>
            <a:r>
              <a:rPr lang="tr-TR" sz="2800" dirty="0" smtClean="0"/>
              <a:t>Refleksi</a:t>
            </a:r>
          </a:p>
          <a:p>
            <a:pPr marL="0" indent="0">
              <a:lnSpc>
                <a:spcPct val="80000"/>
              </a:lnSpc>
              <a:buFontTx/>
              <a:buNone/>
              <a:defRPr/>
            </a:pPr>
            <a:endParaRPr lang="tr-TR" sz="2800" dirty="0"/>
          </a:p>
          <a:p>
            <a:pPr>
              <a:lnSpc>
                <a:spcPct val="80000"/>
              </a:lnSpc>
              <a:defRPr/>
            </a:pPr>
            <a:r>
              <a:rPr lang="tr-TR" sz="2800" dirty="0"/>
              <a:t>Yüzme </a:t>
            </a:r>
            <a:r>
              <a:rPr lang="tr-TR" sz="2800" dirty="0" smtClean="0"/>
              <a:t>Refleksi</a:t>
            </a:r>
          </a:p>
          <a:p>
            <a:pPr marL="0" indent="0">
              <a:lnSpc>
                <a:spcPct val="80000"/>
              </a:lnSpc>
              <a:buFontTx/>
              <a:buNone/>
              <a:defRPr/>
            </a:pPr>
            <a:endParaRPr lang="tr-TR" sz="2800" dirty="0"/>
          </a:p>
          <a:p>
            <a:pPr>
              <a:lnSpc>
                <a:spcPct val="80000"/>
              </a:lnSpc>
              <a:defRPr/>
            </a:pPr>
            <a:r>
              <a:rPr lang="tr-TR" sz="2800" dirty="0"/>
              <a:t>Çekme </a:t>
            </a:r>
            <a:r>
              <a:rPr lang="tr-TR" sz="2800" dirty="0" smtClean="0"/>
              <a:t>Refleksi</a:t>
            </a:r>
          </a:p>
          <a:p>
            <a:pPr marL="0" indent="0">
              <a:lnSpc>
                <a:spcPct val="80000"/>
              </a:lnSpc>
              <a:buFontTx/>
              <a:buNone/>
              <a:defRPr/>
            </a:pPr>
            <a:endParaRPr lang="tr-TR" sz="2800" dirty="0"/>
          </a:p>
          <a:p>
            <a:pPr>
              <a:lnSpc>
                <a:spcPct val="80000"/>
              </a:lnSpc>
              <a:defRPr/>
            </a:pPr>
            <a:r>
              <a:rPr lang="tr-TR" sz="2800" dirty="0"/>
              <a:t>Boynu ve bedeni çevirme Refleksi</a:t>
            </a:r>
          </a:p>
          <a:p>
            <a:pPr>
              <a:lnSpc>
                <a:spcPct val="80000"/>
              </a:lnSpc>
              <a:defRPr/>
            </a:pPr>
            <a:endParaRPr lang="tr-TR" sz="2800" dirty="0"/>
          </a:p>
          <a:p>
            <a:pPr marL="0" indent="0">
              <a:lnSpc>
                <a:spcPct val="80000"/>
              </a:lnSpc>
              <a:buFontTx/>
              <a:buNone/>
              <a:defRPr/>
            </a:pPr>
            <a:endParaRPr lang="tr-TR" sz="2800" dirty="0"/>
          </a:p>
        </p:txBody>
      </p:sp>
      <p:sp>
        <p:nvSpPr>
          <p:cNvPr id="75780" name="Slayt Numarası Yer Tutucusu 1"/>
          <p:cNvSpPr>
            <a:spLocks noGrp="1"/>
          </p:cNvSpPr>
          <p:nvPr>
            <p:ph type="sldNum" sz="quarter" idx="12"/>
          </p:nvPr>
        </p:nvSpPr>
        <p:spPr>
          <a:noFill/>
        </p:spPr>
        <p:txBody>
          <a:bodyPr/>
          <a:lstStyle/>
          <a:p>
            <a:fld id="{8CB17B71-9A30-4CA1-946E-21D4F9190061}" type="slidenum">
              <a:rPr lang="tr-TR" smtClean="0"/>
              <a:pPr/>
              <a:t>4</a:t>
            </a:fld>
            <a:endParaRPr lang="tr-TR"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5 Slayt Numarası Yer Tutucusu"/>
          <p:cNvSpPr>
            <a:spLocks noGrp="1"/>
          </p:cNvSpPr>
          <p:nvPr>
            <p:ph type="sldNum" sz="quarter" idx="12"/>
          </p:nvPr>
        </p:nvSpPr>
        <p:spPr>
          <a:noFill/>
        </p:spPr>
        <p:txBody>
          <a:bodyPr/>
          <a:lstStyle/>
          <a:p>
            <a:fld id="{50DA6C8A-0C9D-488C-AFC7-F99C315B6982}" type="slidenum">
              <a:rPr lang="tr-TR" smtClean="0"/>
              <a:pPr/>
              <a:t>5</a:t>
            </a:fld>
            <a:endParaRPr lang="tr-TR" smtClean="0"/>
          </a:p>
        </p:txBody>
      </p:sp>
      <p:sp>
        <p:nvSpPr>
          <p:cNvPr id="76803" name="Rectangle 2"/>
          <p:cNvSpPr>
            <a:spLocks noGrp="1" noChangeArrowheads="1"/>
          </p:cNvSpPr>
          <p:nvPr>
            <p:ph type="title"/>
          </p:nvPr>
        </p:nvSpPr>
        <p:spPr>
          <a:xfrm>
            <a:off x="685800" y="152400"/>
            <a:ext cx="6870700" cy="762000"/>
          </a:xfrm>
        </p:spPr>
        <p:txBody>
          <a:bodyPr/>
          <a:lstStyle/>
          <a:p>
            <a:pPr eaLnBrk="1" hangingPunct="1"/>
            <a:r>
              <a:rPr lang="tr-TR" sz="2800" b="1" smtClean="0">
                <a:solidFill>
                  <a:srgbClr val="FFC000"/>
                </a:solidFill>
              </a:rPr>
              <a:t>Yeni Doğanın Yeni Yaşama Uyumu</a:t>
            </a:r>
          </a:p>
        </p:txBody>
      </p:sp>
      <p:sp>
        <p:nvSpPr>
          <p:cNvPr id="72708" name="Rectangle 3"/>
          <p:cNvSpPr>
            <a:spLocks noGrp="1" noChangeArrowheads="1"/>
          </p:cNvSpPr>
          <p:nvPr>
            <p:ph type="body" idx="1"/>
          </p:nvPr>
        </p:nvSpPr>
        <p:spPr>
          <a:xfrm>
            <a:off x="457200" y="914400"/>
            <a:ext cx="8153400" cy="4572000"/>
          </a:xfrm>
        </p:spPr>
        <p:txBody>
          <a:bodyPr/>
          <a:lstStyle/>
          <a:p>
            <a:pPr eaLnBrk="1" hangingPunct="1">
              <a:lnSpc>
                <a:spcPct val="90000"/>
              </a:lnSpc>
              <a:defRPr/>
            </a:pPr>
            <a:endParaRPr lang="tr-TR" dirty="0" smtClean="0"/>
          </a:p>
          <a:p>
            <a:pPr eaLnBrk="1" hangingPunct="1">
              <a:lnSpc>
                <a:spcPct val="90000"/>
              </a:lnSpc>
              <a:defRPr/>
            </a:pPr>
            <a:r>
              <a:rPr lang="tr-TR" dirty="0" smtClean="0"/>
              <a:t>Yaşama uyum, vücudun tüm organlarında bazı fonksiyonel değişimleri gerektirir.</a:t>
            </a:r>
          </a:p>
          <a:p>
            <a:pPr marL="0" indent="0" eaLnBrk="1" hangingPunct="1">
              <a:lnSpc>
                <a:spcPct val="90000"/>
              </a:lnSpc>
              <a:buFontTx/>
              <a:buNone/>
              <a:defRPr/>
            </a:pPr>
            <a:endParaRPr lang="tr-TR" dirty="0" smtClean="0"/>
          </a:p>
          <a:p>
            <a:pPr eaLnBrk="1" hangingPunct="1">
              <a:lnSpc>
                <a:spcPct val="90000"/>
              </a:lnSpc>
              <a:defRPr/>
            </a:pPr>
            <a:r>
              <a:rPr lang="tr-TR" dirty="0" smtClean="0"/>
              <a:t>Doğumda fetüsün </a:t>
            </a:r>
            <a:r>
              <a:rPr lang="tr-TR" dirty="0" err="1" smtClean="0"/>
              <a:t>placentadan</a:t>
            </a:r>
            <a:r>
              <a:rPr lang="tr-TR" dirty="0" smtClean="0"/>
              <a:t> ayrılması.</a:t>
            </a:r>
          </a:p>
          <a:p>
            <a:pPr marL="0" indent="0" eaLnBrk="1" hangingPunct="1">
              <a:lnSpc>
                <a:spcPct val="90000"/>
              </a:lnSpc>
              <a:buFontTx/>
              <a:buNone/>
              <a:defRPr/>
            </a:pPr>
            <a:endParaRPr lang="tr-TR" dirty="0" smtClean="0"/>
          </a:p>
          <a:p>
            <a:pPr eaLnBrk="1" hangingPunct="1">
              <a:lnSpc>
                <a:spcPct val="90000"/>
              </a:lnSpc>
              <a:defRPr/>
            </a:pPr>
            <a:r>
              <a:rPr lang="tr-TR" dirty="0" smtClean="0"/>
              <a:t>Fetüsün </a:t>
            </a:r>
            <a:r>
              <a:rPr lang="tr-TR" dirty="0" err="1" smtClean="0"/>
              <a:t>uterusun</a:t>
            </a:r>
            <a:r>
              <a:rPr lang="tr-TR" dirty="0" smtClean="0"/>
              <a:t> stabil ortamından ayrılmasıdır.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5 Slayt Numarası Yer Tutucusu"/>
          <p:cNvSpPr>
            <a:spLocks noGrp="1"/>
          </p:cNvSpPr>
          <p:nvPr>
            <p:ph type="sldNum" sz="quarter" idx="12"/>
          </p:nvPr>
        </p:nvSpPr>
        <p:spPr>
          <a:noFill/>
        </p:spPr>
        <p:txBody>
          <a:bodyPr/>
          <a:lstStyle/>
          <a:p>
            <a:fld id="{22650D66-EB37-4783-9CD1-C1858FA98344}" type="slidenum">
              <a:rPr lang="tr-TR" smtClean="0"/>
              <a:pPr/>
              <a:t>6</a:t>
            </a:fld>
            <a:endParaRPr lang="tr-TR" smtClean="0"/>
          </a:p>
        </p:txBody>
      </p:sp>
      <p:sp>
        <p:nvSpPr>
          <p:cNvPr id="77827" name="Rectangle 2"/>
          <p:cNvSpPr>
            <a:spLocks noGrp="1" noChangeArrowheads="1"/>
          </p:cNvSpPr>
          <p:nvPr>
            <p:ph type="title"/>
          </p:nvPr>
        </p:nvSpPr>
        <p:spPr>
          <a:xfrm>
            <a:off x="685800" y="152400"/>
            <a:ext cx="6870700" cy="914400"/>
          </a:xfrm>
        </p:spPr>
        <p:txBody>
          <a:bodyPr/>
          <a:lstStyle/>
          <a:p>
            <a:pPr eaLnBrk="1" hangingPunct="1"/>
            <a:r>
              <a:rPr lang="tr-TR" sz="2800" b="1" smtClean="0">
                <a:solidFill>
                  <a:srgbClr val="0033CC"/>
                </a:solidFill>
              </a:rPr>
              <a:t>Yeni Doğanın Yeni Yaşama Uyumu</a:t>
            </a:r>
          </a:p>
        </p:txBody>
      </p:sp>
      <p:sp>
        <p:nvSpPr>
          <p:cNvPr id="78852" name="Rectangle 3"/>
          <p:cNvSpPr>
            <a:spLocks noGrp="1" noChangeArrowheads="1"/>
          </p:cNvSpPr>
          <p:nvPr>
            <p:ph type="body" idx="1"/>
          </p:nvPr>
        </p:nvSpPr>
        <p:spPr/>
        <p:txBody>
          <a:bodyPr/>
          <a:lstStyle/>
          <a:p>
            <a:pPr marL="0" indent="0" eaLnBrk="1" hangingPunct="1">
              <a:lnSpc>
                <a:spcPct val="90000"/>
              </a:lnSpc>
              <a:buFontTx/>
              <a:buNone/>
              <a:defRPr/>
            </a:pPr>
            <a:r>
              <a:rPr lang="tr-TR" sz="2400" dirty="0" smtClean="0"/>
              <a:t>    </a:t>
            </a:r>
            <a:r>
              <a:rPr lang="tr-TR" sz="2400" dirty="0" err="1" smtClean="0"/>
              <a:t>Fötal</a:t>
            </a:r>
            <a:r>
              <a:rPr lang="tr-TR" sz="2400" dirty="0" smtClean="0"/>
              <a:t> hayatta akciğerler sıvı ile doludur. Akciğerlerdeki bu sıvı önemli bir biyokimyasal madde içerir. Doğumdan sonra akciğerlere hava girince alveollerin duvarı hava/sıvı yüzeyi ile örtülüdür. Bu madde, yüzey geriliminin etkisini azaltacak ve alveollerdeki genişlemeyi kolaylaştırarak küçük alveollerin yapışmasını önler. Doğumdan hemen sonra normal solunumun sağlanmaması </a:t>
            </a:r>
            <a:r>
              <a:rPr lang="tr-TR" sz="2400" b="1" dirty="0" smtClean="0">
                <a:solidFill>
                  <a:schemeClr val="tx2">
                    <a:lumMod val="60000"/>
                    <a:lumOff val="40000"/>
                  </a:schemeClr>
                </a:solidFill>
              </a:rPr>
              <a:t>doğum </a:t>
            </a:r>
            <a:r>
              <a:rPr lang="tr-TR" sz="2400" b="1" dirty="0" err="1" smtClean="0">
                <a:solidFill>
                  <a:schemeClr val="tx2">
                    <a:lumMod val="60000"/>
                    <a:lumOff val="40000"/>
                  </a:schemeClr>
                </a:solidFill>
              </a:rPr>
              <a:t>asfiksisi</a:t>
            </a:r>
            <a:r>
              <a:rPr lang="tr-TR" sz="2400" b="1" dirty="0" smtClean="0">
                <a:solidFill>
                  <a:schemeClr val="tx2">
                    <a:lumMod val="60000"/>
                    <a:lumOff val="40000"/>
                  </a:schemeClr>
                </a:solidFill>
              </a:rPr>
              <a:t> </a:t>
            </a:r>
            <a:r>
              <a:rPr lang="tr-TR" sz="2400" dirty="0" smtClean="0"/>
              <a:t>diye adlandırılan duruma neden olabilir.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5 Slayt Numarası Yer Tutucusu"/>
          <p:cNvSpPr>
            <a:spLocks noGrp="1"/>
          </p:cNvSpPr>
          <p:nvPr>
            <p:ph type="sldNum" sz="quarter" idx="12"/>
          </p:nvPr>
        </p:nvSpPr>
        <p:spPr>
          <a:noFill/>
        </p:spPr>
        <p:txBody>
          <a:bodyPr/>
          <a:lstStyle/>
          <a:p>
            <a:fld id="{2AA240D9-53CF-425F-A9F0-90ACEAEC774D}" type="slidenum">
              <a:rPr lang="tr-TR" smtClean="0"/>
              <a:pPr/>
              <a:t>7</a:t>
            </a:fld>
            <a:endParaRPr lang="tr-TR" smtClean="0"/>
          </a:p>
        </p:txBody>
      </p:sp>
      <p:sp>
        <p:nvSpPr>
          <p:cNvPr id="78851" name="Rectangle 2"/>
          <p:cNvSpPr>
            <a:spLocks noGrp="1" noChangeArrowheads="1"/>
          </p:cNvSpPr>
          <p:nvPr>
            <p:ph type="title"/>
          </p:nvPr>
        </p:nvSpPr>
        <p:spPr>
          <a:xfrm>
            <a:off x="685800" y="152400"/>
            <a:ext cx="6870700" cy="914400"/>
          </a:xfrm>
        </p:spPr>
        <p:txBody>
          <a:bodyPr/>
          <a:lstStyle/>
          <a:p>
            <a:pPr eaLnBrk="1" hangingPunct="1"/>
            <a:r>
              <a:rPr lang="tr-TR" sz="2800" b="1" smtClean="0">
                <a:solidFill>
                  <a:srgbClr val="0033CC"/>
                </a:solidFill>
              </a:rPr>
              <a:t>Yeni Doğanın Yeni Yaşama Uyumu</a:t>
            </a:r>
            <a:endParaRPr lang="tr-TR" sz="2800" b="1" smtClean="0"/>
          </a:p>
        </p:txBody>
      </p:sp>
      <p:sp>
        <p:nvSpPr>
          <p:cNvPr id="78852" name="Rectangle 3"/>
          <p:cNvSpPr>
            <a:spLocks noGrp="1" noChangeArrowheads="1"/>
          </p:cNvSpPr>
          <p:nvPr>
            <p:ph type="body" idx="1"/>
          </p:nvPr>
        </p:nvSpPr>
        <p:spPr/>
        <p:txBody>
          <a:bodyPr/>
          <a:lstStyle/>
          <a:p>
            <a:pPr marL="0" indent="0" eaLnBrk="1" hangingPunct="1">
              <a:buFontTx/>
              <a:buNone/>
            </a:pPr>
            <a:r>
              <a:rPr lang="tr-TR" smtClean="0"/>
              <a:t>   </a:t>
            </a:r>
            <a:r>
              <a:rPr lang="tr-TR" u="sng" smtClean="0"/>
              <a:t>Doğum asfiksisinin nedenleri;</a:t>
            </a:r>
          </a:p>
          <a:p>
            <a:pPr marL="0" indent="0" eaLnBrk="1" hangingPunct="1">
              <a:buFontTx/>
              <a:buNone/>
            </a:pPr>
            <a:r>
              <a:rPr lang="tr-TR" smtClean="0"/>
              <a:t> *doğum olayının uzaması, </a:t>
            </a:r>
          </a:p>
          <a:p>
            <a:pPr marL="0" indent="0" eaLnBrk="1" hangingPunct="1">
              <a:buFontTx/>
              <a:buNone/>
            </a:pPr>
            <a:r>
              <a:rPr lang="tr-TR" smtClean="0"/>
              <a:t> *doğum sırasında anneye verilen ilaçlar,</a:t>
            </a:r>
          </a:p>
          <a:p>
            <a:pPr marL="0" indent="0" eaLnBrk="1" hangingPunct="1">
              <a:buFontTx/>
              <a:buNone/>
            </a:pPr>
            <a:r>
              <a:rPr lang="tr-TR" smtClean="0"/>
              <a:t> *doğumda mekonyum yutulması, </a:t>
            </a:r>
          </a:p>
          <a:p>
            <a:pPr marL="0" indent="0" eaLnBrk="1" hangingPunct="1">
              <a:buFontTx/>
              <a:buNone/>
            </a:pPr>
            <a:r>
              <a:rPr lang="tr-TR" smtClean="0"/>
              <a:t> *beyin travması vb.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5 Slayt Numarası Yer Tutucusu"/>
          <p:cNvSpPr>
            <a:spLocks noGrp="1"/>
          </p:cNvSpPr>
          <p:nvPr>
            <p:ph type="sldNum" sz="quarter" idx="12"/>
          </p:nvPr>
        </p:nvSpPr>
        <p:spPr>
          <a:noFill/>
        </p:spPr>
        <p:txBody>
          <a:bodyPr/>
          <a:lstStyle/>
          <a:p>
            <a:fld id="{0B008897-680D-411D-A020-09A55C6EB604}" type="slidenum">
              <a:rPr lang="tr-TR" smtClean="0"/>
              <a:pPr/>
              <a:t>8</a:t>
            </a:fld>
            <a:endParaRPr lang="tr-TR" smtClean="0"/>
          </a:p>
        </p:txBody>
      </p:sp>
      <p:sp>
        <p:nvSpPr>
          <p:cNvPr id="80900" name="Rectangle 3"/>
          <p:cNvSpPr>
            <a:spLocks noGrp="1" noChangeArrowheads="1"/>
          </p:cNvSpPr>
          <p:nvPr>
            <p:ph type="body" idx="1"/>
          </p:nvPr>
        </p:nvSpPr>
        <p:spPr>
          <a:xfrm>
            <a:off x="457200" y="1295400"/>
            <a:ext cx="8382000" cy="4953000"/>
          </a:xfrm>
        </p:spPr>
        <p:txBody>
          <a:bodyPr/>
          <a:lstStyle/>
          <a:p>
            <a:pPr eaLnBrk="1" hangingPunct="1">
              <a:defRPr/>
            </a:pPr>
            <a:r>
              <a:rPr lang="tr-TR" sz="2800" dirty="0" smtClean="0"/>
              <a:t>Bebeğin sıcak tutulmasına özen gösterilmelidir. Fetüsün vücut ısısı anneninkinden 1 derece kadar daha yüksektir. </a:t>
            </a:r>
          </a:p>
          <a:p>
            <a:pPr marL="0" indent="0" eaLnBrk="1" hangingPunct="1">
              <a:buFontTx/>
              <a:buNone/>
              <a:defRPr/>
            </a:pPr>
            <a:endParaRPr lang="tr-TR" sz="2800" dirty="0" smtClean="0"/>
          </a:p>
          <a:p>
            <a:pPr eaLnBrk="1" hangingPunct="1">
              <a:defRPr/>
            </a:pPr>
            <a:r>
              <a:rPr lang="tr-TR" sz="2800" dirty="0" smtClean="0"/>
              <a:t>Anne sütü ile erken beslenme sağlanmalıdır. Yeni doğan bebek, 24 saatte 8-12 defa, yani 2-3 saatte bir, emmek isteyebilir.</a:t>
            </a:r>
          </a:p>
          <a:p>
            <a:pPr eaLnBrk="1" hangingPunct="1">
              <a:defRPr/>
            </a:pPr>
            <a:endParaRPr lang="tr-TR" sz="2800" dirty="0"/>
          </a:p>
          <a:p>
            <a:pPr eaLnBrk="1" hangingPunct="1">
              <a:defRPr/>
            </a:pPr>
            <a:r>
              <a:rPr lang="tr-TR" sz="2800" dirty="0" smtClean="0"/>
              <a:t>Hava yollarının açık tutulması sağlanmalıdır.</a:t>
            </a:r>
          </a:p>
          <a:p>
            <a:pPr eaLnBrk="1" hangingPunct="1">
              <a:defRPr/>
            </a:pPr>
            <a:endParaRPr lang="tr-TR" sz="2800" dirty="0" smtClean="0"/>
          </a:p>
        </p:txBody>
      </p:sp>
      <p:sp>
        <p:nvSpPr>
          <p:cNvPr id="79876" name="Rectangle 2"/>
          <p:cNvSpPr>
            <a:spLocks noGrp="1" noChangeArrowheads="1"/>
          </p:cNvSpPr>
          <p:nvPr>
            <p:ph type="title"/>
          </p:nvPr>
        </p:nvSpPr>
        <p:spPr>
          <a:xfrm>
            <a:off x="685800" y="152400"/>
            <a:ext cx="6870700" cy="914400"/>
          </a:xfrm>
        </p:spPr>
        <p:txBody>
          <a:bodyPr/>
          <a:lstStyle/>
          <a:p>
            <a:pPr eaLnBrk="1" hangingPunct="1"/>
            <a:r>
              <a:rPr lang="tr-TR" sz="2800" b="1" smtClean="0">
                <a:solidFill>
                  <a:srgbClr val="0033CC"/>
                </a:solidFill>
              </a:rPr>
              <a:t>Yeni Doğanın Yeni Yaşama Uyumu</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5 Slayt Numarası Yer Tutucusu"/>
          <p:cNvSpPr>
            <a:spLocks noGrp="1"/>
          </p:cNvSpPr>
          <p:nvPr>
            <p:ph type="sldNum" sz="quarter" idx="12"/>
          </p:nvPr>
        </p:nvSpPr>
        <p:spPr>
          <a:noFill/>
        </p:spPr>
        <p:txBody>
          <a:bodyPr/>
          <a:lstStyle/>
          <a:p>
            <a:fld id="{60FDF53A-A92A-4299-8E86-A682335E0B97}" type="slidenum">
              <a:rPr lang="tr-TR" smtClean="0"/>
              <a:pPr/>
              <a:t>9</a:t>
            </a:fld>
            <a:endParaRPr lang="tr-TR" smtClean="0"/>
          </a:p>
        </p:txBody>
      </p:sp>
      <p:sp>
        <p:nvSpPr>
          <p:cNvPr id="81924" name="Rectangle 3"/>
          <p:cNvSpPr>
            <a:spLocks noGrp="1" noChangeArrowheads="1"/>
          </p:cNvSpPr>
          <p:nvPr>
            <p:ph type="body" idx="1"/>
          </p:nvPr>
        </p:nvSpPr>
        <p:spPr>
          <a:xfrm>
            <a:off x="228600" y="1066800"/>
            <a:ext cx="8763000" cy="4495800"/>
          </a:xfrm>
        </p:spPr>
        <p:txBody>
          <a:bodyPr/>
          <a:lstStyle/>
          <a:p>
            <a:pPr eaLnBrk="1" hangingPunct="1">
              <a:lnSpc>
                <a:spcPct val="80000"/>
              </a:lnSpc>
              <a:defRPr/>
            </a:pPr>
            <a:endParaRPr lang="tr-TR" sz="2400" dirty="0" smtClean="0"/>
          </a:p>
          <a:p>
            <a:pPr eaLnBrk="1" hangingPunct="1">
              <a:lnSpc>
                <a:spcPct val="80000"/>
              </a:lnSpc>
              <a:defRPr/>
            </a:pPr>
            <a:endParaRPr lang="tr-TR" sz="2400" dirty="0"/>
          </a:p>
          <a:p>
            <a:pPr eaLnBrk="1" hangingPunct="1">
              <a:lnSpc>
                <a:spcPct val="80000"/>
              </a:lnSpc>
              <a:defRPr/>
            </a:pPr>
            <a:r>
              <a:rPr lang="tr-TR" sz="2400" dirty="0" smtClean="0"/>
              <a:t>GAZ ÇIKARMA: Bebeğin emerken yuttuğu havayı çıkarması, onu rahatlatacaktır. Emzirmenin ortasında ve sonunda gazını çıkarmak uygun olur, çünkü yuttuğu hava bebeği rahatsız ederek daha fazla emmesine engel olabilir. </a:t>
            </a:r>
          </a:p>
          <a:p>
            <a:pPr marL="0" indent="0" eaLnBrk="1" hangingPunct="1">
              <a:lnSpc>
                <a:spcPct val="80000"/>
              </a:lnSpc>
              <a:buFontTx/>
              <a:buNone/>
              <a:defRPr/>
            </a:pPr>
            <a:endParaRPr lang="tr-TR" sz="2400" dirty="0" smtClean="0"/>
          </a:p>
          <a:p>
            <a:pPr eaLnBrk="1" hangingPunct="1">
              <a:lnSpc>
                <a:spcPct val="80000"/>
              </a:lnSpc>
              <a:defRPr/>
            </a:pPr>
            <a:r>
              <a:rPr lang="tr-TR" sz="2400" dirty="0" smtClean="0"/>
              <a:t>Gazını çıkarmak için, bebek omzun üstüne veya kucağa yatırılır veya kucakta oturtulur, usulca sırtı sıvazlanır. </a:t>
            </a:r>
          </a:p>
          <a:p>
            <a:pPr marL="0" indent="0" eaLnBrk="1" hangingPunct="1">
              <a:lnSpc>
                <a:spcPct val="80000"/>
              </a:lnSpc>
              <a:buFontTx/>
              <a:buNone/>
              <a:defRPr/>
            </a:pPr>
            <a:endParaRPr lang="tr-TR" sz="2400" dirty="0" smtClean="0"/>
          </a:p>
        </p:txBody>
      </p:sp>
      <p:sp>
        <p:nvSpPr>
          <p:cNvPr id="80900" name="Rectangle 2"/>
          <p:cNvSpPr>
            <a:spLocks noGrp="1" noChangeArrowheads="1"/>
          </p:cNvSpPr>
          <p:nvPr>
            <p:ph type="title"/>
          </p:nvPr>
        </p:nvSpPr>
        <p:spPr>
          <a:xfrm>
            <a:off x="685800" y="228600"/>
            <a:ext cx="6870700" cy="685800"/>
          </a:xfrm>
        </p:spPr>
        <p:txBody>
          <a:bodyPr/>
          <a:lstStyle/>
          <a:p>
            <a:pPr eaLnBrk="1" hangingPunct="1"/>
            <a:r>
              <a:rPr lang="tr-TR" sz="2800" b="1" smtClean="0">
                <a:solidFill>
                  <a:srgbClr val="0033CC"/>
                </a:solidFill>
              </a:rPr>
              <a:t>Yeni Doğanın Yeni Yaşama Uyumu</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1443</Words>
  <PresentationFormat>Ekran Gösterisi (4:3)</PresentationFormat>
  <Paragraphs>215</Paragraphs>
  <Slides>24</Slides>
  <Notes>20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Slayt 1</vt:lpstr>
      <vt:lpstr>Slayt 2</vt:lpstr>
      <vt:lpstr>Birincil Refleksler</vt:lpstr>
      <vt:lpstr>Duruşa İlişkin Refleksler</vt:lpstr>
      <vt:lpstr>Yeni Doğanın Yeni Yaşama Uyumu</vt:lpstr>
      <vt:lpstr>Yeni Doğanın Yeni Yaşama Uyumu</vt:lpstr>
      <vt:lpstr>Yeni Doğanın Yeni Yaşama Uyumu</vt:lpstr>
      <vt:lpstr>Yeni Doğanın Yeni Yaşama Uyumu</vt:lpstr>
      <vt:lpstr>Yeni Doğanın Yeni Yaşama Uyumu</vt:lpstr>
      <vt:lpstr>Yeni Doğan Bebeğin Bakımı</vt:lpstr>
      <vt:lpstr>Yeni Doğan Bebeğin Bakımı</vt:lpstr>
      <vt:lpstr>Yeni Doğan Bebeğin Bakımı</vt:lpstr>
      <vt:lpstr>Yeni Doğan Bebeğin Bakımı</vt:lpstr>
      <vt:lpstr>Yeni Doğan Bebeğin Gelişimi</vt:lpstr>
      <vt:lpstr>Yeni Doğan Bebeğin Duyuları</vt:lpstr>
      <vt:lpstr>Yeni Doğan Bebeğin Duyuları</vt:lpstr>
      <vt:lpstr>Yeni Doğanda Uyku</vt:lpstr>
      <vt:lpstr>Yeni Doğanda Ağlama</vt:lpstr>
      <vt:lpstr>Yeni Doğanın Beslenmesi</vt:lpstr>
      <vt:lpstr>Anne Sütünün Özellikleri</vt:lpstr>
      <vt:lpstr>Slayt 21</vt:lpstr>
      <vt:lpstr>Slayt 22</vt:lpstr>
      <vt:lpstr>Yeni Doğanın Beslenmesi</vt:lpstr>
      <vt:lpstr>Anne Sütü Vermenin Uygun Olmadığı Durumlar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Windows 7</dc:creator>
  <cp:lastModifiedBy>Windows 7</cp:lastModifiedBy>
  <cp:revision>5</cp:revision>
  <dcterms:created xsi:type="dcterms:W3CDTF">2018-03-07T11:55:51Z</dcterms:created>
  <dcterms:modified xsi:type="dcterms:W3CDTF">2018-03-07T12:44:04Z</dcterms:modified>
</cp:coreProperties>
</file>