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78" r:id="rId4"/>
    <p:sldId id="285" r:id="rId5"/>
    <p:sldId id="286" r:id="rId6"/>
    <p:sldId id="288" r:id="rId7"/>
    <p:sldId id="287" r:id="rId8"/>
    <p:sldId id="289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5A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7427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700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4845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9570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2288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237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9517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6602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93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1544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5528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627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6">
            <a:extLst>
              <a:ext uri="{FF2B5EF4-FFF2-40B4-BE49-F238E27FC236}">
                <a16:creationId xmlns:a16="http://schemas.microsoft.com/office/drawing/2014/main" xmlns="" id="{B538A7B5-B32D-421E-B110-AB5B1A7CC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8">
            <a:extLst>
              <a:ext uri="{FF2B5EF4-FFF2-40B4-BE49-F238E27FC236}">
                <a16:creationId xmlns:a16="http://schemas.microsoft.com/office/drawing/2014/main" xmlns="" id="{14D36999-26F8-45E4-AB41-D485D0B0B1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3440012"/>
            <a:ext cx="12191999" cy="2803359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0">
            <a:extLst>
              <a:ext uri="{FF2B5EF4-FFF2-40B4-BE49-F238E27FC236}">
                <a16:creationId xmlns:a16="http://schemas.microsoft.com/office/drawing/2014/main" xmlns="" id="{30F8DA27-CE91-4AEB-B854-6F06B5485E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3563" r="8214" b="45501"/>
          <a:stretch/>
        </p:blipFill>
        <p:spPr>
          <a:xfrm flipV="1">
            <a:off x="1" y="2404067"/>
            <a:ext cx="12191999" cy="2539327"/>
          </a:xfrm>
          <a:custGeom>
            <a:avLst/>
            <a:gdLst>
              <a:gd name="connsiteX0" fmla="*/ 0 w 12191999"/>
              <a:gd name="connsiteY0" fmla="*/ 4473360 h 4473360"/>
              <a:gd name="connsiteX1" fmla="*/ 12191999 w 12191999"/>
              <a:gd name="connsiteY1" fmla="*/ 4473360 h 4473360"/>
              <a:gd name="connsiteX2" fmla="*/ 12191999 w 12191999"/>
              <a:gd name="connsiteY2" fmla="*/ 0 h 4473360"/>
              <a:gd name="connsiteX3" fmla="*/ 0 w 12191999"/>
              <a:gd name="connsiteY3" fmla="*/ 0 h 447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4473360">
                <a:moveTo>
                  <a:pt x="0" y="4473360"/>
                </a:moveTo>
                <a:lnTo>
                  <a:pt x="12191999" y="447336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F7AF4E20-3DDE-4998-96BE-44EE182540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6237"/>
          <a:stretch/>
        </p:blipFill>
        <p:spPr>
          <a:xfrm flipV="1">
            <a:off x="0" y="5616534"/>
            <a:ext cx="12191999" cy="1129775"/>
          </a:xfrm>
          <a:custGeom>
            <a:avLst/>
            <a:gdLst>
              <a:gd name="connsiteX0" fmla="*/ 0 w 12191999"/>
              <a:gd name="connsiteY0" fmla="*/ 4473360 h 4473360"/>
              <a:gd name="connsiteX1" fmla="*/ 12191999 w 12191999"/>
              <a:gd name="connsiteY1" fmla="*/ 4473360 h 4473360"/>
              <a:gd name="connsiteX2" fmla="*/ 12191999 w 12191999"/>
              <a:gd name="connsiteY2" fmla="*/ 0 h 4473360"/>
              <a:gd name="connsiteX3" fmla="*/ 0 w 12191999"/>
              <a:gd name="connsiteY3" fmla="*/ 0 h 447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4473360">
                <a:moveTo>
                  <a:pt x="0" y="4473360"/>
                </a:moveTo>
                <a:lnTo>
                  <a:pt x="12191999" y="447336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79333"/>
              </p:ext>
            </p:extLst>
          </p:nvPr>
        </p:nvGraphicFramePr>
        <p:xfrm>
          <a:off x="1603573" y="371721"/>
          <a:ext cx="8984856" cy="3201660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32775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959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775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3382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60061">
                <a:tc>
                  <a:txBody>
                    <a:bodyPr/>
                    <a:lstStyle/>
                    <a:p>
                      <a:pPr algn="ctr"/>
                      <a:endParaRPr lang="tr-TR" sz="2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303181" marR="181909" marT="181909" marB="18190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én</a:t>
                      </a:r>
                      <a:endParaRPr lang="tr-TR" sz="24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303181" marR="181909" marT="181909" marB="18190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te</a:t>
                      </a:r>
                      <a:endParaRPr lang="tr-TR" sz="24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303181" marR="181909" marT="181909" marB="18190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ő / ön</a:t>
                      </a:r>
                      <a:endParaRPr lang="tr-TR" sz="24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303181" marR="181909" marT="181909" marB="181909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7837">
                <a:tc>
                  <a:txBody>
                    <a:bodyPr/>
                    <a:lstStyle/>
                    <a:p>
                      <a:pPr algn="ctr"/>
                      <a:r>
                        <a:rPr lang="hu-HU" sz="18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mély és vegyes</a:t>
                      </a:r>
                      <a:r>
                        <a:rPr lang="hu-HU" sz="1800" b="1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ige</a:t>
                      </a:r>
                      <a:endParaRPr lang="tr-TR" sz="18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303181" marR="157654" marT="157654" marB="15765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olvas</a:t>
                      </a:r>
                      <a:r>
                        <a:rPr lang="hu-HU" sz="1800" dirty="0">
                          <a:solidFill>
                            <a:schemeClr val="accent1"/>
                          </a:solidFill>
                        </a:rPr>
                        <a:t>ok</a:t>
                      </a:r>
                      <a:endParaRPr lang="tr-TR" sz="1800" dirty="0">
                        <a:solidFill>
                          <a:schemeClr val="accent1"/>
                        </a:solidFill>
                      </a:endParaRPr>
                    </a:p>
                  </a:txBody>
                  <a:tcPr marL="303181" marR="157654" marT="157654" marB="15765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olvas</a:t>
                      </a:r>
                      <a:r>
                        <a:rPr lang="hu-HU" sz="1800" dirty="0">
                          <a:solidFill>
                            <a:schemeClr val="accent1"/>
                          </a:solidFill>
                        </a:rPr>
                        <a:t>ol</a:t>
                      </a:r>
                      <a:endParaRPr lang="tr-TR" sz="1800" dirty="0">
                        <a:solidFill>
                          <a:schemeClr val="accent1"/>
                        </a:solidFill>
                      </a:endParaRPr>
                    </a:p>
                  </a:txBody>
                  <a:tcPr marL="303181" marR="157654" marT="157654" marB="15765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olvas</a:t>
                      </a:r>
                      <a:endParaRPr lang="tr-TR" sz="1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303181" marR="157654" marT="157654" marB="15765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06881"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magas ige </a:t>
                      </a:r>
                      <a:r>
                        <a:rPr lang="hu-HU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/>
                      </a:r>
                      <a:br>
                        <a:rPr lang="hu-HU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</a:br>
                      <a:r>
                        <a:rPr lang="hu-HU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</a:t>
                      </a:r>
                      <a:r>
                        <a:rPr lang="hu-HU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utolsó </a:t>
                      </a:r>
                      <a:r>
                        <a:rPr lang="hu-HU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szótagban e, é, i, </a:t>
                      </a:r>
                      <a:r>
                        <a:rPr lang="hu-HU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í)</a:t>
                      </a:r>
                      <a:endParaRPr lang="tr-TR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303181" marR="157654" marT="157654" marB="15765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néz</a:t>
                      </a:r>
                      <a:r>
                        <a:rPr lang="hu-HU" sz="1800" dirty="0" smtClean="0">
                          <a:solidFill>
                            <a:schemeClr val="accent1"/>
                          </a:solidFill>
                        </a:rPr>
                        <a:t>ek</a:t>
                      </a:r>
                      <a:endParaRPr lang="tr-TR" sz="1800" dirty="0">
                        <a:solidFill>
                          <a:schemeClr val="accent1"/>
                        </a:solidFill>
                      </a:endParaRPr>
                    </a:p>
                  </a:txBody>
                  <a:tcPr marL="303181" marR="157654" marT="157654" marB="15765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néz</a:t>
                      </a:r>
                      <a:r>
                        <a:rPr lang="hu-HU" sz="1800" dirty="0">
                          <a:solidFill>
                            <a:schemeClr val="accent1"/>
                          </a:solidFill>
                        </a:rPr>
                        <a:t>el</a:t>
                      </a:r>
                      <a:endParaRPr lang="tr-TR" sz="1800" dirty="0">
                        <a:solidFill>
                          <a:schemeClr val="accent1"/>
                        </a:solidFill>
                      </a:endParaRPr>
                    </a:p>
                  </a:txBody>
                  <a:tcPr marL="303181" marR="157654" marT="157654" marB="15765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néz</a:t>
                      </a:r>
                      <a:endParaRPr lang="tr-TR" sz="18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303181" marR="157654" marT="157654" marB="15765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068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magas ige </a:t>
                      </a:r>
                      <a:endParaRPr lang="hu-HU" sz="18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</a:t>
                      </a:r>
                      <a:r>
                        <a:rPr lang="hu-HU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utolsó </a:t>
                      </a:r>
                      <a:r>
                        <a:rPr lang="hu-HU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szótagban ö,</a:t>
                      </a:r>
                      <a:r>
                        <a:rPr lang="hu-HU" sz="18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ő, ü, </a:t>
                      </a:r>
                      <a:r>
                        <a:rPr lang="hu-HU" sz="18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ű</a:t>
                      </a:r>
                      <a:r>
                        <a:rPr lang="hu-HU" sz="18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)</a:t>
                      </a:r>
                      <a:endParaRPr lang="tr-TR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303181" marR="157654" marT="157654" marB="15765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főz</a:t>
                      </a:r>
                      <a:r>
                        <a:rPr lang="hu-HU" sz="1800" dirty="0">
                          <a:solidFill>
                            <a:schemeClr val="accent1"/>
                          </a:solidFill>
                        </a:rPr>
                        <a:t>ök</a:t>
                      </a:r>
                      <a:endParaRPr lang="tr-TR" sz="1800" dirty="0">
                        <a:solidFill>
                          <a:schemeClr val="accent1"/>
                        </a:solidFill>
                      </a:endParaRPr>
                    </a:p>
                  </a:txBody>
                  <a:tcPr marL="303181" marR="157654" marT="157654" marB="15765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főz</a:t>
                      </a:r>
                      <a:r>
                        <a:rPr lang="hu-HU" sz="1800" dirty="0">
                          <a:solidFill>
                            <a:schemeClr val="accent1"/>
                          </a:solidFill>
                        </a:rPr>
                        <a:t>öl</a:t>
                      </a:r>
                      <a:endParaRPr lang="tr-TR" sz="1800" dirty="0">
                        <a:solidFill>
                          <a:schemeClr val="accent1"/>
                        </a:solidFill>
                      </a:endParaRPr>
                    </a:p>
                  </a:txBody>
                  <a:tcPr marL="303181" marR="157654" marT="157654" marB="15765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főz</a:t>
                      </a:r>
                      <a:endParaRPr lang="tr-TR" sz="1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303181" marR="157654" marT="157654" marB="15765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6" name="Title 1">
            <a:extLst>
              <a:ext uri="{FF2B5EF4-FFF2-40B4-BE49-F238E27FC236}">
                <a16:creationId xmlns:a16="http://schemas.microsoft.com/office/drawing/2014/main" xmlns="" id="{D616F7F0-E1EA-4661-ADCC-E7CADC3DE14A}"/>
              </a:ext>
            </a:extLst>
          </p:cNvPr>
          <p:cNvSpPr txBox="1">
            <a:spLocks/>
          </p:cNvSpPr>
          <p:nvPr/>
        </p:nvSpPr>
        <p:spPr>
          <a:xfrm>
            <a:off x="2030624" y="4424879"/>
            <a:ext cx="8130750" cy="11916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hu-HU" sz="4900" b="1" dirty="0">
                <a:solidFill>
                  <a:srgbClr val="FFFFFF"/>
                </a:solidFill>
                <a:latin typeface="Candara" panose="020E0502030303020204" pitchFamily="34" charset="0"/>
              </a:rPr>
              <a:t>Határozatlan igeragozás 2.</a:t>
            </a:r>
            <a:r>
              <a:rPr lang="hu-HU" sz="2400" b="1" dirty="0">
                <a:solidFill>
                  <a:srgbClr val="FFFFFF"/>
                </a:solidFill>
                <a:latin typeface="Candara" panose="020E0502030303020204" pitchFamily="34" charset="0"/>
              </a:rPr>
              <a:t/>
            </a:r>
            <a:br>
              <a:rPr lang="hu-HU" sz="2400" b="1" dirty="0">
                <a:solidFill>
                  <a:srgbClr val="FFFFFF"/>
                </a:solidFill>
                <a:latin typeface="Candara" panose="020E0502030303020204" pitchFamily="34" charset="0"/>
              </a:rPr>
            </a:br>
            <a:r>
              <a:rPr lang="hu-HU" sz="2400" b="1" dirty="0" smtClean="0">
                <a:solidFill>
                  <a:srgbClr val="FFFFFF"/>
                </a:solidFill>
                <a:latin typeface="Candara" panose="020E0502030303020204" pitchFamily="34" charset="0"/>
              </a:rPr>
              <a:t>-</a:t>
            </a:r>
            <a:r>
              <a:rPr lang="hu-HU" sz="3200" dirty="0" smtClean="0">
                <a:solidFill>
                  <a:srgbClr val="FFFFFF"/>
                </a:solidFill>
              </a:rPr>
              <a:t>s</a:t>
            </a:r>
            <a:r>
              <a:rPr lang="hu-HU" sz="3200" dirty="0">
                <a:solidFill>
                  <a:srgbClr val="FFFFFF"/>
                </a:solidFill>
              </a:rPr>
              <a:t>, </a:t>
            </a:r>
            <a:r>
              <a:rPr lang="hu-HU" sz="3200" dirty="0" smtClean="0">
                <a:solidFill>
                  <a:srgbClr val="FFFFFF"/>
                </a:solidFill>
              </a:rPr>
              <a:t>-sz</a:t>
            </a:r>
            <a:r>
              <a:rPr lang="hu-HU" sz="3200" dirty="0">
                <a:solidFill>
                  <a:srgbClr val="FFFFFF"/>
                </a:solidFill>
              </a:rPr>
              <a:t>, </a:t>
            </a:r>
            <a:r>
              <a:rPr lang="hu-HU" sz="3200" dirty="0" smtClean="0">
                <a:solidFill>
                  <a:srgbClr val="FFFFFF"/>
                </a:solidFill>
              </a:rPr>
              <a:t>-z </a:t>
            </a:r>
            <a:r>
              <a:rPr lang="hu-HU" sz="3200" dirty="0">
                <a:solidFill>
                  <a:srgbClr val="FFFFFF"/>
                </a:solidFill>
              </a:rPr>
              <a:t>végű igék (én, te, ő, ön)</a:t>
            </a:r>
            <a:endParaRPr lang="tr-TR" sz="3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09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B538A7B5-B32D-421E-B110-AB5B1A7CC2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14D36999-26F8-45E4-AB41-D485D0B0B1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3440012"/>
            <a:ext cx="12191999" cy="2803359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30F8DA27-CE91-4AEB-B854-6F06B5485E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3563" r="8214" b="45501"/>
          <a:stretch/>
        </p:blipFill>
        <p:spPr>
          <a:xfrm flipV="1">
            <a:off x="1" y="2404067"/>
            <a:ext cx="12191999" cy="2539327"/>
          </a:xfrm>
          <a:custGeom>
            <a:avLst/>
            <a:gdLst>
              <a:gd name="connsiteX0" fmla="*/ 0 w 12191999"/>
              <a:gd name="connsiteY0" fmla="*/ 4473360 h 4473360"/>
              <a:gd name="connsiteX1" fmla="*/ 12191999 w 12191999"/>
              <a:gd name="connsiteY1" fmla="*/ 4473360 h 4473360"/>
              <a:gd name="connsiteX2" fmla="*/ 12191999 w 12191999"/>
              <a:gd name="connsiteY2" fmla="*/ 0 h 4473360"/>
              <a:gd name="connsiteX3" fmla="*/ 0 w 12191999"/>
              <a:gd name="connsiteY3" fmla="*/ 0 h 447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4473360">
                <a:moveTo>
                  <a:pt x="0" y="4473360"/>
                </a:moveTo>
                <a:lnTo>
                  <a:pt x="12191999" y="447336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5622" y="4487513"/>
            <a:ext cx="10640754" cy="1023454"/>
          </a:xfrm>
        </p:spPr>
        <p:txBody>
          <a:bodyPr anchor="b">
            <a:normAutofit fontScale="90000"/>
          </a:bodyPr>
          <a:lstStyle/>
          <a:p>
            <a:r>
              <a:rPr lang="hu-HU" sz="4400" b="1" dirty="0">
                <a:solidFill>
                  <a:srgbClr val="FFFFFF"/>
                </a:solidFill>
                <a:latin typeface="Candara" panose="020E0502030303020204" pitchFamily="34" charset="0"/>
              </a:rPr>
              <a:t>Határozatlan igeragozás 3.</a:t>
            </a:r>
            <a:r>
              <a:rPr lang="hu-HU" sz="2400" b="1" dirty="0">
                <a:solidFill>
                  <a:srgbClr val="FFFFFF"/>
                </a:solidFill>
                <a:latin typeface="Candara" panose="020E0502030303020204" pitchFamily="34" charset="0"/>
              </a:rPr>
              <a:t/>
            </a:r>
            <a:br>
              <a:rPr lang="hu-HU" sz="2400" b="1" dirty="0">
                <a:solidFill>
                  <a:srgbClr val="FFFFFF"/>
                </a:solidFill>
                <a:latin typeface="Candara" panose="020E0502030303020204" pitchFamily="34" charset="0"/>
              </a:rPr>
            </a:br>
            <a:r>
              <a:rPr lang="hu-HU" sz="3600" dirty="0">
                <a:solidFill>
                  <a:srgbClr val="FFFFFF"/>
                </a:solidFill>
              </a:rPr>
              <a:t>„ikes” igék (én, te, ő, ön)</a:t>
            </a:r>
            <a:endParaRPr lang="tr-TR" sz="3600" dirty="0">
              <a:solidFill>
                <a:srgbClr val="FFFFFF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F7AF4E20-3DDE-4998-96BE-44EE182540F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6237"/>
          <a:stretch/>
        </p:blipFill>
        <p:spPr>
          <a:xfrm flipV="1">
            <a:off x="0" y="5616534"/>
            <a:ext cx="12191999" cy="1129775"/>
          </a:xfrm>
          <a:custGeom>
            <a:avLst/>
            <a:gdLst>
              <a:gd name="connsiteX0" fmla="*/ 0 w 12191999"/>
              <a:gd name="connsiteY0" fmla="*/ 4473360 h 4473360"/>
              <a:gd name="connsiteX1" fmla="*/ 12191999 w 12191999"/>
              <a:gd name="connsiteY1" fmla="*/ 4473360 h 4473360"/>
              <a:gd name="connsiteX2" fmla="*/ 12191999 w 12191999"/>
              <a:gd name="connsiteY2" fmla="*/ 0 h 4473360"/>
              <a:gd name="connsiteX3" fmla="*/ 0 w 12191999"/>
              <a:gd name="connsiteY3" fmla="*/ 0 h 447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4473360">
                <a:moveTo>
                  <a:pt x="0" y="4473360"/>
                </a:moveTo>
                <a:lnTo>
                  <a:pt x="12191999" y="447336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604710"/>
              </p:ext>
            </p:extLst>
          </p:nvPr>
        </p:nvGraphicFramePr>
        <p:xfrm>
          <a:off x="1353756" y="371721"/>
          <a:ext cx="9484491" cy="3201660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32440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219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022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1621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57043">
                <a:tc>
                  <a:txBody>
                    <a:bodyPr/>
                    <a:lstStyle/>
                    <a:p>
                      <a:pPr algn="ctr"/>
                      <a:endParaRPr lang="tr-TR" sz="23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295720" marR="177432" marT="177432" marB="17743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3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én</a:t>
                      </a:r>
                      <a:endParaRPr lang="tr-TR" sz="23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295720" marR="177432" marT="177432" marB="17743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3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te</a:t>
                      </a:r>
                      <a:endParaRPr lang="tr-TR" sz="23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295720" marR="177432" marT="177432" marB="17743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3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ő / ön</a:t>
                      </a:r>
                      <a:endParaRPr lang="tr-TR" sz="23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295720" marR="177432" marT="177432" marB="177432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8F9A9D">
                          <a:alpha val="60000"/>
                        </a:srgb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30869">
                <a:tc>
                  <a:txBody>
                    <a:bodyPr/>
                    <a:lstStyle/>
                    <a:p>
                      <a:pPr algn="ctr"/>
                      <a:r>
                        <a:rPr lang="hu-HU" sz="18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mély és vegyes</a:t>
                      </a:r>
                      <a:r>
                        <a:rPr lang="hu-HU" sz="1800" b="1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ige</a:t>
                      </a:r>
                      <a:endParaRPr lang="tr-TR" sz="18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295720" marR="153774" marT="153774" marB="15377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dolgoz</a:t>
                      </a:r>
                      <a:r>
                        <a:rPr lang="hu-HU" sz="1800" dirty="0">
                          <a:solidFill>
                            <a:srgbClr val="C00000"/>
                          </a:solidFill>
                        </a:rPr>
                        <a:t>om</a:t>
                      </a:r>
                      <a:endParaRPr lang="tr-TR" sz="1800" dirty="0">
                        <a:solidFill>
                          <a:srgbClr val="C00000"/>
                        </a:solidFill>
                      </a:endParaRPr>
                    </a:p>
                  </a:txBody>
                  <a:tcPr marL="295720" marR="153774" marT="153774" marB="15377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dolgoz</a:t>
                      </a:r>
                      <a:r>
                        <a:rPr lang="hu-HU" sz="1800" dirty="0">
                          <a:solidFill>
                            <a:schemeClr val="accent1"/>
                          </a:solidFill>
                        </a:rPr>
                        <a:t>ol</a:t>
                      </a:r>
                      <a:endParaRPr lang="tr-TR" sz="1800" dirty="0">
                        <a:solidFill>
                          <a:schemeClr val="accent1"/>
                        </a:solidFill>
                      </a:endParaRPr>
                    </a:p>
                  </a:txBody>
                  <a:tcPr marL="295720" marR="153774" marT="153774" marB="15377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dolgozik</a:t>
                      </a:r>
                      <a:endParaRPr lang="tr-TR" sz="18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295720" marR="153774" marT="153774" marB="15377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06874">
                <a:tc>
                  <a:txBody>
                    <a:bodyPr/>
                    <a:lstStyle/>
                    <a:p>
                      <a:pPr algn="ctr"/>
                      <a:r>
                        <a:rPr lang="hu-HU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magas ige </a:t>
                      </a:r>
                      <a:br>
                        <a:rPr lang="hu-HU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</a:br>
                      <a:r>
                        <a:rPr lang="hu-HU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(utolsó szótagban e, é, i, í)</a:t>
                      </a:r>
                      <a:endParaRPr lang="tr-TR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295720" marR="153774" marT="153774" marB="15377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esz</a:t>
                      </a:r>
                      <a:r>
                        <a:rPr lang="hu-HU" sz="1800" dirty="0">
                          <a:solidFill>
                            <a:srgbClr val="C00000"/>
                          </a:solidFill>
                        </a:rPr>
                        <a:t>em</a:t>
                      </a:r>
                      <a:endParaRPr lang="tr-TR" sz="1800" dirty="0">
                        <a:solidFill>
                          <a:srgbClr val="C00000"/>
                        </a:solidFill>
                      </a:endParaRPr>
                    </a:p>
                  </a:txBody>
                  <a:tcPr marL="295720" marR="153774" marT="153774" marB="15377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esz</a:t>
                      </a:r>
                      <a:r>
                        <a:rPr lang="hu-HU" sz="1800" dirty="0">
                          <a:solidFill>
                            <a:schemeClr val="accent1"/>
                          </a:solidFill>
                        </a:rPr>
                        <a:t>el</a:t>
                      </a:r>
                      <a:endParaRPr lang="tr-TR" sz="1800" dirty="0">
                        <a:solidFill>
                          <a:schemeClr val="accent1"/>
                        </a:solidFill>
                      </a:endParaRPr>
                    </a:p>
                  </a:txBody>
                  <a:tcPr marL="295720" marR="153774" marT="153774" marB="15377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eszik</a:t>
                      </a:r>
                      <a:endParaRPr lang="tr-TR" sz="18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295720" marR="153774" marT="153774" marB="15377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068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magas ige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(utolsó szótagban ö,</a:t>
                      </a:r>
                      <a:r>
                        <a:rPr lang="hu-HU" sz="18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ő, ü, ű</a:t>
                      </a:r>
                      <a:r>
                        <a:rPr lang="hu-HU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)</a:t>
                      </a:r>
                      <a:endParaRPr lang="tr-TR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295720" marR="153774" marT="153774" marB="15377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söröz</a:t>
                      </a:r>
                      <a:r>
                        <a:rPr lang="hu-HU" sz="1800" dirty="0">
                          <a:solidFill>
                            <a:srgbClr val="C00000"/>
                          </a:solidFill>
                        </a:rPr>
                        <a:t>öm</a:t>
                      </a:r>
                      <a:endParaRPr lang="tr-TR" sz="1800" dirty="0">
                        <a:solidFill>
                          <a:srgbClr val="C00000"/>
                        </a:solidFill>
                      </a:endParaRPr>
                    </a:p>
                  </a:txBody>
                  <a:tcPr marL="295720" marR="153774" marT="153774" marB="15377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söröz</a:t>
                      </a:r>
                      <a:r>
                        <a:rPr lang="hu-HU" sz="1800" dirty="0">
                          <a:solidFill>
                            <a:schemeClr val="accent1"/>
                          </a:solidFill>
                        </a:rPr>
                        <a:t>öl</a:t>
                      </a:r>
                      <a:endParaRPr lang="tr-TR" sz="1800" dirty="0">
                        <a:solidFill>
                          <a:schemeClr val="accent1"/>
                        </a:solidFill>
                      </a:endParaRPr>
                    </a:p>
                  </a:txBody>
                  <a:tcPr marL="295720" marR="153774" marT="153774" marB="15377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sörözik</a:t>
                      </a:r>
                      <a:endParaRPr lang="tr-TR" sz="18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295720" marR="153774" marT="153774" marB="153774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B4BCBE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644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9AF5C66A-E8F2-4E13-98A3-FE96597C5A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ndara" panose="020E0502030303020204" pitchFamily="34" charset="0"/>
            </a:endParaRPr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xmlns="" id="{AC860275-E106-493A-8BF0-E0A91130EF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9576" y="822960"/>
            <a:ext cx="9829800" cy="132588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Candara" panose="020E0502030303020204" pitchFamily="34" charset="0"/>
              </a:rPr>
              <a:t>Mikor kel Deniz?</a:t>
            </a:r>
          </a:p>
        </p:txBody>
      </p:sp>
      <p:pic>
        <p:nvPicPr>
          <p:cNvPr id="6148" name="Picture 4" descr="Lazy man waking up in his bedroom Free Phot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2970" y="2837712"/>
            <a:ext cx="4838094" cy="321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5769058" y="2807414"/>
            <a:ext cx="6354948" cy="32276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Mikor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kel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 Deniz? 	7.00: 	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Hét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óra</a:t>
            </a:r>
            <a:r>
              <a:rPr lang="en-US" sz="19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kor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/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hét</a:t>
            </a:r>
            <a:r>
              <a:rPr lang="en-US" sz="19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kor</a:t>
            </a:r>
            <a:r>
              <a:rPr lang="en-US" sz="1900" b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kel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Mikor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kel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 Csaba? 	7.05: 	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Hét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19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óra</a:t>
            </a:r>
            <a:r>
              <a:rPr lang="en-US" sz="1900" b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5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perc</a:t>
            </a:r>
            <a:r>
              <a:rPr lang="en-US" sz="19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kor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Mikor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kel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 Hakan? 	7.15: 	</a:t>
            </a:r>
            <a:r>
              <a:rPr lang="en-US" sz="19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Negyed</a:t>
            </a:r>
            <a:r>
              <a:rPr lang="en-US" sz="1900" b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nyolc</a:t>
            </a:r>
            <a:r>
              <a:rPr lang="en-US" sz="19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kor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Mikor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kel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 Anna? 	8.30: 	</a:t>
            </a:r>
            <a:r>
              <a:rPr lang="en-US" sz="19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Fél</a:t>
            </a:r>
            <a:r>
              <a:rPr lang="en-US" sz="1900" b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kilenc</a:t>
            </a:r>
            <a:r>
              <a:rPr lang="en-US" sz="19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kor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Mikor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kel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Éva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? 		9.45: 	</a:t>
            </a:r>
            <a:r>
              <a:rPr lang="en-US" sz="19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Háromnegyed</a:t>
            </a:r>
            <a:r>
              <a:rPr lang="en-US" sz="1900" b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tíz</a:t>
            </a:r>
            <a:r>
              <a:rPr lang="en-US" sz="19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kor</a:t>
            </a:r>
            <a:r>
              <a:rPr lang="en-US" sz="1900" b="1" dirty="0">
                <a:solidFill>
                  <a:srgbClr val="000000"/>
                </a:solidFill>
                <a:latin typeface="Candara" panose="020E0502030303020204" pitchFamily="34" charset="0"/>
              </a:rPr>
              <a:t>. </a:t>
            </a:r>
            <a:endParaRPr lang="en-US" sz="1900" dirty="0">
              <a:solidFill>
                <a:srgbClr val="000000"/>
              </a:solidFill>
              <a:latin typeface="Candara" panose="020E0502030303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BC23960B-E5FA-4A0F-8616-AD9E6A779493}"/>
              </a:ext>
            </a:extLst>
          </p:cNvPr>
          <p:cNvSpPr/>
          <p:nvPr/>
        </p:nvSpPr>
        <p:spPr>
          <a:xfrm>
            <a:off x="11079195" y="6611779"/>
            <a:ext cx="115768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Candara" panose="020E0502030303020204" pitchFamily="34" charset="0"/>
              </a:rPr>
              <a:t>www.freepik.com</a:t>
            </a:r>
          </a:p>
        </p:txBody>
      </p:sp>
    </p:spTree>
    <p:extLst>
      <p:ext uri="{BB962C8B-B14F-4D97-AF65-F5344CB8AC3E}">
        <p14:creationId xmlns:p14="http://schemas.microsoft.com/office/powerpoint/2010/main" val="20886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9">
            <a:extLst>
              <a:ext uri="{FF2B5EF4-FFF2-40B4-BE49-F238E27FC236}">
                <a16:creationId xmlns:a16="http://schemas.microsoft.com/office/drawing/2014/main" xmlns="" id="{3B854194-185D-494D-905C-7C7CB2E3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xmlns="" id="{B4F5FA0D-0104-4987-8241-EFF7C85B8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pic>
        <p:nvPicPr>
          <p:cNvPr id="20" name="Picture 13">
            <a:extLst>
              <a:ext uri="{FF2B5EF4-FFF2-40B4-BE49-F238E27FC236}">
                <a16:creationId xmlns:a16="http://schemas.microsoft.com/office/drawing/2014/main" xmlns="" id="{2897127E-6CEF-446C-BE87-93B7C46E49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79" y="2053641"/>
            <a:ext cx="3669161" cy="276009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b="1" kern="1200" dirty="0" err="1">
                <a:solidFill>
                  <a:srgbClr val="FFFFFF"/>
                </a:solidFill>
                <a:latin typeface="Candara" panose="020E0502030303020204" pitchFamily="34" charset="0"/>
              </a:rPr>
              <a:t>Feladatok</a:t>
            </a:r>
            <a:endParaRPr lang="en-US" b="1" kern="1200" dirty="0">
              <a:solidFill>
                <a:srgbClr val="FFFFFF"/>
              </a:solidFill>
              <a:latin typeface="Candara" panose="020E0502030303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72332" y="801866"/>
            <a:ext cx="6597748" cy="52306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Inkább</a:t>
            </a:r>
            <a:r>
              <a:rPr lang="en-US" sz="2400" b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ágyban</a:t>
            </a:r>
            <a:r>
              <a:rPr lang="en-US" sz="2400" b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maradok</a:t>
            </a:r>
            <a:r>
              <a:rPr lang="en-US" sz="2400" b="1" dirty="0">
                <a:solidFill>
                  <a:srgbClr val="000000"/>
                </a:solidFill>
                <a:latin typeface="Candara" panose="020E0502030303020204" pitchFamily="34" charset="0"/>
              </a:rPr>
              <a:t>... (</a:t>
            </a:r>
            <a:r>
              <a:rPr lang="en-US" sz="24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Kérdések</a:t>
            </a:r>
            <a:r>
              <a:rPr lang="en-US" sz="2400" b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és</a:t>
            </a:r>
            <a:r>
              <a:rPr lang="en-US" sz="2400" b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válaszok</a:t>
            </a:r>
            <a:r>
              <a:rPr lang="en-US" sz="2400" b="1" dirty="0" smtClean="0">
                <a:solidFill>
                  <a:srgbClr val="000000"/>
                </a:solidFill>
                <a:latin typeface="Candara" panose="020E0502030303020204" pitchFamily="34" charset="0"/>
              </a:rPr>
              <a:t>)</a:t>
            </a:r>
            <a:endParaRPr lang="hu-HU" sz="2400" b="1" dirty="0">
              <a:solidFill>
                <a:srgbClr val="000000"/>
              </a:solidFill>
              <a:latin typeface="Candara" panose="020E0502030303020204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b="1" dirty="0" smtClean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endParaRPr lang="en-US" sz="2400" dirty="0">
              <a:solidFill>
                <a:srgbClr val="000000"/>
              </a:solidFill>
              <a:latin typeface="Candara" panose="020E0502030303020204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b="1" dirty="0" err="1" smtClean="0">
                <a:solidFill>
                  <a:srgbClr val="000000"/>
                </a:solidFill>
                <a:latin typeface="Candara" panose="020E0502030303020204" pitchFamily="34" charset="0"/>
              </a:rPr>
              <a:t>Kérdezze</a:t>
            </a:r>
            <a:r>
              <a:rPr lang="en-US" sz="2400" b="1" dirty="0" smtClean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Candara" panose="020E0502030303020204" pitchFamily="34" charset="0"/>
              </a:rPr>
              <a:t>a </a:t>
            </a:r>
            <a:r>
              <a:rPr lang="en-US" sz="24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barátját</a:t>
            </a:r>
            <a:r>
              <a:rPr lang="en-US" sz="2400" b="1" dirty="0">
                <a:solidFill>
                  <a:srgbClr val="000000"/>
                </a:solidFill>
                <a:latin typeface="Candara" panose="020E0502030303020204" pitchFamily="34" charset="0"/>
              </a:rPr>
              <a:t>! </a:t>
            </a:r>
            <a:endParaRPr lang="en-US" sz="2400" dirty="0">
              <a:solidFill>
                <a:srgbClr val="000000"/>
              </a:solidFill>
              <a:latin typeface="Candara" panose="020E0502030303020204" pitchFamily="34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Tanul</a:t>
            </a:r>
            <a:r>
              <a:rPr lang="en-US" sz="24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sz</a:t>
            </a:r>
            <a:r>
              <a:rPr lang="en-US" sz="2400" b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vagy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inkább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pihen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......?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Tévét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néz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...... 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vagy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inkább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zenét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hallgat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......?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Főz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......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vagy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inkább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étteremben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eszik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......?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Úszik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......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vagy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inkább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biciklizik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......?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Kirándul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...... 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vagy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inkább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ágyban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marad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......?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Táncol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...... 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vagy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inkább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beszélget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......? </a:t>
            </a:r>
            <a:endParaRPr lang="hu-HU" sz="2400" dirty="0" smtClean="0">
              <a:solidFill>
                <a:srgbClr val="000000"/>
              </a:solidFill>
              <a:latin typeface="Candara" panose="020E0502030303020204" pitchFamily="34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hu-HU" sz="2400" b="1" dirty="0">
              <a:solidFill>
                <a:srgbClr val="000000"/>
              </a:solidFill>
              <a:latin typeface="Candara" panose="020E0502030303020204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b="1" dirty="0" smtClean="0">
                <a:solidFill>
                  <a:srgbClr val="000000"/>
                </a:solidFill>
                <a:latin typeface="Candara" panose="020E0502030303020204" pitchFamily="34" charset="0"/>
              </a:rPr>
              <a:t>A </a:t>
            </a:r>
            <a:r>
              <a:rPr lang="en-US" sz="24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válaszok</a:t>
            </a:r>
            <a:r>
              <a:rPr lang="en-US" sz="2400" b="1" dirty="0">
                <a:solidFill>
                  <a:srgbClr val="000000"/>
                </a:solidFill>
                <a:latin typeface="Candara" panose="020E0502030303020204" pitchFamily="34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Candara" panose="020E0502030303020204" pitchFamily="34" charset="0"/>
              </a:rPr>
              <a:t>Inkább</a:t>
            </a:r>
            <a:r>
              <a:rPr lang="en-US" sz="2400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Candara" panose="020E0502030303020204" pitchFamily="34" charset="0"/>
              </a:rPr>
              <a:t>pihenek</a:t>
            </a:r>
            <a:r>
              <a:rPr lang="hu-HU" sz="2400" dirty="0" smtClean="0">
                <a:solidFill>
                  <a:srgbClr val="000000"/>
                </a:solidFill>
                <a:latin typeface="Candara" panose="020E0502030303020204" pitchFamily="34" charset="0"/>
              </a:rPr>
              <a:t>,...</a:t>
            </a:r>
            <a:endParaRPr lang="en-US" sz="2400" dirty="0">
              <a:solidFill>
                <a:srgbClr val="000000"/>
              </a:solidFill>
              <a:latin typeface="Candara" panose="020E050203030302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911341" y="6636987"/>
            <a:ext cx="6341540" cy="3947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ct val="0"/>
              </a:spcBef>
              <a:spcAft>
                <a:spcPts val="600"/>
              </a:spcAft>
            </a:pPr>
            <a:r>
              <a:rPr lang="en-US" sz="1050" dirty="0" err="1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Forrás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: SZILI,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Katalin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, Magyar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utca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 1,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Budapet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, ELTE Magyar mint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idegen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nyelv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módszertani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műhely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, 2018.</a:t>
            </a:r>
          </a:p>
          <a:p>
            <a:pPr marL="0">
              <a:spcBef>
                <a:spcPct val="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34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9AF5C66A-E8F2-4E13-98A3-FE96597C5A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AC860275-E106-493A-8BF0-E0A91130EF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9576" y="822960"/>
            <a:ext cx="9829800" cy="132588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Feladatok</a:t>
            </a:r>
          </a:p>
        </p:txBody>
      </p:sp>
      <p:sp>
        <p:nvSpPr>
          <p:cNvPr id="4" name="Rectangle 3"/>
          <p:cNvSpPr/>
          <p:nvPr/>
        </p:nvSpPr>
        <p:spPr>
          <a:xfrm>
            <a:off x="2051203" y="4377317"/>
            <a:ext cx="8086545" cy="22911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b="1" dirty="0" err="1">
                <a:solidFill>
                  <a:srgbClr val="000000"/>
                </a:solidFill>
              </a:rPr>
              <a:t>Egészítse</a:t>
            </a:r>
            <a:r>
              <a:rPr lang="en-US" sz="1600" b="1" dirty="0">
                <a:solidFill>
                  <a:srgbClr val="000000"/>
                </a:solidFill>
              </a:rPr>
              <a:t> </a:t>
            </a:r>
            <a:r>
              <a:rPr lang="en-US" sz="1600" b="1" dirty="0" err="1">
                <a:solidFill>
                  <a:srgbClr val="000000"/>
                </a:solidFill>
              </a:rPr>
              <a:t>ki</a:t>
            </a:r>
            <a:r>
              <a:rPr lang="en-US" sz="1600" b="1" dirty="0">
                <a:solidFill>
                  <a:srgbClr val="000000"/>
                </a:solidFill>
              </a:rPr>
              <a:t> a </a:t>
            </a:r>
            <a:r>
              <a:rPr lang="en-US" sz="1600" b="1" dirty="0" err="1">
                <a:solidFill>
                  <a:srgbClr val="000000"/>
                </a:solidFill>
              </a:rPr>
              <a:t>mondatokat</a:t>
            </a:r>
            <a:r>
              <a:rPr lang="en-US" sz="1600" b="1" dirty="0">
                <a:solidFill>
                  <a:srgbClr val="000000"/>
                </a:solidFill>
              </a:rPr>
              <a:t> a </a:t>
            </a:r>
            <a:r>
              <a:rPr lang="en-US" sz="1600" b="1" dirty="0" err="1">
                <a:solidFill>
                  <a:srgbClr val="000000"/>
                </a:solidFill>
              </a:rPr>
              <a:t>fenti</a:t>
            </a:r>
            <a:r>
              <a:rPr lang="en-US" sz="1600" b="1" dirty="0">
                <a:solidFill>
                  <a:srgbClr val="000000"/>
                </a:solidFill>
              </a:rPr>
              <a:t> </a:t>
            </a:r>
            <a:r>
              <a:rPr lang="en-US" sz="1600" b="1" dirty="0" err="1">
                <a:solidFill>
                  <a:srgbClr val="000000"/>
                </a:solidFill>
              </a:rPr>
              <a:t>igék</a:t>
            </a:r>
            <a:r>
              <a:rPr lang="en-US" sz="1600" b="1" dirty="0">
                <a:solidFill>
                  <a:srgbClr val="000000"/>
                </a:solidFill>
              </a:rPr>
              <a:t> </a:t>
            </a:r>
            <a:r>
              <a:rPr lang="en-US" sz="1600" b="1" dirty="0" err="1">
                <a:solidFill>
                  <a:srgbClr val="000000"/>
                </a:solidFill>
              </a:rPr>
              <a:t>megfelelő</a:t>
            </a:r>
            <a:r>
              <a:rPr lang="en-US" sz="1600" b="1" dirty="0">
                <a:solidFill>
                  <a:srgbClr val="000000"/>
                </a:solidFill>
              </a:rPr>
              <a:t> </a:t>
            </a:r>
            <a:r>
              <a:rPr lang="en-US" sz="1600" b="1" dirty="0" err="1">
                <a:solidFill>
                  <a:srgbClr val="000000"/>
                </a:solidFill>
              </a:rPr>
              <a:t>alakjával</a:t>
            </a:r>
            <a:r>
              <a:rPr lang="en-US" sz="1600" b="1" dirty="0">
                <a:solidFill>
                  <a:srgbClr val="000000"/>
                </a:solidFill>
              </a:rPr>
              <a:t>! </a:t>
            </a:r>
            <a:endParaRPr lang="hu-HU" sz="1600" b="1" dirty="0" smtClean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16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rgbClr val="000000"/>
                </a:solidFill>
              </a:rPr>
              <a:t>a) Mari </a:t>
            </a:r>
            <a:r>
              <a:rPr lang="en-US" sz="1600" dirty="0" err="1">
                <a:solidFill>
                  <a:srgbClr val="000000"/>
                </a:solidFill>
              </a:rPr>
              <a:t>néni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mindennap</a:t>
            </a:r>
            <a:r>
              <a:rPr lang="en-US" sz="1600" dirty="0">
                <a:solidFill>
                  <a:srgbClr val="000000"/>
                </a:solidFill>
              </a:rPr>
              <a:t> _________________________. 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rgbClr val="000000"/>
                </a:solidFill>
              </a:rPr>
              <a:t>b) Pedro </a:t>
            </a:r>
            <a:r>
              <a:rPr lang="en-US" sz="1600" dirty="0" err="1">
                <a:solidFill>
                  <a:srgbClr val="000000"/>
                </a:solidFill>
              </a:rPr>
              <a:t>és</a:t>
            </a:r>
            <a:r>
              <a:rPr lang="en-US" sz="1600" dirty="0">
                <a:solidFill>
                  <a:srgbClr val="000000"/>
                </a:solidFill>
              </a:rPr>
              <a:t> Attila </a:t>
            </a:r>
            <a:r>
              <a:rPr lang="en-US" sz="1600" dirty="0" err="1">
                <a:solidFill>
                  <a:srgbClr val="000000"/>
                </a:solidFill>
              </a:rPr>
              <a:t>olcsó</a:t>
            </a:r>
            <a:r>
              <a:rPr lang="en-US" sz="1600" dirty="0">
                <a:solidFill>
                  <a:srgbClr val="000000"/>
                </a:solidFill>
              </a:rPr>
              <a:t>, de </a:t>
            </a:r>
            <a:r>
              <a:rPr lang="en-US" sz="1600" dirty="0" err="1">
                <a:solidFill>
                  <a:srgbClr val="000000"/>
                </a:solidFill>
              </a:rPr>
              <a:t>jó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éttermet</a:t>
            </a:r>
            <a:r>
              <a:rPr lang="en-US" sz="1600" dirty="0">
                <a:solidFill>
                  <a:srgbClr val="000000"/>
                </a:solidFill>
              </a:rPr>
              <a:t> _________________________. 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rgbClr val="000000"/>
                </a:solidFill>
              </a:rPr>
              <a:t>c) </a:t>
            </a:r>
            <a:r>
              <a:rPr lang="en-US" sz="1600" dirty="0" err="1">
                <a:solidFill>
                  <a:srgbClr val="000000"/>
                </a:solidFill>
              </a:rPr>
              <a:t>Hétköznap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sohasem</a:t>
            </a:r>
            <a:r>
              <a:rPr lang="en-US" sz="1600" dirty="0">
                <a:solidFill>
                  <a:srgbClr val="000000"/>
                </a:solidFill>
              </a:rPr>
              <a:t> _________________________ (</a:t>
            </a:r>
            <a:r>
              <a:rPr lang="en-US" sz="1600" dirty="0" err="1">
                <a:solidFill>
                  <a:srgbClr val="000000"/>
                </a:solidFill>
              </a:rPr>
              <a:t>én</a:t>
            </a:r>
            <a:r>
              <a:rPr lang="en-US" sz="1600" dirty="0">
                <a:solidFill>
                  <a:srgbClr val="000000"/>
                </a:solidFill>
              </a:rPr>
              <a:t>), </a:t>
            </a:r>
            <a:r>
              <a:rPr lang="en-US" sz="1600" dirty="0" err="1">
                <a:solidFill>
                  <a:srgbClr val="000000"/>
                </a:solidFill>
              </a:rPr>
              <a:t>csak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egy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kávét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iszom</a:t>
            </a:r>
            <a:r>
              <a:rPr lang="en-US" sz="1600" dirty="0">
                <a:solidFill>
                  <a:srgbClr val="000000"/>
                </a:solidFill>
              </a:rPr>
              <a:t>. 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rgbClr val="000000"/>
                </a:solidFill>
              </a:rPr>
              <a:t>d) Anna </a:t>
            </a:r>
            <a:r>
              <a:rPr lang="en-US" sz="1600" dirty="0" err="1">
                <a:solidFill>
                  <a:srgbClr val="000000"/>
                </a:solidFill>
              </a:rPr>
              <a:t>buli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előtt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sokáig</a:t>
            </a:r>
            <a:r>
              <a:rPr lang="en-US" sz="1600" dirty="0">
                <a:solidFill>
                  <a:srgbClr val="000000"/>
                </a:solidFill>
              </a:rPr>
              <a:t> _________________________. 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rgbClr val="000000"/>
                </a:solidFill>
              </a:rPr>
              <a:t>e) </a:t>
            </a:r>
            <a:r>
              <a:rPr lang="en-US" sz="1600" dirty="0" err="1">
                <a:solidFill>
                  <a:srgbClr val="000000"/>
                </a:solidFill>
              </a:rPr>
              <a:t>Te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általában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este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hány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órakor</a:t>
            </a:r>
            <a:r>
              <a:rPr lang="en-US" sz="1600" dirty="0">
                <a:solidFill>
                  <a:srgbClr val="000000"/>
                </a:solidFill>
              </a:rPr>
              <a:t> _________________________? 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rgbClr val="000000"/>
                </a:solidFill>
              </a:rPr>
              <a:t>f) Most </a:t>
            </a:r>
            <a:r>
              <a:rPr lang="en-US" sz="1600" dirty="0" err="1">
                <a:solidFill>
                  <a:srgbClr val="000000"/>
                </a:solidFill>
              </a:rPr>
              <a:t>már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mindent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értek</a:t>
            </a:r>
            <a:r>
              <a:rPr lang="en-US" sz="1600" dirty="0">
                <a:solidFill>
                  <a:srgbClr val="000000"/>
                </a:solidFill>
              </a:rPr>
              <a:t>. </a:t>
            </a:r>
            <a:r>
              <a:rPr lang="en-US" sz="1600" dirty="0" err="1">
                <a:solidFill>
                  <a:srgbClr val="000000"/>
                </a:solidFill>
              </a:rPr>
              <a:t>Nagyon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jól</a:t>
            </a:r>
            <a:r>
              <a:rPr lang="en-US" sz="1600" dirty="0">
                <a:solidFill>
                  <a:srgbClr val="000000"/>
                </a:solidFill>
              </a:rPr>
              <a:t> _________________________(</a:t>
            </a:r>
            <a:r>
              <a:rPr lang="en-US" sz="1600" dirty="0" err="1">
                <a:solidFill>
                  <a:srgbClr val="000000"/>
                </a:solidFill>
              </a:rPr>
              <a:t>te</a:t>
            </a:r>
            <a:r>
              <a:rPr lang="en-US" sz="1600" dirty="0">
                <a:solidFill>
                  <a:srgbClr val="000000"/>
                </a:solidFill>
              </a:rPr>
              <a:t>). </a:t>
            </a:r>
            <a:r>
              <a:rPr lang="en-US" sz="1600" dirty="0" err="1">
                <a:solidFill>
                  <a:srgbClr val="000000"/>
                </a:solidFill>
              </a:rPr>
              <a:t>Tanár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vagy</a:t>
            </a:r>
            <a:r>
              <a:rPr lang="en-US" sz="1600" dirty="0">
                <a:solidFill>
                  <a:srgbClr val="000000"/>
                </a:solidFill>
              </a:rPr>
              <a:t>? 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7467022" y="6668444"/>
            <a:ext cx="5846927" cy="27394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ct val="0"/>
              </a:spcBef>
              <a:spcAft>
                <a:spcPts val="600"/>
              </a:spcAft>
            </a:pPr>
            <a:r>
              <a:rPr lang="en-US" sz="900" dirty="0" err="1">
                <a:solidFill>
                  <a:schemeClr val="bg1">
                    <a:lumMod val="50000"/>
                  </a:schemeClr>
                </a:solidFill>
              </a:rPr>
              <a:t>Forrás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: SZILI,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</a:rPr>
              <a:t>Katalin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, Magyar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</a:rPr>
              <a:t>utca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 1,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</a:rPr>
              <a:t>Budapet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, ELTE Magyar mint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</a:rPr>
              <a:t>idegen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</a:rPr>
              <a:t>nyelv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</a:rPr>
              <a:t>módszertani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900" dirty="0" err="1">
                <a:solidFill>
                  <a:schemeClr val="bg1">
                    <a:lumMod val="50000"/>
                  </a:schemeClr>
                </a:solidFill>
              </a:rPr>
              <a:t>műhely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, 2018.</a:t>
            </a:r>
          </a:p>
          <a:p>
            <a:pPr marL="0">
              <a:spcBef>
                <a:spcPct val="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10405"/>
              </p:ext>
            </p:extLst>
          </p:nvPr>
        </p:nvGraphicFramePr>
        <p:xfrm>
          <a:off x="3266303" y="3142214"/>
          <a:ext cx="5656346" cy="11156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53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71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191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5673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767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3309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4809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35560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hu-HU" sz="1400" kern="1200"/>
                        <a:t>én</a:t>
                      </a:r>
                      <a:endParaRPr lang="tr-TR" sz="1400" b="1" kern="1200">
                        <a:solidFill>
                          <a:schemeClr val="dk1"/>
                        </a:solidFill>
                        <a:latin typeface="Candara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60202" marR="60202" marT="30101" marB="3010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hu-HU" sz="1400" kern="1200"/>
                        <a:t>főzök</a:t>
                      </a:r>
                      <a:endParaRPr lang="tr-TR" sz="1400" b="1" kern="1200">
                        <a:solidFill>
                          <a:schemeClr val="dk1"/>
                        </a:solidFill>
                        <a:latin typeface="Candara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60202" marR="60202" marT="30101" marB="3010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tr-TR" sz="1400" b="1" kern="1200">
                        <a:solidFill>
                          <a:schemeClr val="dk1"/>
                        </a:solidFill>
                        <a:latin typeface="Candara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60202" marR="60202" marT="30101" marB="30101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tr-TR" sz="1400" b="1" kern="1200">
                        <a:solidFill>
                          <a:schemeClr val="dk1"/>
                        </a:solidFill>
                        <a:latin typeface="Candara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60202" marR="60202" marT="30101" marB="3010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kern="1200"/>
                        <a:t>reggelizem</a:t>
                      </a:r>
                      <a:endParaRPr lang="tr-TR" sz="1400" b="1" kern="1200">
                        <a:solidFill>
                          <a:schemeClr val="dk1"/>
                        </a:solidFill>
                        <a:latin typeface="Candara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60202" marR="60202" marT="30101" marB="3010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400" b="1" kern="1200">
                        <a:solidFill>
                          <a:schemeClr val="dk1"/>
                        </a:solidFill>
                        <a:latin typeface="Candara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60202" marR="60202" marT="30101" marB="3010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400" b="1" kern="1200">
                        <a:solidFill>
                          <a:schemeClr val="dk1"/>
                        </a:solidFill>
                        <a:latin typeface="Candara" panose="020E0502030303020204" pitchFamily="34" charset="0"/>
                        <a:ea typeface="+mn-ea"/>
                        <a:cs typeface="+mn-cs"/>
                      </a:endParaRPr>
                    </a:p>
                  </a:txBody>
                  <a:tcPr marL="60202" marR="60202" marT="30101" marB="30101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4479">
                <a:tc>
                  <a:txBody>
                    <a:bodyPr/>
                    <a:lstStyle/>
                    <a:p>
                      <a:pPr algn="ctr"/>
                      <a:r>
                        <a:rPr lang="hu-HU" sz="1400"/>
                        <a:t>te</a:t>
                      </a:r>
                      <a:endParaRPr lang="tr-TR" sz="1400" b="1">
                        <a:latin typeface="Candara" panose="020E0502030303020204" pitchFamily="34" charset="0"/>
                      </a:endParaRPr>
                    </a:p>
                  </a:txBody>
                  <a:tcPr marL="60202" marR="60202" marT="30101" marB="30101"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Candara" panose="020E0502030303020204" pitchFamily="34" charset="0"/>
                      </a:endParaRPr>
                    </a:p>
                  </a:txBody>
                  <a:tcPr marL="60202" marR="60202" marT="30101" marB="301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/>
                        <a:t>magyarázol</a:t>
                      </a:r>
                      <a:endParaRPr lang="tr-TR" sz="1400" b="1" dirty="0">
                        <a:latin typeface="Candara" panose="020E0502030303020204" pitchFamily="34" charset="0"/>
                      </a:endParaRPr>
                    </a:p>
                  </a:txBody>
                  <a:tcPr marL="60202" marR="60202" marT="30101" marB="30101"/>
                </a:tc>
                <a:tc>
                  <a:txBody>
                    <a:bodyPr/>
                    <a:lstStyle/>
                    <a:p>
                      <a:pPr algn="ctr"/>
                      <a:endParaRPr lang="tr-TR" sz="1400" b="1">
                        <a:latin typeface="Candara" panose="020E0502030303020204" pitchFamily="34" charset="0"/>
                      </a:endParaRPr>
                    </a:p>
                  </a:txBody>
                  <a:tcPr marL="60202" marR="60202" marT="30101" marB="30101"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Candara" panose="020E0502030303020204" pitchFamily="34" charset="0"/>
                      </a:endParaRPr>
                    </a:p>
                  </a:txBody>
                  <a:tcPr marL="60202" marR="60202" marT="30101" marB="301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/>
                        <a:t>öltözöl</a:t>
                      </a:r>
                      <a:endParaRPr lang="tr-TR" sz="1400" b="1">
                        <a:latin typeface="Candara" panose="020E0502030303020204" pitchFamily="34" charset="0"/>
                      </a:endParaRPr>
                    </a:p>
                  </a:txBody>
                  <a:tcPr marL="60202" marR="60202" marT="30101" marB="30101"/>
                </a:tc>
                <a:tc>
                  <a:txBody>
                    <a:bodyPr/>
                    <a:lstStyle/>
                    <a:p>
                      <a:pPr algn="ctr"/>
                      <a:endParaRPr lang="tr-TR" sz="1400" b="1">
                        <a:latin typeface="Candara" panose="020E0502030303020204" pitchFamily="34" charset="0"/>
                      </a:endParaRPr>
                    </a:p>
                  </a:txBody>
                  <a:tcPr marL="60202" marR="60202" marT="30101" marB="30101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5606">
                <a:tc>
                  <a:txBody>
                    <a:bodyPr/>
                    <a:lstStyle/>
                    <a:p>
                      <a:pPr algn="ctr"/>
                      <a:r>
                        <a:rPr lang="hu-HU" sz="1400" dirty="0" smtClean="0"/>
                        <a:t>ő/ön</a:t>
                      </a:r>
                      <a:endParaRPr lang="tr-TR" sz="1400" b="1" dirty="0">
                        <a:latin typeface="Candara" panose="020E0502030303020204" pitchFamily="34" charset="0"/>
                      </a:endParaRPr>
                    </a:p>
                  </a:txBody>
                  <a:tcPr marL="60202" marR="60202" marT="30101" marB="30101"/>
                </a:tc>
                <a:tc>
                  <a:txBody>
                    <a:bodyPr/>
                    <a:lstStyle/>
                    <a:p>
                      <a:pPr algn="ctr"/>
                      <a:endParaRPr lang="tr-TR" sz="1400" b="1">
                        <a:latin typeface="Candara" panose="020E0502030303020204" pitchFamily="34" charset="0"/>
                      </a:endParaRPr>
                    </a:p>
                  </a:txBody>
                  <a:tcPr marL="60202" marR="60202" marT="30101" marB="30101"/>
                </a:tc>
                <a:tc>
                  <a:txBody>
                    <a:bodyPr/>
                    <a:lstStyle/>
                    <a:p>
                      <a:pPr algn="ctr"/>
                      <a:endParaRPr lang="tr-TR" sz="1400" b="1">
                        <a:latin typeface="Candara" panose="020E0502030303020204" pitchFamily="34" charset="0"/>
                      </a:endParaRPr>
                    </a:p>
                  </a:txBody>
                  <a:tcPr marL="60202" marR="60202" marT="30101" marB="301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/>
                        <a:t>keres</a:t>
                      </a:r>
                      <a:endParaRPr lang="tr-TR" sz="1400" b="1" dirty="0">
                        <a:latin typeface="Candara" panose="020E0502030303020204" pitchFamily="34" charset="0"/>
                      </a:endParaRPr>
                    </a:p>
                  </a:txBody>
                  <a:tcPr marL="60202" marR="60202" marT="30101" marB="30101"/>
                </a:tc>
                <a:tc>
                  <a:txBody>
                    <a:bodyPr/>
                    <a:lstStyle/>
                    <a:p>
                      <a:pPr algn="ctr"/>
                      <a:endParaRPr lang="tr-TR" sz="1400" b="1">
                        <a:latin typeface="Candara" panose="020E0502030303020204" pitchFamily="34" charset="0"/>
                      </a:endParaRPr>
                    </a:p>
                  </a:txBody>
                  <a:tcPr marL="60202" marR="60202" marT="30101" marB="30101"/>
                </a:tc>
                <a:tc>
                  <a:txBody>
                    <a:bodyPr/>
                    <a:lstStyle/>
                    <a:p>
                      <a:pPr algn="ctr"/>
                      <a:endParaRPr lang="tr-TR" sz="1400" b="1">
                        <a:latin typeface="Candara" panose="020E0502030303020204" pitchFamily="34" charset="0"/>
                      </a:endParaRPr>
                    </a:p>
                  </a:txBody>
                  <a:tcPr marL="60202" marR="60202" marT="30101" marB="301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400" dirty="0"/>
                        <a:t>vacsorázik</a:t>
                      </a:r>
                      <a:endParaRPr lang="tr-TR" sz="1400" b="1" dirty="0">
                        <a:latin typeface="Candara" panose="020E0502030303020204" pitchFamily="34" charset="0"/>
                      </a:endParaRPr>
                    </a:p>
                  </a:txBody>
                  <a:tcPr marL="60202" marR="60202" marT="30101" marB="30101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5D4172A-7D39-4735-ACE4-6E278B6D66D9}"/>
              </a:ext>
            </a:extLst>
          </p:cNvPr>
          <p:cNvSpPr/>
          <p:nvPr/>
        </p:nvSpPr>
        <p:spPr>
          <a:xfrm>
            <a:off x="4487786" y="2642034"/>
            <a:ext cx="2982548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b="1" dirty="0" err="1">
                <a:solidFill>
                  <a:srgbClr val="000000"/>
                </a:solidFill>
              </a:rPr>
              <a:t>Töltse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ki</a:t>
            </a:r>
            <a:r>
              <a:rPr lang="en-US" sz="2400" b="1" dirty="0">
                <a:solidFill>
                  <a:srgbClr val="000000"/>
                </a:solidFill>
              </a:rPr>
              <a:t> a </a:t>
            </a:r>
            <a:r>
              <a:rPr lang="en-US" sz="2400" b="1" dirty="0" err="1">
                <a:solidFill>
                  <a:srgbClr val="000000"/>
                </a:solidFill>
              </a:rPr>
              <a:t>táblázatot</a:t>
            </a:r>
            <a:r>
              <a:rPr lang="en-US" sz="2400" b="1" dirty="0">
                <a:solidFill>
                  <a:srgbClr val="000000"/>
                </a:solidFill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216143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E5A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523E859E-BCBF-4E66-BDB2-B45C407894B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2827419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3A9AEE7E-B925-446D-8A61-75BFE40B8B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716" b="33968"/>
          <a:stretch/>
        </p:blipFill>
        <p:spPr>
          <a:xfrm>
            <a:off x="0" y="1217573"/>
            <a:ext cx="12192000" cy="1393277"/>
          </a:xfrm>
          <a:custGeom>
            <a:avLst/>
            <a:gdLst>
              <a:gd name="connsiteX0" fmla="*/ 0 w 12192000"/>
              <a:gd name="connsiteY0" fmla="*/ 0 h 3049325"/>
              <a:gd name="connsiteX1" fmla="*/ 12192000 w 12192000"/>
              <a:gd name="connsiteY1" fmla="*/ 0 h 3049325"/>
              <a:gd name="connsiteX2" fmla="*/ 12192000 w 12192000"/>
              <a:gd name="connsiteY2" fmla="*/ 3049325 h 3049325"/>
              <a:gd name="connsiteX3" fmla="*/ 0 w 12192000"/>
              <a:gd name="connsiteY3" fmla="*/ 3049325 h 3049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049325">
                <a:moveTo>
                  <a:pt x="0" y="0"/>
                </a:moveTo>
                <a:lnTo>
                  <a:pt x="12192000" y="0"/>
                </a:lnTo>
                <a:lnTo>
                  <a:pt x="12192000" y="3049325"/>
                </a:lnTo>
                <a:lnTo>
                  <a:pt x="0" y="3049325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4672" y="457200"/>
            <a:ext cx="10579398" cy="129941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kern="1200">
                <a:solidFill>
                  <a:srgbClr val="FFFFFF"/>
                </a:solidFill>
                <a:latin typeface="Candara" panose="020E0502030303020204" pitchFamily="34" charset="0"/>
              </a:rPr>
              <a:t>Feladatok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B45D527E-542C-44E0-8FC2-F03B24CFA2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2466471"/>
            <a:ext cx="12188952" cy="43915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23028" t="26843" r="25845" b="19797"/>
          <a:stretch/>
        </p:blipFill>
        <p:spPr>
          <a:xfrm>
            <a:off x="804671" y="2992009"/>
            <a:ext cx="4954693" cy="290873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759364" y="3453403"/>
            <a:ext cx="6429587" cy="32276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b="1" dirty="0">
                <a:solidFill>
                  <a:srgbClr val="000000"/>
                </a:solidFill>
                <a:latin typeface="Candara" panose="020E0502030303020204" pitchFamily="34" charset="0"/>
              </a:rPr>
              <a:t>Ki </a:t>
            </a:r>
            <a:r>
              <a:rPr lang="en-US" sz="20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mit</a:t>
            </a:r>
            <a:r>
              <a:rPr lang="en-US" sz="2000" b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csinál</a:t>
            </a:r>
            <a:r>
              <a:rPr lang="en-US" sz="2000" b="1" dirty="0">
                <a:solidFill>
                  <a:srgbClr val="000000"/>
                </a:solidFill>
                <a:latin typeface="Candara" panose="020E0502030303020204" pitchFamily="34" charset="0"/>
              </a:rPr>
              <a:t> a </a:t>
            </a:r>
            <a:r>
              <a:rPr lang="en-US" sz="20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képeken</a:t>
            </a:r>
            <a:r>
              <a:rPr lang="en-US" sz="2000" b="1" dirty="0">
                <a:solidFill>
                  <a:srgbClr val="000000"/>
                </a:solidFill>
                <a:latin typeface="Candara" panose="020E0502030303020204" pitchFamily="34" charset="0"/>
              </a:rPr>
              <a:t>? </a:t>
            </a:r>
            <a:r>
              <a:rPr lang="en-US" sz="20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Használja</a:t>
            </a:r>
            <a:r>
              <a:rPr lang="en-US" sz="2000" b="1" dirty="0">
                <a:solidFill>
                  <a:srgbClr val="000000"/>
                </a:solidFill>
                <a:latin typeface="Candara" panose="020E0502030303020204" pitchFamily="34" charset="0"/>
              </a:rPr>
              <a:t> a </a:t>
            </a:r>
            <a:r>
              <a:rPr lang="en-US" sz="20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következő</a:t>
            </a:r>
            <a:r>
              <a:rPr lang="en-US" sz="2000" b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Candara" panose="020E0502030303020204" pitchFamily="34" charset="0"/>
              </a:rPr>
              <a:t>szavakat</a:t>
            </a:r>
            <a:r>
              <a:rPr lang="en-US" sz="2000" b="1" dirty="0">
                <a:solidFill>
                  <a:srgbClr val="000000"/>
                </a:solidFill>
                <a:latin typeface="Candara" panose="020E0502030303020204" pitchFamily="34" charset="0"/>
              </a:rPr>
              <a:t>!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900" b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9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tévét</a:t>
            </a:r>
            <a:r>
              <a:rPr lang="en-US" sz="1900" i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néz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,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fényképez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,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eszik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,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vásárol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,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iszik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,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fészbukozik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,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dolgozik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,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fázik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,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olvas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,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biciklizik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,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úszik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, </a:t>
            </a:r>
            <a:r>
              <a:rPr lang="en-US" sz="1900" i="1" dirty="0" err="1">
                <a:solidFill>
                  <a:srgbClr val="000000"/>
                </a:solidFill>
                <a:latin typeface="Candara" panose="020E0502030303020204" pitchFamily="34" charset="0"/>
              </a:rPr>
              <a:t>ablakot</a:t>
            </a:r>
            <a:r>
              <a:rPr lang="en-US" sz="1900" i="1" dirty="0">
                <a:solidFill>
                  <a:srgbClr val="000000"/>
                </a:solidFill>
                <a:latin typeface="Candara" panose="020E0502030303020204" pitchFamily="34" charset="0"/>
              </a:rPr>
              <a:t> </a:t>
            </a:r>
            <a:r>
              <a:rPr lang="en-US" sz="1900" dirty="0" err="1">
                <a:solidFill>
                  <a:srgbClr val="000000"/>
                </a:solidFill>
                <a:latin typeface="Candara" panose="020E0502030303020204" pitchFamily="34" charset="0"/>
              </a:rPr>
              <a:t>mos</a:t>
            </a:r>
            <a:r>
              <a:rPr lang="en-US" sz="1900" dirty="0">
                <a:solidFill>
                  <a:srgbClr val="000000"/>
                </a:solidFill>
                <a:latin typeface="Candara" panose="020E0502030303020204" pitchFamily="34" charset="0"/>
              </a:rPr>
              <a:t> 	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900" dirty="0">
              <a:solidFill>
                <a:srgbClr val="000000"/>
              </a:solidFill>
              <a:latin typeface="Candara" panose="020E0502030303020204" pitchFamily="34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900" dirty="0">
              <a:solidFill>
                <a:srgbClr val="000000"/>
              </a:solidFill>
              <a:latin typeface="Candara" panose="020E0502030303020204" pitchFamily="34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900" dirty="0">
              <a:solidFill>
                <a:srgbClr val="000000"/>
              </a:solidFill>
              <a:latin typeface="Candara" panose="020E0502030303020204" pitchFamily="34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900" dirty="0">
              <a:solidFill>
                <a:srgbClr val="000000"/>
              </a:solidFill>
              <a:latin typeface="Candara" panose="020E0502030303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B6D78ADD-7CC3-417B-A049-92EA640E9F58}"/>
              </a:ext>
            </a:extLst>
          </p:cNvPr>
          <p:cNvSpPr/>
          <p:nvPr/>
        </p:nvSpPr>
        <p:spPr>
          <a:xfrm>
            <a:off x="-556402" y="6627168"/>
            <a:ext cx="6096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900" dirty="0" err="1">
                <a:latin typeface="Candara" panose="020E0502030303020204" pitchFamily="34" charset="0"/>
              </a:rPr>
              <a:t>Forrás</a:t>
            </a:r>
            <a:r>
              <a:rPr lang="en-US" sz="900" dirty="0">
                <a:latin typeface="Candara" panose="020E0502030303020204" pitchFamily="34" charset="0"/>
              </a:rPr>
              <a:t>: SZILI, Katalin, Magyar </a:t>
            </a:r>
            <a:r>
              <a:rPr lang="en-US" sz="900" dirty="0" err="1">
                <a:latin typeface="Candara" panose="020E0502030303020204" pitchFamily="34" charset="0"/>
              </a:rPr>
              <a:t>utca</a:t>
            </a:r>
            <a:r>
              <a:rPr lang="en-US" sz="900" dirty="0">
                <a:latin typeface="Candara" panose="020E0502030303020204" pitchFamily="34" charset="0"/>
              </a:rPr>
              <a:t> 1, </a:t>
            </a:r>
            <a:r>
              <a:rPr lang="en-US" sz="900" dirty="0" err="1">
                <a:latin typeface="Candara" panose="020E0502030303020204" pitchFamily="34" charset="0"/>
              </a:rPr>
              <a:t>Budapet</a:t>
            </a:r>
            <a:r>
              <a:rPr lang="en-US" sz="900" dirty="0">
                <a:latin typeface="Candara" panose="020E0502030303020204" pitchFamily="34" charset="0"/>
              </a:rPr>
              <a:t>, ELTE Magyar mint </a:t>
            </a:r>
            <a:r>
              <a:rPr lang="en-US" sz="900" dirty="0" err="1">
                <a:latin typeface="Candara" panose="020E0502030303020204" pitchFamily="34" charset="0"/>
              </a:rPr>
              <a:t>idegen</a:t>
            </a:r>
            <a:r>
              <a:rPr lang="en-US" sz="900" dirty="0">
                <a:latin typeface="Candara" panose="020E0502030303020204" pitchFamily="34" charset="0"/>
              </a:rPr>
              <a:t> </a:t>
            </a:r>
            <a:r>
              <a:rPr lang="en-US" sz="900" dirty="0" err="1">
                <a:latin typeface="Candara" panose="020E0502030303020204" pitchFamily="34" charset="0"/>
              </a:rPr>
              <a:t>nyelv</a:t>
            </a:r>
            <a:r>
              <a:rPr lang="en-US" sz="900" dirty="0">
                <a:latin typeface="Candara" panose="020E0502030303020204" pitchFamily="34" charset="0"/>
              </a:rPr>
              <a:t> </a:t>
            </a:r>
            <a:r>
              <a:rPr lang="en-US" sz="900" dirty="0" err="1">
                <a:latin typeface="Candara" panose="020E0502030303020204" pitchFamily="34" charset="0"/>
              </a:rPr>
              <a:t>módszertani</a:t>
            </a:r>
            <a:r>
              <a:rPr lang="en-US" sz="900" dirty="0">
                <a:latin typeface="Candara" panose="020E0502030303020204" pitchFamily="34" charset="0"/>
              </a:rPr>
              <a:t> </a:t>
            </a:r>
            <a:r>
              <a:rPr lang="en-US" sz="900" dirty="0" err="1">
                <a:latin typeface="Candara" panose="020E0502030303020204" pitchFamily="34" charset="0"/>
              </a:rPr>
              <a:t>műhely</a:t>
            </a:r>
            <a:r>
              <a:rPr lang="en-US" sz="900" dirty="0">
                <a:latin typeface="Candara" panose="020E0502030303020204" pitchFamily="34" charset="0"/>
              </a:rPr>
              <a:t>, 2018.</a:t>
            </a:r>
          </a:p>
        </p:txBody>
      </p:sp>
    </p:spTree>
    <p:extLst>
      <p:ext uri="{BB962C8B-B14F-4D97-AF65-F5344CB8AC3E}">
        <p14:creationId xmlns:p14="http://schemas.microsoft.com/office/powerpoint/2010/main" val="292360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BC9EFE1-D8CB-4668-9980-DB108327A7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305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7CBAE1BD-B8E4-4029-8AA2-C77E4FED986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77657" y="2749248"/>
            <a:ext cx="3548867" cy="979807"/>
          </a:xfrm>
        </p:spPr>
        <p:txBody>
          <a:bodyPr anchor="t">
            <a:noAutofit/>
          </a:bodyPr>
          <a:lstStyle/>
          <a:p>
            <a:pPr algn="l"/>
            <a:r>
              <a:rPr lang="hu-HU" sz="5400" b="1" dirty="0">
                <a:solidFill>
                  <a:srgbClr val="000000"/>
                </a:solidFill>
                <a:latin typeface="Candara" panose="020E0502030303020204" pitchFamily="34" charset="0"/>
              </a:rPr>
              <a:t>Feladatok</a:t>
            </a:r>
            <a:endParaRPr lang="tr-TR" sz="5400" b="1" dirty="0">
              <a:solidFill>
                <a:srgbClr val="000000"/>
              </a:solidFill>
              <a:latin typeface="Candara" panose="020E0502030303020204" pitchFamily="34" charset="0"/>
            </a:endParaRPr>
          </a:p>
        </p:txBody>
      </p:sp>
      <p:sp>
        <p:nvSpPr>
          <p:cNvPr id="14" name="Freeform 49">
            <a:extLst>
              <a:ext uri="{FF2B5EF4-FFF2-40B4-BE49-F238E27FC236}">
                <a16:creationId xmlns:a16="http://schemas.microsoft.com/office/drawing/2014/main" xmlns="" id="{77DA6D33-2D62-458C-BF5D-DBF612FD55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541808" y="3643079"/>
            <a:ext cx="53796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tr-TR" b="1" dirty="0">
                <a:latin typeface="Candara" panose="020E0502030303020204" pitchFamily="34" charset="0"/>
              </a:rPr>
              <a:t>Keresse meg a 12 igét! Az előző képek segítenek</a:t>
            </a:r>
            <a:r>
              <a:rPr lang="tr-TR" dirty="0">
                <a:latin typeface="Candara" panose="020E0502030303020204" pitchFamily="34" charset="0"/>
              </a:rPr>
              <a:t>.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96217CF9-C1C0-496D-8DE4-D33837C2959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578" t="25340" r="41267" b="21489"/>
          <a:stretch/>
        </p:blipFill>
        <p:spPr>
          <a:xfrm>
            <a:off x="0" y="2087986"/>
            <a:ext cx="4847823" cy="3282138"/>
          </a:xfrm>
          <a:prstGeom prst="rect">
            <a:avLst/>
          </a:prstGeom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xmlns="" id="{9E85A3F6-32A2-4455-94A0-FB05EDAEC0D8}"/>
              </a:ext>
            </a:extLst>
          </p:cNvPr>
          <p:cNvSpPr txBox="1">
            <a:spLocks/>
          </p:cNvSpPr>
          <p:nvPr/>
        </p:nvSpPr>
        <p:spPr>
          <a:xfrm>
            <a:off x="6096000" y="6660621"/>
            <a:ext cx="6341540" cy="3947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ct val="0"/>
              </a:spcBef>
              <a:spcAft>
                <a:spcPts val="600"/>
              </a:spcAft>
            </a:pPr>
            <a:r>
              <a:rPr lang="en-US" sz="1050" dirty="0" err="1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Forrás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: SZILI,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Katalin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, Magyar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utca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 1,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Budapet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, ELTE Magyar mint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idegen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nyelv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módszertani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műhely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  <a:latin typeface="Candara" panose="020E0502030303020204" pitchFamily="34" charset="0"/>
              </a:rPr>
              <a:t>, 2018.</a:t>
            </a:r>
          </a:p>
          <a:p>
            <a:pPr marL="0">
              <a:spcBef>
                <a:spcPct val="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124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3FFFA32-D9F4-4AF9-A025-CD128AC85E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360967"/>
            <a:ext cx="12192000" cy="5497033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823A416-999C-4FA3-A853-0AE48404B5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V="1">
            <a:off x="0" y="0"/>
            <a:ext cx="12192000" cy="3049325"/>
            <a:chOff x="0" y="3808676"/>
            <a:chExt cx="12192000" cy="3049325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xmlns="" id="{9362F656-1A8D-4BA3-BA72-92332E75DB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5716" b="9820"/>
            <a:stretch>
              <a:fillRect/>
            </a:stretch>
          </p:blipFill>
          <p:spPr>
            <a:xfrm>
              <a:off x="0" y="3808676"/>
              <a:ext cx="12192000" cy="3049325"/>
            </a:xfrm>
            <a:custGeom>
              <a:avLst/>
              <a:gdLst>
                <a:gd name="connsiteX0" fmla="*/ 0 w 12192000"/>
                <a:gd name="connsiteY0" fmla="*/ 0 h 3049325"/>
                <a:gd name="connsiteX1" fmla="*/ 12192000 w 12192000"/>
                <a:gd name="connsiteY1" fmla="*/ 0 h 3049325"/>
                <a:gd name="connsiteX2" fmla="*/ 12192000 w 12192000"/>
                <a:gd name="connsiteY2" fmla="*/ 3049325 h 3049325"/>
                <a:gd name="connsiteX3" fmla="*/ 0 w 12192000"/>
                <a:gd name="connsiteY3" fmla="*/ 3049325 h 3049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3049325">
                  <a:moveTo>
                    <a:pt x="0" y="0"/>
                  </a:moveTo>
                  <a:lnTo>
                    <a:pt x="12192000" y="0"/>
                  </a:lnTo>
                  <a:lnTo>
                    <a:pt x="12192000" y="3049325"/>
                  </a:lnTo>
                  <a:lnTo>
                    <a:pt x="0" y="3049325"/>
                  </a:lnTo>
                  <a:close/>
                </a:path>
              </a:pathLst>
            </a:custGeom>
          </p:spPr>
        </p:pic>
        <p:sp>
          <p:nvSpPr>
            <p:cNvPr id="14" name="Oval 13">
              <a:extLst>
                <a:ext uri="{FF2B5EF4-FFF2-40B4-BE49-F238E27FC236}">
                  <a16:creationId xmlns:a16="http://schemas.microsoft.com/office/drawing/2014/main" xmlns="" id="{9338807D-FB66-4E3A-9CF0-786662C4AB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2067339" y="5375082"/>
              <a:ext cx="373711" cy="40551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ndara" panose="020E0502030303020204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9226" y="448056"/>
            <a:ext cx="9833548" cy="106680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5400" b="1" kern="1200" dirty="0" err="1">
                <a:solidFill>
                  <a:srgbClr val="3F3F3F"/>
                </a:solidFill>
                <a:latin typeface="Candara" panose="020E0502030303020204" pitchFamily="34" charset="0"/>
              </a:rPr>
              <a:t>Feladatok</a:t>
            </a:r>
            <a:endParaRPr lang="en-US" sz="5400" b="1" kern="1200" dirty="0">
              <a:solidFill>
                <a:srgbClr val="3F3F3F"/>
              </a:solidFill>
              <a:latin typeface="Candara" panose="020E0502030303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427768"/>
            <a:ext cx="12192000" cy="39821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b="1" dirty="0" err="1">
                <a:solidFill>
                  <a:srgbClr val="FFFFFF"/>
                </a:solidFill>
                <a:latin typeface="Candara" panose="020E0502030303020204" pitchFamily="34" charset="0"/>
              </a:rPr>
              <a:t>Egészítse</a:t>
            </a:r>
            <a:r>
              <a:rPr lang="en-US" sz="1600" b="1" dirty="0">
                <a:solidFill>
                  <a:srgbClr val="FFFFFF"/>
                </a:solidFill>
                <a:latin typeface="Candara" panose="020E0502030303020204" pitchFamily="34" charset="0"/>
              </a:rPr>
              <a:t> </a:t>
            </a:r>
            <a:r>
              <a:rPr lang="en-US" sz="1600" b="1" dirty="0" err="1">
                <a:solidFill>
                  <a:srgbClr val="FFFFFF"/>
                </a:solidFill>
                <a:latin typeface="Candara" panose="020E0502030303020204" pitchFamily="34" charset="0"/>
              </a:rPr>
              <a:t>ki</a:t>
            </a:r>
            <a:r>
              <a:rPr lang="en-US" sz="1600" b="1" dirty="0">
                <a:solidFill>
                  <a:srgbClr val="FFFFFF"/>
                </a:solidFill>
                <a:latin typeface="Candara" panose="020E0502030303020204" pitchFamily="34" charset="0"/>
              </a:rPr>
              <a:t> a </a:t>
            </a:r>
            <a:r>
              <a:rPr lang="en-US" sz="1600" b="1" dirty="0" err="1">
                <a:solidFill>
                  <a:srgbClr val="FFFFFF"/>
                </a:solidFill>
                <a:latin typeface="Candara" panose="020E0502030303020204" pitchFamily="34" charset="0"/>
              </a:rPr>
              <a:t>mondatokat</a:t>
            </a:r>
            <a:r>
              <a:rPr lang="en-US" sz="1600" b="1" dirty="0">
                <a:solidFill>
                  <a:srgbClr val="FFFFFF"/>
                </a:solidFill>
                <a:latin typeface="Candara" panose="020E0502030303020204" pitchFamily="34" charset="0"/>
              </a:rPr>
              <a:t> a </a:t>
            </a:r>
            <a:r>
              <a:rPr lang="en-US" sz="1600" b="1" dirty="0" err="1">
                <a:solidFill>
                  <a:srgbClr val="FFFFFF"/>
                </a:solidFill>
                <a:latin typeface="Candara" panose="020E0502030303020204" pitchFamily="34" charset="0"/>
              </a:rPr>
              <a:t>fenti</a:t>
            </a:r>
            <a:r>
              <a:rPr lang="en-US" sz="1600" b="1" dirty="0">
                <a:solidFill>
                  <a:srgbClr val="FFFFFF"/>
                </a:solidFill>
                <a:latin typeface="Candara" panose="020E0502030303020204" pitchFamily="34" charset="0"/>
              </a:rPr>
              <a:t> </a:t>
            </a:r>
            <a:r>
              <a:rPr lang="en-US" sz="1600" b="1" dirty="0" err="1">
                <a:solidFill>
                  <a:srgbClr val="FFFFFF"/>
                </a:solidFill>
                <a:latin typeface="Candara" panose="020E0502030303020204" pitchFamily="34" charset="0"/>
              </a:rPr>
              <a:t>igék</a:t>
            </a:r>
            <a:r>
              <a:rPr lang="en-US" sz="1600" b="1" dirty="0">
                <a:solidFill>
                  <a:srgbClr val="FFFFFF"/>
                </a:solidFill>
                <a:latin typeface="Candara" panose="020E0502030303020204" pitchFamily="34" charset="0"/>
              </a:rPr>
              <a:t> </a:t>
            </a:r>
            <a:r>
              <a:rPr lang="en-US" sz="1600" b="1" dirty="0" err="1">
                <a:solidFill>
                  <a:srgbClr val="FFFFFF"/>
                </a:solidFill>
                <a:latin typeface="Candara" panose="020E0502030303020204" pitchFamily="34" charset="0"/>
              </a:rPr>
              <a:t>megfelelő</a:t>
            </a:r>
            <a:r>
              <a:rPr lang="en-US" sz="1600" b="1" dirty="0">
                <a:solidFill>
                  <a:srgbClr val="FFFFFF"/>
                </a:solidFill>
                <a:latin typeface="Candara" panose="020E0502030303020204" pitchFamily="34" charset="0"/>
              </a:rPr>
              <a:t> </a:t>
            </a:r>
            <a:r>
              <a:rPr lang="en-US" sz="1600" b="1" dirty="0" err="1">
                <a:solidFill>
                  <a:srgbClr val="FFFFFF"/>
                </a:solidFill>
                <a:latin typeface="Candara" panose="020E0502030303020204" pitchFamily="34" charset="0"/>
              </a:rPr>
              <a:t>alakjával</a:t>
            </a:r>
            <a:r>
              <a:rPr lang="en-US" sz="1600" b="1" dirty="0">
                <a:solidFill>
                  <a:srgbClr val="FFFFFF"/>
                </a:solidFill>
                <a:latin typeface="Candara" panose="020E0502030303020204" pitchFamily="34" charset="0"/>
              </a:rPr>
              <a:t>!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600" dirty="0">
              <a:solidFill>
                <a:srgbClr val="FFFFFF"/>
              </a:solidFill>
              <a:latin typeface="Candara" panose="020E0502030303020204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a)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Nyáron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a Balaton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mellett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nyaralok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.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Sokat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_________________________,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lángost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_________________________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és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hideg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fröccsöt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_________________________ (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én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).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b)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Kicsit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hideg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van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itt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.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Te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nem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________________________?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c) Most turista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vagyok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Budapesten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,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ezért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sokat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_________________________ (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én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).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d) Mari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néni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hétvégén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ablakot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_________________________.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e)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Mit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_________________________ (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ön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) a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szupermarketben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?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f) Bence a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nyári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szünetben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nem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_________________________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sokat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,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inkább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_________________________, ha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esik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az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eső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tévét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_________________________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és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_________________________.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g)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Egy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irodában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_________________________ (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én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),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titkárnő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Candara" panose="020E0502030303020204" pitchFamily="34" charset="0"/>
              </a:rPr>
              <a:t>vagyok</a:t>
            </a:r>
            <a:r>
              <a:rPr lang="en-US" sz="1600" dirty="0">
                <a:solidFill>
                  <a:srgbClr val="FFFFFF"/>
                </a:solidFill>
                <a:latin typeface="Candara" panose="020E0502030303020204" pitchFamily="34" charset="0"/>
              </a:rPr>
              <a:t>. 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925230" y="6533582"/>
            <a:ext cx="6341540" cy="3947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ct val="0"/>
              </a:spcBef>
              <a:spcAft>
                <a:spcPts val="600"/>
              </a:spcAft>
            </a:pPr>
            <a:r>
              <a:rPr lang="en-US" sz="1050" dirty="0" err="1">
                <a:latin typeface="Candara" panose="020E0502030303020204" pitchFamily="34" charset="0"/>
              </a:rPr>
              <a:t>Forrás</a:t>
            </a:r>
            <a:r>
              <a:rPr lang="en-US" sz="1050" dirty="0">
                <a:latin typeface="Candara" panose="020E0502030303020204" pitchFamily="34" charset="0"/>
              </a:rPr>
              <a:t>: SZILI, </a:t>
            </a:r>
            <a:r>
              <a:rPr lang="en-US" sz="1050" dirty="0" err="1">
                <a:latin typeface="Candara" panose="020E0502030303020204" pitchFamily="34" charset="0"/>
              </a:rPr>
              <a:t>Katalin</a:t>
            </a:r>
            <a:r>
              <a:rPr lang="en-US" sz="1050" dirty="0">
                <a:latin typeface="Candara" panose="020E0502030303020204" pitchFamily="34" charset="0"/>
              </a:rPr>
              <a:t>, Magyar </a:t>
            </a:r>
            <a:r>
              <a:rPr lang="en-US" sz="1050" dirty="0" err="1">
                <a:latin typeface="Candara" panose="020E0502030303020204" pitchFamily="34" charset="0"/>
              </a:rPr>
              <a:t>utca</a:t>
            </a:r>
            <a:r>
              <a:rPr lang="en-US" sz="1050" dirty="0">
                <a:latin typeface="Candara" panose="020E0502030303020204" pitchFamily="34" charset="0"/>
              </a:rPr>
              <a:t> 1, </a:t>
            </a:r>
            <a:r>
              <a:rPr lang="en-US" sz="1050" dirty="0" err="1">
                <a:latin typeface="Candara" panose="020E0502030303020204" pitchFamily="34" charset="0"/>
              </a:rPr>
              <a:t>Budapet</a:t>
            </a:r>
            <a:r>
              <a:rPr lang="en-US" sz="1050" dirty="0">
                <a:latin typeface="Candara" panose="020E0502030303020204" pitchFamily="34" charset="0"/>
              </a:rPr>
              <a:t>, ELTE Magyar mint </a:t>
            </a:r>
            <a:r>
              <a:rPr lang="en-US" sz="1050" dirty="0" err="1">
                <a:latin typeface="Candara" panose="020E0502030303020204" pitchFamily="34" charset="0"/>
              </a:rPr>
              <a:t>idegen</a:t>
            </a:r>
            <a:r>
              <a:rPr lang="en-US" sz="1050" dirty="0">
                <a:latin typeface="Candara" panose="020E0502030303020204" pitchFamily="34" charset="0"/>
              </a:rPr>
              <a:t> </a:t>
            </a:r>
            <a:r>
              <a:rPr lang="en-US" sz="1050" dirty="0" err="1">
                <a:latin typeface="Candara" panose="020E0502030303020204" pitchFamily="34" charset="0"/>
              </a:rPr>
              <a:t>nyelv</a:t>
            </a:r>
            <a:r>
              <a:rPr lang="en-US" sz="1050" dirty="0">
                <a:latin typeface="Candara" panose="020E0502030303020204" pitchFamily="34" charset="0"/>
              </a:rPr>
              <a:t> </a:t>
            </a:r>
            <a:r>
              <a:rPr lang="en-US" sz="1050" dirty="0" err="1">
                <a:latin typeface="Candara" panose="020E0502030303020204" pitchFamily="34" charset="0"/>
              </a:rPr>
              <a:t>módszertani</a:t>
            </a:r>
            <a:r>
              <a:rPr lang="en-US" sz="1050" dirty="0">
                <a:latin typeface="Candara" panose="020E0502030303020204" pitchFamily="34" charset="0"/>
              </a:rPr>
              <a:t> </a:t>
            </a:r>
            <a:r>
              <a:rPr lang="en-US" sz="1050" dirty="0" err="1">
                <a:latin typeface="Candara" panose="020E0502030303020204" pitchFamily="34" charset="0"/>
              </a:rPr>
              <a:t>műhely</a:t>
            </a:r>
            <a:r>
              <a:rPr lang="en-US" sz="1050" dirty="0">
                <a:latin typeface="Candara" panose="020E0502030303020204" pitchFamily="34" charset="0"/>
              </a:rPr>
              <a:t>, 2018.</a:t>
            </a:r>
          </a:p>
          <a:p>
            <a:pPr marL="0">
              <a:spcBef>
                <a:spcPct val="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2963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489</Words>
  <Application>Microsoft Office PowerPoint</Application>
  <PresentationFormat>Widescreen</PresentationFormat>
  <Paragraphs>95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Candara</vt:lpstr>
      <vt:lpstr>Office Theme</vt:lpstr>
      <vt:lpstr>PowerPoint Presentation</vt:lpstr>
      <vt:lpstr>Határozatlan igeragozás 3. „ikes” igék (én, te, ő, ön)</vt:lpstr>
      <vt:lpstr>Mikor kel Deniz?</vt:lpstr>
      <vt:lpstr>Feladatok</vt:lpstr>
      <vt:lpstr>Feladatok</vt:lpstr>
      <vt:lpstr>Feladatok</vt:lpstr>
      <vt:lpstr>Feladatok</vt:lpstr>
      <vt:lpstr>Feladatok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 van a...?</dc:title>
  <dc:creator>Éva Tóth</dc:creator>
  <cp:lastModifiedBy>Éva Tóth</cp:lastModifiedBy>
  <cp:revision>32</cp:revision>
  <dcterms:created xsi:type="dcterms:W3CDTF">2020-05-10T14:29:51Z</dcterms:created>
  <dcterms:modified xsi:type="dcterms:W3CDTF">2020-05-10T22:51:40Z</dcterms:modified>
</cp:coreProperties>
</file>