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68" r:id="rId5"/>
    <p:sldId id="269" r:id="rId6"/>
    <p:sldId id="271" r:id="rId7"/>
    <p:sldId id="272" r:id="rId8"/>
    <p:sldId id="273" r:id="rId9"/>
    <p:sldId id="274" r:id="rId10"/>
    <p:sldId id="276" r:id="rId11"/>
    <p:sldId id="277" r:id="rId12"/>
    <p:sldId id="278" r:id="rId13"/>
    <p:sldId id="275"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4" autoAdjust="0"/>
    <p:restoredTop sz="94660"/>
  </p:normalViewPr>
  <p:slideViewPr>
    <p:cSldViewPr snapToGrid="0">
      <p:cViewPr varScale="1">
        <p:scale>
          <a:sx n="90" d="100"/>
          <a:sy n="90" d="100"/>
        </p:scale>
        <p:origin x="-39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3320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4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44906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62536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22212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71686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17BB3B-7ADB-47B5-9793-9BA306C4D456}" type="datetimeFigureOut">
              <a:rPr lang="tr-TR" smtClean="0"/>
              <a:pPr/>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38423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17BB3B-7ADB-47B5-9793-9BA306C4D456}" type="datetimeFigureOut">
              <a:rPr lang="tr-TR" smtClean="0"/>
              <a:pPr/>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37031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17BB3B-7ADB-47B5-9793-9BA306C4D456}" type="datetimeFigureOut">
              <a:rPr lang="tr-TR" smtClean="0"/>
              <a:pPr/>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68048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68585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27407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BB3B-7ADB-47B5-9793-9BA306C4D456}" type="datetimeFigureOut">
              <a:rPr lang="tr-TR" smtClean="0"/>
              <a:pPr/>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95254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TAR322 OSMANLI İMPARATORLUĞU’NDA YENİLEŞME HAREKETLERİ</a:t>
            </a:r>
            <a:endParaRPr lang="tr-TR" dirty="0"/>
          </a:p>
        </p:txBody>
      </p:sp>
      <p:sp>
        <p:nvSpPr>
          <p:cNvPr id="3" name="Alt Başlık 2"/>
          <p:cNvSpPr>
            <a:spLocks noGrp="1"/>
          </p:cNvSpPr>
          <p:nvPr>
            <p:ph type="subTitle" idx="1"/>
          </p:nvPr>
        </p:nvSpPr>
        <p:spPr>
          <a:xfrm>
            <a:off x="1524000" y="903890"/>
            <a:ext cx="9144000" cy="4353910"/>
          </a:xfrm>
        </p:spPr>
        <p:txBody>
          <a:bodyPr/>
          <a:lstStyle/>
          <a:p>
            <a:endParaRPr lang="tr-TR" dirty="0"/>
          </a:p>
        </p:txBody>
      </p:sp>
    </p:spTree>
    <p:extLst>
      <p:ext uri="{BB962C8B-B14F-4D97-AF65-F5344CB8AC3E}">
        <p14:creationId xmlns:p14="http://schemas.microsoft.com/office/powerpoint/2010/main" xmlns="" val="2268398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122363"/>
            <a:ext cx="9144000" cy="4689857"/>
          </a:xfrm>
        </p:spPr>
        <p:txBody>
          <a:bodyPr>
            <a:normAutofit lnSpcReduction="10000"/>
          </a:bodyPr>
          <a:lstStyle/>
          <a:p>
            <a:r>
              <a:rPr lang="tr-TR" b="1" dirty="0" smtClean="0"/>
              <a:t>OSMANLI İMPARATORLUĞU’NU DOĞRUDAN ETKİLEYEN TEMEL DEĞİŞİM VE GELİŞMELER</a:t>
            </a:r>
          </a:p>
          <a:p>
            <a:r>
              <a:rPr lang="tr-TR" b="1" dirty="0" smtClean="0">
                <a:solidFill>
                  <a:schemeClr val="accent1"/>
                </a:solidFill>
              </a:rPr>
              <a:t>Rusya’nın Yükselişi</a:t>
            </a:r>
          </a:p>
          <a:p>
            <a:r>
              <a:rPr lang="tr-TR" dirty="0" smtClean="0"/>
              <a:t>Korkunç </a:t>
            </a:r>
            <a:r>
              <a:rPr lang="tr-TR" dirty="0" err="1" smtClean="0"/>
              <a:t>İvan</a:t>
            </a:r>
            <a:r>
              <a:rPr lang="tr-TR" dirty="0" smtClean="0"/>
              <a:t> 1547’de tahta çıkınca ilk defa tacını metropolitin elinde giydi ve Moskova Çarı unvanıyla tahta geçti. Devletin askeri alanda yeni bir organizasyonu başladı. </a:t>
            </a:r>
            <a:r>
              <a:rPr lang="tr-TR" dirty="0" err="1" smtClean="0"/>
              <a:t>Timara</a:t>
            </a:r>
            <a:r>
              <a:rPr lang="tr-TR" dirty="0" smtClean="0"/>
              <a:t> benzer bir sistemde araziyi işletenlerden savaş anında atlı birlikler istenmesi uygulaması başladı. Ülke yönetim açısından eyaletlere bölündü ve topçu yeni birlikler oluşturuldu. Çarın kendinden önce ülkeyi birlikte yönettiği gruplarla ilişkisini koparmak için yeni bir örgütlenme ve eski askerlerden oluşturduğu bir baskı dönemi başladı.  </a:t>
            </a:r>
            <a:r>
              <a:rPr lang="tr-TR" dirty="0" err="1" smtClean="0"/>
              <a:t>İvan’ın</a:t>
            </a:r>
            <a:r>
              <a:rPr lang="tr-TR" dirty="0" smtClean="0"/>
              <a:t> </a:t>
            </a:r>
            <a:r>
              <a:rPr lang="tr-TR" dirty="0" smtClean="0"/>
              <a:t>yayılmacılığının en bariz ispatı Kazan (1552) ve </a:t>
            </a:r>
            <a:r>
              <a:rPr lang="tr-TR" dirty="0" err="1" smtClean="0"/>
              <a:t>Astrahan</a:t>
            </a:r>
            <a:r>
              <a:rPr lang="tr-TR" dirty="0" smtClean="0"/>
              <a:t>(1556) hanlıklarının Rus hakimiyetine girmesi ve Rusların Kuzey Kafkaslara gelerek Osmanlı ile nüfuz sahalarını birleştirmesi idi. </a:t>
            </a:r>
          </a:p>
          <a:p>
            <a:endParaRPr lang="tr-TR" b="1" dirty="0" smtClean="0"/>
          </a:p>
        </p:txBody>
      </p:sp>
    </p:spTree>
    <p:extLst>
      <p:ext uri="{BB962C8B-B14F-4D97-AF65-F5344CB8AC3E}">
        <p14:creationId xmlns:p14="http://schemas.microsoft.com/office/powerpoint/2010/main" xmlns="" val="1586263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122363"/>
            <a:ext cx="9144000" cy="4689857"/>
          </a:xfrm>
        </p:spPr>
        <p:txBody>
          <a:bodyPr>
            <a:normAutofit fontScale="92500"/>
          </a:bodyPr>
          <a:lstStyle/>
          <a:p>
            <a:r>
              <a:rPr lang="tr-TR" b="1" dirty="0" smtClean="0"/>
              <a:t>OSMANLI İMPARATORLUĞU’NU DOĞRUDAN ETKİLEYEN TEMEL DEĞİŞİM VE GELİŞMELER</a:t>
            </a:r>
          </a:p>
          <a:p>
            <a:r>
              <a:rPr lang="tr-TR" b="1" dirty="0" smtClean="0">
                <a:solidFill>
                  <a:schemeClr val="accent1"/>
                </a:solidFill>
              </a:rPr>
              <a:t>Rusya’nın Yükselişi</a:t>
            </a:r>
          </a:p>
          <a:p>
            <a:r>
              <a:rPr lang="tr-TR" dirty="0" smtClean="0"/>
              <a:t>Hanlıkların Ruslar tarafından ele geçirilmesinden sonra, Kuzey Kafkasya’daki bazı </a:t>
            </a:r>
            <a:r>
              <a:rPr lang="tr-TR" dirty="0" err="1" smtClean="0"/>
              <a:t>Çerkes</a:t>
            </a:r>
            <a:r>
              <a:rPr lang="tr-TR" dirty="0" smtClean="0"/>
              <a:t> beyliklerinin Rusya’ya bağlılıklarının bildirmeleri ve </a:t>
            </a:r>
            <a:r>
              <a:rPr lang="tr-TR" dirty="0" err="1" smtClean="0"/>
              <a:t>Rusyanın</a:t>
            </a:r>
            <a:r>
              <a:rPr lang="tr-TR" dirty="0" smtClean="0"/>
              <a:t> o bölgede tahkimat yapmaya başlaması Rus-Osmanlı ilişkilerinde ilk gerginliğin başlamasına neden oldu. Kuzey Kafkasya’nın tehlikeye düşmesi, Rusya’nın İran’ı tehdit eder hale gelmesi ve Rus kazakların yavaş yavaş Osmanlı dönük yağmaları Osmanlının Rusya’yı ciddiye alınacak devlet olarak görülmesi sürecini başlatmıştı. Rusya’nın Doğu’daki genişlemesinin yanı sıra Lehistan’a dönük iddiaları da gündeme geldi. Bu konuda da Osmanlı ile karşı karşıya geldi. Bu dönemde Rusya bu bölgelerle ilgili olarak Slav ve din kardeşliği politikasının ilk işaretlerini verdi. Rusların bu büyümesi kısa zamanda İngiltere dahil diğer devletlerle önce ticari alanda olmak üzere ilişkiye girmesini hızlandırdı. </a:t>
            </a:r>
            <a:endParaRPr lang="tr-TR" b="1" dirty="0" smtClean="0"/>
          </a:p>
        </p:txBody>
      </p:sp>
    </p:spTree>
    <p:extLst>
      <p:ext uri="{BB962C8B-B14F-4D97-AF65-F5344CB8AC3E}">
        <p14:creationId xmlns:p14="http://schemas.microsoft.com/office/powerpoint/2010/main" xmlns="" val="1586263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122363"/>
            <a:ext cx="9144000" cy="4689857"/>
          </a:xfrm>
        </p:spPr>
        <p:txBody>
          <a:bodyPr>
            <a:normAutofit fontScale="85000" lnSpcReduction="20000"/>
          </a:bodyPr>
          <a:lstStyle/>
          <a:p>
            <a:r>
              <a:rPr lang="tr-TR" b="1" dirty="0" smtClean="0"/>
              <a:t>OSMANLI İMPARATORLUĞU’NU DOĞRUDAN ETKİLEYEN TEMEL DEĞİŞİM VE GELİŞMELER</a:t>
            </a:r>
          </a:p>
          <a:p>
            <a:r>
              <a:rPr lang="tr-TR" b="1" dirty="0" smtClean="0">
                <a:solidFill>
                  <a:schemeClr val="accent1"/>
                </a:solidFill>
              </a:rPr>
              <a:t>Rusya’nın Yükselişi</a:t>
            </a:r>
          </a:p>
          <a:p>
            <a:r>
              <a:rPr lang="tr-TR" dirty="0" smtClean="0"/>
              <a:t>Teknik alanda İngiltere’den önemli yardımlar aldı. 18 Mart 1584’de Korkunç </a:t>
            </a:r>
            <a:r>
              <a:rPr lang="tr-TR" dirty="0" err="1" smtClean="0"/>
              <a:t>İvan</a:t>
            </a:r>
            <a:r>
              <a:rPr lang="tr-TR" dirty="0" smtClean="0"/>
              <a:t> ölünce kilise daha çok etkinlik kazandı ve Rusya’da 1589’da patriklik kuruldu. Bu merkezileşme sürecinden köylüler de etkilendi. Köylülerin sistemli olarak ve özgürlüklerini feda etme pahasına toprağa bağlanmaları sağlandı. </a:t>
            </a:r>
            <a:r>
              <a:rPr lang="tr-TR" dirty="0" err="1" smtClean="0"/>
              <a:t>Pomestye</a:t>
            </a:r>
            <a:r>
              <a:rPr lang="tr-TR" dirty="0" smtClean="0"/>
              <a:t> sistemi denen bu sistemde tahsis edilen bir araziden belli oranlarda asker çıkarma zorunluluğu getirildi. Topraklar artık babadan </a:t>
            </a:r>
            <a:r>
              <a:rPr lang="tr-TR" dirty="0" err="1" smtClean="0"/>
              <a:t>oğula</a:t>
            </a:r>
            <a:r>
              <a:rPr lang="tr-TR" dirty="0" smtClean="0"/>
              <a:t> değil hizmet süresince kullanılma uygulaması getirildi. Yöneticiler de merkezden maaş veya bu arazilerin gelirini alacak biçimde görevlendirilmeye başlandı. Bu sistem büyük çiftliklerin doğmasına ve köylülerin serf duruma getirilmesine neden olacak gelişmeye yol açtı. Bu tür köylüler sıkı olarak kayıtlara geçirilmeye ve başka yerlere gitmesine engel olunmaya başlandı. Vergi tüm cemaatten yani bir köy halkının hepsinden talep edildiği için köy nüfusunun azalması kalanların daha çok para ödemelerini zorunlu hale getirdiği için köylülerin serbest hareketlerine izin verilmez oldu. Fakat köylülerin mevcut düzeni sürdürebilmeleri çok zor olduğundan köyler ve kentler boşalmaya devam etti. </a:t>
            </a:r>
            <a:r>
              <a:rPr lang="tr-TR" dirty="0" err="1" smtClean="0"/>
              <a:t>Rusyanın</a:t>
            </a:r>
            <a:r>
              <a:rPr lang="tr-TR" dirty="0" smtClean="0"/>
              <a:t> bozkırlarında yaşayan Kazakların oluşması kısmen bu süreçle ilgilidir.</a:t>
            </a:r>
            <a:endParaRPr lang="tr-TR" b="1" dirty="0" smtClean="0"/>
          </a:p>
        </p:txBody>
      </p:sp>
    </p:spTree>
    <p:extLst>
      <p:ext uri="{BB962C8B-B14F-4D97-AF65-F5344CB8AC3E}">
        <p14:creationId xmlns:p14="http://schemas.microsoft.com/office/powerpoint/2010/main" xmlns="" val="1586263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122363"/>
            <a:ext cx="9144000" cy="4689857"/>
          </a:xfrm>
        </p:spPr>
        <p:txBody>
          <a:bodyPr>
            <a:normAutofit fontScale="85000" lnSpcReduction="20000"/>
          </a:bodyPr>
          <a:lstStyle/>
          <a:p>
            <a:r>
              <a:rPr lang="tr-TR" b="1" dirty="0" smtClean="0"/>
              <a:t>OSMANLI İMPARATORLUĞU’NU DOĞRUDAN ETKİLEYEN TEMEL DEĞİŞİM VE GELİŞMELER</a:t>
            </a:r>
          </a:p>
          <a:p>
            <a:r>
              <a:rPr lang="tr-TR" b="1" dirty="0" smtClean="0">
                <a:solidFill>
                  <a:schemeClr val="accent1"/>
                </a:solidFill>
              </a:rPr>
              <a:t>Rusya’nın Yükselişi</a:t>
            </a:r>
          </a:p>
          <a:p>
            <a:r>
              <a:rPr lang="tr-TR" dirty="0" smtClean="0"/>
              <a:t>17.yüzyılın başları iç karışıklıklarla geçti. Enflasyon ve savaş Rusya’nın aynı yüzyıl ortalarına kadar kısmi bir sarsıntı geçirmesine neden oldu. 1677-78 yılında ilk Türk-Rus Savaşı olan </a:t>
            </a:r>
            <a:r>
              <a:rPr lang="tr-TR" dirty="0" err="1" smtClean="0"/>
              <a:t>Çihrin</a:t>
            </a:r>
            <a:r>
              <a:rPr lang="tr-TR" dirty="0" smtClean="0"/>
              <a:t> savaşı yaşandı. 1681 yılındaki Bahçesaray barışı ile Ukrayna işleri düzene konuldu. </a:t>
            </a:r>
            <a:r>
              <a:rPr lang="tr-TR" b="1" dirty="0" smtClean="0"/>
              <a:t>1689-1725</a:t>
            </a:r>
            <a:r>
              <a:rPr lang="tr-TR" dirty="0" smtClean="0"/>
              <a:t> yılları arasında Büyük Petro’nun saltanat yılları vardır. Büyük bir gemi inşa faaliyeti ve topçuluk alanındaki ilerlemeler bu dönemde olur. Bu ilerlemenin hareket noktasını </a:t>
            </a:r>
            <a:r>
              <a:rPr lang="tr-TR" b="1" dirty="0" err="1" smtClean="0"/>
              <a:t>Petronun</a:t>
            </a:r>
            <a:r>
              <a:rPr lang="tr-TR" b="1" dirty="0" smtClean="0"/>
              <a:t> 1697-98 yılları</a:t>
            </a:r>
            <a:r>
              <a:rPr lang="tr-TR" dirty="0" smtClean="0"/>
              <a:t> arasında Avrupa’ya yaptığı seyahatler oluşturur. 1721 yılında Rusya’da imparatorluk ilan edilir. Fabrikalar imalat haneler kurdurur. Devleti yeniden düzenlemek için </a:t>
            </a:r>
            <a:r>
              <a:rPr lang="tr-TR" b="1" dirty="0" smtClean="0"/>
              <a:t>Senato kurumuna</a:t>
            </a:r>
            <a:r>
              <a:rPr lang="tr-TR" dirty="0" smtClean="0"/>
              <a:t> müracaat eder. Denizcilik Akademisi, Topçuluk, Mühendislik okulları açtırır. Avrupa tarzı giyim kuşam, kısa sakal ve </a:t>
            </a:r>
            <a:r>
              <a:rPr lang="tr-TR" dirty="0" err="1" smtClean="0"/>
              <a:t>adab</a:t>
            </a:r>
            <a:r>
              <a:rPr lang="tr-TR" dirty="0" smtClean="0"/>
              <a:t>-ı muaşeretle ilgili Avrupa tarzı benimsenir. Petro’dan sonra göze çarpan bir diğer isim II. </a:t>
            </a:r>
            <a:r>
              <a:rPr lang="tr-TR" dirty="0" err="1" smtClean="0"/>
              <a:t>Katerina’dır</a:t>
            </a:r>
            <a:r>
              <a:rPr lang="tr-TR" dirty="0" smtClean="0"/>
              <a:t>. 1762-1796 yılları arasında hüküm sürer ve genellikle ilk rakip olarak Osmanlıyı görme eğilimi sıcak denizlere ulaşma bu dönemde zirveye ulaşır. Napolyon’u yenilgiye uğratan I. </a:t>
            </a:r>
            <a:r>
              <a:rPr lang="tr-TR" dirty="0" err="1" smtClean="0"/>
              <a:t>Aleksandır</a:t>
            </a:r>
            <a:r>
              <a:rPr lang="tr-TR" dirty="0" smtClean="0"/>
              <a:t>(1801-1825) ve Avrupa işlerine müdahale bu dönemde hızlanır I. </a:t>
            </a:r>
            <a:r>
              <a:rPr lang="tr-TR" dirty="0" err="1" smtClean="0"/>
              <a:t>Nikola</a:t>
            </a:r>
            <a:r>
              <a:rPr lang="tr-TR" dirty="0" smtClean="0"/>
              <a:t> ise 1825-1855 yılları arasında hüküm sürer.  </a:t>
            </a:r>
            <a:r>
              <a:rPr lang="tr-TR" dirty="0" smtClean="0"/>
              <a:t>1828-29 Osmanlı-Rus Savaşı ile başlayan ve 1877-78 Osmanlı-Rus Savaşı ile devam eden süreçte kazanan taraf her zaman Rusya olmuştur.  Osmanlı Devleti’ni parçalayan devletin Rusya olduğunu söylemek abartı sayılmamalıdır.</a:t>
            </a:r>
            <a:endParaRPr lang="tr-TR" b="1" dirty="0" smtClean="0"/>
          </a:p>
          <a:p>
            <a:endParaRPr lang="tr-TR" b="1" dirty="0" smtClean="0"/>
          </a:p>
        </p:txBody>
      </p:sp>
    </p:spTree>
    <p:extLst>
      <p:ext uri="{BB962C8B-B14F-4D97-AF65-F5344CB8AC3E}">
        <p14:creationId xmlns:p14="http://schemas.microsoft.com/office/powerpoint/2010/main" xmlns="" val="1586263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OSMANLI İMPARATORLUĞU’NU DOĞRUDAN ETKİLEYEN TEMEL DEĞİŞİM VE GELİŞMELER</a:t>
            </a:r>
          </a:p>
          <a:p>
            <a:r>
              <a:rPr lang="tr-TR" b="1" dirty="0" smtClean="0">
                <a:solidFill>
                  <a:schemeClr val="accent1"/>
                </a:solidFill>
              </a:rPr>
              <a:t>I. Endüstri Devrimi</a:t>
            </a:r>
          </a:p>
          <a:p>
            <a:r>
              <a:rPr lang="tr-TR" b="1" dirty="0" smtClean="0">
                <a:solidFill>
                  <a:schemeClr val="accent1"/>
                </a:solidFill>
              </a:rPr>
              <a:t>Fransız Devrimi</a:t>
            </a:r>
          </a:p>
          <a:p>
            <a:r>
              <a:rPr lang="tr-TR" b="1" dirty="0" smtClean="0">
                <a:solidFill>
                  <a:schemeClr val="accent1"/>
                </a:solidFill>
              </a:rPr>
              <a:t>Rusya’nın Yükselişi</a:t>
            </a:r>
          </a:p>
          <a:p>
            <a:r>
              <a:rPr lang="da-DK" b="1" dirty="0" smtClean="0">
                <a:solidFill>
                  <a:schemeClr val="accent1"/>
                </a:solidFill>
              </a:rPr>
              <a:t> </a:t>
            </a:r>
            <a:endParaRPr lang="tr-TR" b="1" dirty="0">
              <a:solidFill>
                <a:schemeClr val="accent1"/>
              </a:solidFill>
            </a:endParaRPr>
          </a:p>
        </p:txBody>
      </p:sp>
    </p:spTree>
    <p:extLst>
      <p:ext uri="{BB962C8B-B14F-4D97-AF65-F5344CB8AC3E}">
        <p14:creationId xmlns:p14="http://schemas.microsoft.com/office/powerpoint/2010/main" xmlns="" val="561522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OSMANLI İMPARATORLUĞU’NU DOĞRUDAN ETKİLEYEN TEMEL DEĞİŞİM VE GELİŞMELER</a:t>
            </a:r>
          </a:p>
          <a:p>
            <a:r>
              <a:rPr lang="tr-TR" b="1" dirty="0" smtClean="0">
                <a:solidFill>
                  <a:schemeClr val="accent1"/>
                </a:solidFill>
              </a:rPr>
              <a:t>I. Endüstri/Sanayi Devrimi</a:t>
            </a:r>
          </a:p>
          <a:p>
            <a:r>
              <a:rPr lang="tr-TR" b="1" dirty="0"/>
              <a:t>20. yüzyıl ortalarında gelişmiş ya da ileri olarak adlandırılan ülkelerinin insanlarının hayat standartları ile günümüzün gelişmemiş ya da geri ülkelerindeki standartlar arasındaki çarpıcı farklılık, esas olarak birincilerin sanayileşmiş, ikincilerin ise sanayileşmemiş olmasından kaynaklanmaktadır. </a:t>
            </a:r>
            <a:r>
              <a:rPr lang="tr-TR" b="1" dirty="0" smtClean="0"/>
              <a:t>Endüstri Devrimi’nin </a:t>
            </a:r>
            <a:r>
              <a:rPr lang="tr-TR" b="1" dirty="0"/>
              <a:t>yaşandığı ülkelerde kesin ve benzeşen süreçler yaşanmasa </a:t>
            </a:r>
            <a:r>
              <a:rPr lang="tr-TR" b="1" dirty="0" smtClean="0"/>
              <a:t>da, devrimin </a:t>
            </a:r>
            <a:r>
              <a:rPr lang="tr-TR" b="1" dirty="0"/>
              <a:t>gelişme türünü ve şartlarını oluşturan temel benzeşmelerden söz </a:t>
            </a:r>
            <a:r>
              <a:rPr lang="tr-TR" b="1" dirty="0" smtClean="0"/>
              <a:t>edilebilir.</a:t>
            </a:r>
          </a:p>
          <a:p>
            <a:endParaRPr lang="tr-TR" b="1" dirty="0" smtClean="0"/>
          </a:p>
        </p:txBody>
      </p:sp>
    </p:spTree>
    <p:extLst>
      <p:ext uri="{BB962C8B-B14F-4D97-AF65-F5344CB8AC3E}">
        <p14:creationId xmlns:p14="http://schemas.microsoft.com/office/powerpoint/2010/main" xmlns="" val="70949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77500" lnSpcReduction="20000"/>
          </a:bodyPr>
          <a:lstStyle/>
          <a:p>
            <a:r>
              <a:rPr lang="tr-TR" b="1" dirty="0" smtClean="0"/>
              <a:t>OSMANLI İMPARATORLUĞU’NU DOĞRUDAN ETKİLEYEN TEMEL DEĞİŞİM VE GELİŞMELER</a:t>
            </a:r>
          </a:p>
          <a:p>
            <a:r>
              <a:rPr lang="tr-TR" b="1" dirty="0" smtClean="0">
                <a:solidFill>
                  <a:schemeClr val="accent1"/>
                </a:solidFill>
              </a:rPr>
              <a:t>I. Endüstri/Sanayi Devrimi</a:t>
            </a:r>
          </a:p>
          <a:p>
            <a:r>
              <a:rPr lang="tr-TR" b="1" dirty="0" smtClean="0"/>
              <a:t>Sanayileşmiş Toplumların Ölçütlerini Şu Başlıklar Altında Özetlemek Mümkündür</a:t>
            </a:r>
          </a:p>
          <a:p>
            <a:pPr marL="457200" lvl="0" indent="-457200">
              <a:buFont typeface="+mj-lt"/>
              <a:buAutoNum type="arabicPeriod"/>
            </a:pPr>
            <a:r>
              <a:rPr lang="tr-TR" b="1" dirty="0" smtClean="0"/>
              <a:t>Modern </a:t>
            </a:r>
            <a:r>
              <a:rPr lang="tr-TR" b="1" dirty="0"/>
              <a:t>bilimin ve deneysel </a:t>
            </a:r>
            <a:r>
              <a:rPr lang="tr-TR" b="1" dirty="0" smtClean="0"/>
              <a:t>bilginin devlet ve toplumun tüm alanlarına </a:t>
            </a:r>
            <a:r>
              <a:rPr lang="tr-TR" b="1" dirty="0"/>
              <a:t>geniş ve sistematik </a:t>
            </a:r>
            <a:r>
              <a:rPr lang="tr-TR" b="1" dirty="0" smtClean="0"/>
              <a:t>biçimde </a:t>
            </a:r>
            <a:r>
              <a:rPr lang="tr-TR" b="1" dirty="0"/>
              <a:t>uygulanması</a:t>
            </a:r>
          </a:p>
          <a:p>
            <a:pPr marL="457200" lvl="0" indent="-457200">
              <a:buFont typeface="+mj-lt"/>
              <a:buAutoNum type="arabicPeriod"/>
            </a:pPr>
            <a:r>
              <a:rPr lang="tr-TR" dirty="0" smtClean="0"/>
              <a:t>Ekonomik </a:t>
            </a:r>
            <a:r>
              <a:rPr lang="tr-TR" dirty="0"/>
              <a:t>faaliyetin aile içi veya mahalli kullanımdan çok ülke çapında ve uluslar arası bir </a:t>
            </a:r>
            <a:r>
              <a:rPr lang="tr-TR" b="1" dirty="0"/>
              <a:t>uzmanlaşmaya</a:t>
            </a:r>
            <a:r>
              <a:rPr lang="tr-TR" dirty="0"/>
              <a:t> yönelmesi</a:t>
            </a:r>
            <a:endParaRPr lang="tr-TR" b="1" dirty="0"/>
          </a:p>
          <a:p>
            <a:pPr marL="457200" lvl="0" indent="-457200">
              <a:buFont typeface="+mj-lt"/>
              <a:buAutoNum type="arabicPeriod"/>
            </a:pPr>
            <a:r>
              <a:rPr lang="tr-TR" dirty="0" smtClean="0"/>
              <a:t>Nüfusun </a:t>
            </a:r>
            <a:r>
              <a:rPr lang="tr-TR" dirty="0"/>
              <a:t>kırsal kesimlerden </a:t>
            </a:r>
            <a:r>
              <a:rPr lang="tr-TR" b="1" dirty="0"/>
              <a:t>kente göç etmesi</a:t>
            </a:r>
          </a:p>
          <a:p>
            <a:pPr marL="457200" lvl="0" indent="-457200">
              <a:buFont typeface="+mj-lt"/>
              <a:buAutoNum type="arabicPeriod"/>
            </a:pPr>
            <a:r>
              <a:rPr lang="tr-TR" dirty="0" smtClean="0"/>
              <a:t>Ortaklık </a:t>
            </a:r>
            <a:r>
              <a:rPr lang="tr-TR" dirty="0"/>
              <a:t>ve kamu teşebbüslerinin </a:t>
            </a:r>
            <a:r>
              <a:rPr lang="tr-TR" dirty="0" smtClean="0"/>
              <a:t>yaygınlaşması yani </a:t>
            </a:r>
            <a:r>
              <a:rPr lang="tr-TR" b="1" dirty="0" smtClean="0"/>
              <a:t>şirketleşme olgusunun yaşanması</a:t>
            </a:r>
            <a:endParaRPr lang="tr-TR" b="1" dirty="0"/>
          </a:p>
          <a:p>
            <a:pPr marL="457200" lvl="0" indent="-457200">
              <a:buFont typeface="+mj-lt"/>
              <a:buAutoNum type="arabicPeriod"/>
            </a:pPr>
            <a:r>
              <a:rPr lang="tr-TR" dirty="0" smtClean="0"/>
              <a:t>İş </a:t>
            </a:r>
            <a:r>
              <a:rPr lang="tr-TR" dirty="0"/>
              <a:t>gücünün temel mallar üretiminden </a:t>
            </a:r>
            <a:r>
              <a:rPr lang="tr-TR" b="1" dirty="0"/>
              <a:t>mamul mallar </a:t>
            </a:r>
            <a:r>
              <a:rPr lang="tr-TR" dirty="0"/>
              <a:t>ve hizmetlerin üretimine kayması</a:t>
            </a:r>
            <a:endParaRPr lang="tr-TR" b="1" dirty="0"/>
          </a:p>
          <a:p>
            <a:pPr marL="457200" lvl="0" indent="-457200">
              <a:buFont typeface="+mj-lt"/>
              <a:buAutoNum type="arabicPeriod"/>
            </a:pPr>
            <a:r>
              <a:rPr lang="tr-TR" dirty="0" smtClean="0"/>
              <a:t>Toprak </a:t>
            </a:r>
            <a:r>
              <a:rPr lang="tr-TR" dirty="0"/>
              <a:t>dışında yeni sermaye alanlarının ve kaynaklarının doğması ve bu sermaye araçlarından doğan </a:t>
            </a:r>
            <a:r>
              <a:rPr lang="tr-TR" b="1" dirty="0"/>
              <a:t>yeni sınıfların oluşması</a:t>
            </a:r>
          </a:p>
          <a:p>
            <a:endParaRPr lang="tr-TR" b="1" dirty="0" smtClean="0"/>
          </a:p>
        </p:txBody>
      </p:sp>
    </p:spTree>
    <p:extLst>
      <p:ext uri="{BB962C8B-B14F-4D97-AF65-F5344CB8AC3E}">
        <p14:creationId xmlns:p14="http://schemas.microsoft.com/office/powerpoint/2010/main" xmlns="" val="1644246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122363"/>
            <a:ext cx="9144000" cy="4689857"/>
          </a:xfrm>
        </p:spPr>
        <p:txBody>
          <a:bodyPr>
            <a:normAutofit/>
          </a:bodyPr>
          <a:lstStyle/>
          <a:p>
            <a:r>
              <a:rPr lang="tr-TR" b="1" dirty="0" smtClean="0"/>
              <a:t>OSMANLI İMPARATORLUĞU’NU DOĞRUDAN ETKİLEYEN TEMEL DEĞİŞİM VE GELİŞMELER</a:t>
            </a:r>
          </a:p>
          <a:p>
            <a:r>
              <a:rPr lang="tr-TR" b="1" dirty="0" smtClean="0">
                <a:solidFill>
                  <a:schemeClr val="accent1"/>
                </a:solidFill>
              </a:rPr>
              <a:t>I. Endüstri/Sanayi Devrimi</a:t>
            </a:r>
          </a:p>
          <a:p>
            <a:r>
              <a:rPr lang="tr-TR" b="1" dirty="0" smtClean="0"/>
              <a:t>Sanayi Devrimi’nin Gerçekleştirilmesi İçin Bazı Yan Devrimlerin de Hayata Geçirilmesi Gerekir. Sözü Edilen Yan Devrimleri Şu Şekilde Sıralamak Mümkündür:</a:t>
            </a:r>
          </a:p>
          <a:p>
            <a:pPr marL="457200" indent="-457200">
              <a:buFont typeface="+mj-lt"/>
              <a:buAutoNum type="arabicPeriod"/>
            </a:pPr>
            <a:r>
              <a:rPr lang="tr-TR" b="1" dirty="0" smtClean="0"/>
              <a:t>Tarım Devrimi</a:t>
            </a:r>
          </a:p>
          <a:p>
            <a:pPr marL="457200" indent="-457200">
              <a:buFont typeface="+mj-lt"/>
              <a:buAutoNum type="arabicPeriod"/>
            </a:pPr>
            <a:r>
              <a:rPr lang="tr-TR" b="1" dirty="0" smtClean="0"/>
              <a:t>Ticaret Devrimi</a:t>
            </a:r>
          </a:p>
          <a:p>
            <a:pPr marL="457200" indent="-457200">
              <a:buFont typeface="+mj-lt"/>
              <a:buAutoNum type="arabicPeriod"/>
            </a:pPr>
            <a:r>
              <a:rPr lang="tr-TR" b="1" dirty="0" smtClean="0"/>
              <a:t>Ulaşım Devrimi</a:t>
            </a:r>
          </a:p>
          <a:p>
            <a:pPr marL="457200" indent="-457200">
              <a:buFont typeface="+mj-lt"/>
              <a:buAutoNum type="arabicPeriod"/>
            </a:pPr>
            <a:r>
              <a:rPr lang="tr-TR" b="1" dirty="0" smtClean="0"/>
              <a:t>Nüfus Devrimi</a:t>
            </a:r>
          </a:p>
          <a:p>
            <a:pPr marL="457200" indent="-457200">
              <a:buFont typeface="+mj-lt"/>
              <a:buAutoNum type="arabicPeriod"/>
            </a:pPr>
            <a:r>
              <a:rPr lang="tr-TR" b="1" dirty="0" smtClean="0"/>
              <a:t>Pamuk ve Demir Sanayisinde Devrim</a:t>
            </a:r>
          </a:p>
          <a:p>
            <a:endParaRPr lang="tr-TR" b="1" dirty="0" smtClean="0"/>
          </a:p>
          <a:p>
            <a:endParaRPr lang="tr-TR" b="1" dirty="0" smtClean="0"/>
          </a:p>
          <a:p>
            <a:endParaRPr lang="tr-TR" b="1" dirty="0" smtClean="0"/>
          </a:p>
          <a:p>
            <a:endParaRPr lang="tr-TR" b="1" dirty="0" smtClean="0"/>
          </a:p>
        </p:txBody>
      </p:sp>
    </p:spTree>
    <p:extLst>
      <p:ext uri="{BB962C8B-B14F-4D97-AF65-F5344CB8AC3E}">
        <p14:creationId xmlns:p14="http://schemas.microsoft.com/office/powerpoint/2010/main" xmlns="" val="4149986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122363"/>
            <a:ext cx="9144000" cy="4689857"/>
          </a:xfrm>
        </p:spPr>
        <p:txBody>
          <a:bodyPr>
            <a:normAutofit/>
          </a:bodyPr>
          <a:lstStyle/>
          <a:p>
            <a:r>
              <a:rPr lang="tr-TR" b="1" dirty="0" smtClean="0"/>
              <a:t>OSMANLI İMPARATORLUĞU’NU DOĞRUDAN ETKİLEYEN TEMEL DEĞİŞİM VE GELİŞMELER</a:t>
            </a:r>
          </a:p>
          <a:p>
            <a:r>
              <a:rPr lang="tr-TR" b="1" dirty="0" smtClean="0">
                <a:solidFill>
                  <a:schemeClr val="accent1"/>
                </a:solidFill>
              </a:rPr>
              <a:t>I. Endüstri/Sanayi Devrimi</a:t>
            </a:r>
          </a:p>
          <a:p>
            <a:r>
              <a:rPr lang="tr-TR" b="1" dirty="0" smtClean="0"/>
              <a:t>Sanayi Devrimi’ni Gerçekleştirmemiş (Yani Sanayi Öncesi) Toplumların da Birtakım Ölçütleri Vardır ki, Şu Şekilde Sıralanabilir.</a:t>
            </a:r>
          </a:p>
          <a:p>
            <a:pPr marL="457200" indent="-457200">
              <a:buFont typeface="+mj-lt"/>
              <a:buAutoNum type="arabicPeriod"/>
            </a:pPr>
            <a:r>
              <a:rPr lang="tr-TR" b="1" dirty="0" smtClean="0"/>
              <a:t>Fakirlik</a:t>
            </a:r>
          </a:p>
          <a:p>
            <a:pPr marL="457200" indent="-457200">
              <a:buFont typeface="+mj-lt"/>
              <a:buAutoNum type="arabicPeriod"/>
            </a:pPr>
            <a:r>
              <a:rPr lang="tr-TR" b="1" dirty="0" smtClean="0"/>
              <a:t>Durağanlık</a:t>
            </a:r>
          </a:p>
          <a:p>
            <a:pPr marL="457200" indent="-457200">
              <a:buFont typeface="+mj-lt"/>
              <a:buAutoNum type="arabicPeriod"/>
            </a:pPr>
            <a:r>
              <a:rPr lang="tr-TR" b="1" dirty="0" smtClean="0"/>
              <a:t>Bölgelerarası Gelişmişlik Farkları</a:t>
            </a:r>
          </a:p>
          <a:p>
            <a:pPr marL="457200" indent="-457200">
              <a:buFont typeface="+mj-lt"/>
              <a:buAutoNum type="arabicPeriod"/>
            </a:pPr>
            <a:r>
              <a:rPr lang="tr-TR" b="1" dirty="0" smtClean="0"/>
              <a:t>Tarıma Bağımlılık</a:t>
            </a:r>
          </a:p>
          <a:p>
            <a:pPr marL="457200" indent="-457200">
              <a:buFont typeface="+mj-lt"/>
              <a:buAutoNum type="arabicPeriod"/>
            </a:pPr>
            <a:r>
              <a:rPr lang="tr-TR" b="1" dirty="0" smtClean="0"/>
              <a:t>Mesleki Uzmanlaşmada Yetersizlikler</a:t>
            </a:r>
          </a:p>
          <a:p>
            <a:endParaRPr lang="tr-TR" b="1" dirty="0" smtClean="0"/>
          </a:p>
          <a:p>
            <a:endParaRPr lang="tr-TR" b="1" dirty="0" smtClean="0"/>
          </a:p>
          <a:p>
            <a:endParaRPr lang="tr-TR" b="1" dirty="0" smtClean="0"/>
          </a:p>
        </p:txBody>
      </p:sp>
    </p:spTree>
    <p:extLst>
      <p:ext uri="{BB962C8B-B14F-4D97-AF65-F5344CB8AC3E}">
        <p14:creationId xmlns:p14="http://schemas.microsoft.com/office/powerpoint/2010/main" xmlns="" val="1139672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122363"/>
            <a:ext cx="9144000" cy="4689857"/>
          </a:xfrm>
        </p:spPr>
        <p:txBody>
          <a:bodyPr>
            <a:normAutofit/>
          </a:bodyPr>
          <a:lstStyle/>
          <a:p>
            <a:r>
              <a:rPr lang="tr-TR" b="1" dirty="0" smtClean="0"/>
              <a:t>OSMANLI İMPARATORLUĞU’NU DOĞRUDAN ETKİLEYEN TEMEL DEĞİŞİM VE GELİŞMELER</a:t>
            </a:r>
          </a:p>
          <a:p>
            <a:r>
              <a:rPr lang="tr-TR" b="1" dirty="0" smtClean="0">
                <a:solidFill>
                  <a:schemeClr val="accent1"/>
                </a:solidFill>
              </a:rPr>
              <a:t>Fransız İhtilali</a:t>
            </a:r>
          </a:p>
          <a:p>
            <a:r>
              <a:rPr lang="tr-TR" b="1" dirty="0" smtClean="0"/>
              <a:t>-Fransız İhtilali ve Amerikan Bağımsızlık Savaşı (Virginia </a:t>
            </a:r>
            <a:r>
              <a:rPr lang="tr-TR" b="1" dirty="0"/>
              <a:t>İnsan Hakları </a:t>
            </a:r>
            <a:r>
              <a:rPr lang="tr-TR" b="1" dirty="0" smtClean="0"/>
              <a:t>Bildirgesi) </a:t>
            </a:r>
          </a:p>
          <a:p>
            <a:r>
              <a:rPr lang="tr-TR" b="1" dirty="0" smtClean="0"/>
              <a:t>-İhtilale Neden Olan Gelişmelere Genel Bakış</a:t>
            </a:r>
          </a:p>
          <a:p>
            <a:pPr marL="342900" indent="-342900">
              <a:buFont typeface="Arial" panose="020B0604020202020204" pitchFamily="34" charset="0"/>
              <a:buChar char="•"/>
            </a:pPr>
            <a:r>
              <a:rPr lang="tr-TR" b="1" dirty="0" smtClean="0"/>
              <a:t>Kralın Konumu</a:t>
            </a:r>
          </a:p>
          <a:p>
            <a:pPr marL="342900" indent="-342900">
              <a:buFont typeface="Arial" panose="020B0604020202020204" pitchFamily="34" charset="0"/>
              <a:buChar char="•"/>
            </a:pPr>
            <a:r>
              <a:rPr lang="tr-TR" b="1" dirty="0" smtClean="0"/>
              <a:t>Derebeyleri ve Asilzadeler</a:t>
            </a:r>
          </a:p>
          <a:p>
            <a:pPr marL="342900" indent="-342900">
              <a:buFont typeface="Arial" panose="020B0604020202020204" pitchFamily="34" charset="0"/>
              <a:buChar char="•"/>
            </a:pPr>
            <a:r>
              <a:rPr lang="tr-TR" b="1" dirty="0" smtClean="0"/>
              <a:t>Kilise ve Ruhban Sınıfı</a:t>
            </a:r>
          </a:p>
          <a:p>
            <a:pPr marL="342900" indent="-342900">
              <a:buFont typeface="Arial" panose="020B0604020202020204" pitchFamily="34" charset="0"/>
              <a:buChar char="•"/>
            </a:pPr>
            <a:r>
              <a:rPr lang="tr-TR" b="1" dirty="0" smtClean="0"/>
              <a:t>Burjuva ve Onun Temsil Ettiği Gelişmeler</a:t>
            </a:r>
          </a:p>
          <a:p>
            <a:endParaRPr lang="tr-TR" b="1" dirty="0" smtClean="0"/>
          </a:p>
          <a:p>
            <a:endParaRPr lang="tr-TR" b="1" dirty="0" smtClean="0"/>
          </a:p>
          <a:p>
            <a:endParaRPr lang="tr-TR" b="1" dirty="0" smtClean="0"/>
          </a:p>
        </p:txBody>
      </p:sp>
    </p:spTree>
    <p:extLst>
      <p:ext uri="{BB962C8B-B14F-4D97-AF65-F5344CB8AC3E}">
        <p14:creationId xmlns:p14="http://schemas.microsoft.com/office/powerpoint/2010/main" xmlns="" val="4225518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122363"/>
            <a:ext cx="9144000" cy="4689857"/>
          </a:xfrm>
        </p:spPr>
        <p:txBody>
          <a:bodyPr>
            <a:normAutofit/>
          </a:bodyPr>
          <a:lstStyle/>
          <a:p>
            <a:r>
              <a:rPr lang="tr-TR" b="1" dirty="0" smtClean="0"/>
              <a:t>OSMANLI İMPARATORLUĞU’NU DOĞRUDAN ETKİLEYEN TEMEL DEĞİŞİM VE GELİŞMELER</a:t>
            </a:r>
          </a:p>
          <a:p>
            <a:r>
              <a:rPr lang="tr-TR" b="1" dirty="0" smtClean="0">
                <a:solidFill>
                  <a:schemeClr val="accent1"/>
                </a:solidFill>
              </a:rPr>
              <a:t>Fransız İhtilali</a:t>
            </a:r>
          </a:p>
          <a:p>
            <a:r>
              <a:rPr lang="tr-TR" b="1" dirty="0" smtClean="0"/>
              <a:t>Fransız İhtilali ve Sonrasındaki Gelişmeler</a:t>
            </a:r>
          </a:p>
          <a:p>
            <a:pPr marL="342900" indent="-342900">
              <a:buFont typeface="Arial" panose="020B0604020202020204" pitchFamily="34" charset="0"/>
              <a:buChar char="•"/>
            </a:pPr>
            <a:r>
              <a:rPr lang="tr-TR" b="1" dirty="0" smtClean="0"/>
              <a:t>İnsan ve Vatandaşlık Hakları</a:t>
            </a:r>
          </a:p>
          <a:p>
            <a:pPr marL="342900" indent="-342900">
              <a:buFont typeface="Arial" panose="020B0604020202020204" pitchFamily="34" charset="0"/>
              <a:buChar char="•"/>
            </a:pPr>
            <a:r>
              <a:rPr lang="tr-TR" b="1" dirty="0" smtClean="0"/>
              <a:t>Kurucu Meclis ve Sonrasındaki Gelişmeler</a:t>
            </a:r>
          </a:p>
          <a:p>
            <a:pPr marL="342900" indent="-342900">
              <a:buFont typeface="Arial" panose="020B0604020202020204" pitchFamily="34" charset="0"/>
              <a:buChar char="•"/>
            </a:pPr>
            <a:r>
              <a:rPr lang="tr-TR" b="1" dirty="0" smtClean="0"/>
              <a:t>Viyana Kongresi ve Restorasyon Dönemi</a:t>
            </a:r>
          </a:p>
          <a:p>
            <a:pPr marL="342900" indent="-342900">
              <a:buFont typeface="Arial" panose="020B0604020202020204" pitchFamily="34" charset="0"/>
              <a:buChar char="•"/>
            </a:pPr>
            <a:r>
              <a:rPr lang="tr-TR" b="1" dirty="0" smtClean="0"/>
              <a:t>1830 ve 1848 İhtilalleri </a:t>
            </a:r>
          </a:p>
          <a:p>
            <a:endParaRPr lang="tr-TR" b="1" dirty="0" smtClean="0"/>
          </a:p>
          <a:p>
            <a:endParaRPr lang="tr-TR" b="1" dirty="0" smtClean="0"/>
          </a:p>
        </p:txBody>
      </p:sp>
    </p:spTree>
    <p:extLst>
      <p:ext uri="{BB962C8B-B14F-4D97-AF65-F5344CB8AC3E}">
        <p14:creationId xmlns:p14="http://schemas.microsoft.com/office/powerpoint/2010/main" xmlns="" val="2657547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2.Hafta</a:t>
            </a:r>
            <a:br>
              <a:rPr lang="tr-TR" dirty="0" smtClean="0"/>
            </a:br>
            <a:endParaRPr lang="tr-TR" dirty="0"/>
          </a:p>
        </p:txBody>
      </p:sp>
      <p:sp>
        <p:nvSpPr>
          <p:cNvPr id="3" name="Alt Başlık 2"/>
          <p:cNvSpPr>
            <a:spLocks noGrp="1"/>
          </p:cNvSpPr>
          <p:nvPr>
            <p:ph type="subTitle" idx="1"/>
          </p:nvPr>
        </p:nvSpPr>
        <p:spPr>
          <a:xfrm>
            <a:off x="1524000" y="1122363"/>
            <a:ext cx="9144000" cy="4689857"/>
          </a:xfrm>
        </p:spPr>
        <p:txBody>
          <a:bodyPr>
            <a:normAutofit/>
          </a:bodyPr>
          <a:lstStyle/>
          <a:p>
            <a:r>
              <a:rPr lang="tr-TR" b="1" dirty="0" smtClean="0"/>
              <a:t>OSMANLI İMPARATORLUĞU’NU DOĞRUDAN ETKİLEYEN TEMEL DEĞİŞİM VE GELİŞMELER</a:t>
            </a:r>
          </a:p>
          <a:p>
            <a:r>
              <a:rPr lang="tr-TR" b="1" dirty="0" smtClean="0">
                <a:solidFill>
                  <a:schemeClr val="accent1"/>
                </a:solidFill>
              </a:rPr>
              <a:t>Rusya’nın Yükselişi</a:t>
            </a:r>
          </a:p>
          <a:p>
            <a:pPr marL="342900" indent="-342900">
              <a:buFont typeface="Arial" panose="020B0604020202020204" pitchFamily="34" charset="0"/>
              <a:buChar char="•"/>
            </a:pPr>
            <a:r>
              <a:rPr lang="tr-TR" b="1" dirty="0" err="1" smtClean="0"/>
              <a:t>Knezlik</a:t>
            </a:r>
            <a:r>
              <a:rPr lang="tr-TR" b="1" dirty="0" smtClean="0"/>
              <a:t> Dönemi</a:t>
            </a:r>
          </a:p>
          <a:p>
            <a:pPr marL="342900" indent="-342900">
              <a:buFont typeface="Arial" panose="020B0604020202020204" pitchFamily="34" charset="0"/>
              <a:buChar char="•"/>
            </a:pPr>
            <a:r>
              <a:rPr lang="tr-TR" b="1" dirty="0" smtClean="0"/>
              <a:t>Hristiyanlığı Kabul Ediş ve Yeni Dinin Rus Cemiyet ve Siyasi Teşekkülüne Etkisi</a:t>
            </a:r>
          </a:p>
          <a:p>
            <a:pPr marL="342900" indent="-342900">
              <a:buFont typeface="Arial" panose="020B0604020202020204" pitchFamily="34" charset="0"/>
              <a:buChar char="•"/>
            </a:pPr>
            <a:r>
              <a:rPr lang="tr-TR" b="1" dirty="0" smtClean="0"/>
              <a:t>Rus Devleti’nin Ortaya Çıkışı</a:t>
            </a:r>
          </a:p>
          <a:p>
            <a:pPr marL="342900" indent="-342900">
              <a:buFont typeface="Arial" panose="020B0604020202020204" pitchFamily="34" charset="0"/>
              <a:buChar char="•"/>
            </a:pPr>
            <a:r>
              <a:rPr lang="tr-TR" b="1" dirty="0" smtClean="0"/>
              <a:t>Çarlık Rusya’sı ve Osmanlı İmparatorluğu</a:t>
            </a:r>
          </a:p>
          <a:p>
            <a:endParaRPr lang="tr-TR" b="1" dirty="0" smtClean="0"/>
          </a:p>
        </p:txBody>
      </p:sp>
    </p:spTree>
    <p:extLst>
      <p:ext uri="{BB962C8B-B14F-4D97-AF65-F5344CB8AC3E}">
        <p14:creationId xmlns:p14="http://schemas.microsoft.com/office/powerpoint/2010/main" xmlns="" val="15862632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TotalTime>
  <Words>1027</Words>
  <Application>Microsoft Office PowerPoint</Application>
  <PresentationFormat>Özel</PresentationFormat>
  <Paragraphs>83</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Office Teması</vt:lpstr>
      <vt:lpstr>TAR322 OSMANLI İMPARATORLUĞU’NDA YENİLEŞME HAREKETLERİ</vt:lpstr>
      <vt:lpstr>2.Hafta </vt:lpstr>
      <vt:lpstr>2.Hafta </vt:lpstr>
      <vt:lpstr>2.Hafta </vt:lpstr>
      <vt:lpstr>2.Hafta </vt:lpstr>
      <vt:lpstr>2.Hafta </vt:lpstr>
      <vt:lpstr>2.Hafta </vt:lpstr>
      <vt:lpstr>2.Hafta </vt:lpstr>
      <vt:lpstr>2.Hafta </vt:lpstr>
      <vt:lpstr>2.Hafta </vt:lpstr>
      <vt:lpstr>2.Hafta </vt:lpstr>
      <vt:lpstr>2.Hafta </vt:lpstr>
      <vt:lpstr>2.Hafta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Bekir Koç</dc:creator>
  <cp:lastModifiedBy>win10</cp:lastModifiedBy>
  <cp:revision>21</cp:revision>
  <dcterms:created xsi:type="dcterms:W3CDTF">2018-08-08T12:07:43Z</dcterms:created>
  <dcterms:modified xsi:type="dcterms:W3CDTF">2020-05-05T19:31:42Z</dcterms:modified>
</cp:coreProperties>
</file>