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36"/>
  </p:handoutMasterIdLst>
  <p:sldIdLst>
    <p:sldId id="256" r:id="rId2"/>
    <p:sldId id="281" r:id="rId3"/>
    <p:sldId id="299" r:id="rId4"/>
    <p:sldId id="282" r:id="rId5"/>
    <p:sldId id="300" r:id="rId6"/>
    <p:sldId id="283" r:id="rId7"/>
    <p:sldId id="304" r:id="rId8"/>
    <p:sldId id="305" r:id="rId9"/>
    <p:sldId id="306" r:id="rId10"/>
    <p:sldId id="291" r:id="rId11"/>
    <p:sldId id="284" r:id="rId12"/>
    <p:sldId id="286" r:id="rId13"/>
    <p:sldId id="285" r:id="rId14"/>
    <p:sldId id="287" r:id="rId15"/>
    <p:sldId id="288" r:id="rId16"/>
    <p:sldId id="289" r:id="rId17"/>
    <p:sldId id="267" r:id="rId18"/>
    <p:sldId id="269" r:id="rId19"/>
    <p:sldId id="268" r:id="rId20"/>
    <p:sldId id="296" r:id="rId21"/>
    <p:sldId id="298" r:id="rId22"/>
    <p:sldId id="270" r:id="rId23"/>
    <p:sldId id="297" r:id="rId24"/>
    <p:sldId id="271" r:id="rId25"/>
    <p:sldId id="279" r:id="rId26"/>
    <p:sldId id="273" r:id="rId27"/>
    <p:sldId id="275" r:id="rId28"/>
    <p:sldId id="274" r:id="rId29"/>
    <p:sldId id="276" r:id="rId30"/>
    <p:sldId id="272" r:id="rId31"/>
    <p:sldId id="277" r:id="rId32"/>
    <p:sldId id="280" r:id="rId33"/>
    <p:sldId id="293" r:id="rId34"/>
    <p:sldId id="290" r:id="rId3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91" d="100"/>
          <a:sy n="91" d="100"/>
        </p:scale>
        <p:origin x="534"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400FAF9-01E2-4890-99DA-DE6B4A0363A6}" type="datetimeFigureOut">
              <a:rPr lang="tr-TR" smtClean="0"/>
              <a:t>10.04.2018</a:t>
            </a:fld>
            <a:endParaRPr lang="tr-TR"/>
          </a:p>
        </p:txBody>
      </p:sp>
      <p:sp>
        <p:nvSpPr>
          <p:cNvPr id="4" name="Altbilgi Yer Tutucusu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8C5AAA2-3EEF-4C15-BCCC-4E06162C250C}" type="slidenum">
              <a:rPr lang="tr-TR" smtClean="0"/>
              <a:t>‹#›</a:t>
            </a:fld>
            <a:endParaRPr lang="tr-TR"/>
          </a:p>
        </p:txBody>
      </p:sp>
    </p:spTree>
    <p:extLst>
      <p:ext uri="{BB962C8B-B14F-4D97-AF65-F5344CB8AC3E}">
        <p14:creationId xmlns:p14="http://schemas.microsoft.com/office/powerpoint/2010/main" val="3475873543"/>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0D2327C3-C55B-484A-A8E8-4F9C6CF34EF1}" type="datetimeFigureOut">
              <a:rPr lang="tr-TR" smtClean="0"/>
              <a:t>10.04.2018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C32323E-C8F4-4D15-A55A-C8EE75985A6F}" type="slidenum">
              <a:rPr lang="tr-TR" smtClean="0"/>
              <a:t>‹#›</a:t>
            </a:fld>
            <a:endParaRPr lang="tr-TR"/>
          </a:p>
        </p:txBody>
      </p:sp>
    </p:spTree>
    <p:extLst>
      <p:ext uri="{BB962C8B-B14F-4D97-AF65-F5344CB8AC3E}">
        <p14:creationId xmlns:p14="http://schemas.microsoft.com/office/powerpoint/2010/main" val="38111954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D2327C3-C55B-484A-A8E8-4F9C6CF34EF1}" type="datetimeFigureOut">
              <a:rPr lang="tr-TR" smtClean="0"/>
              <a:t>10.04.2018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C32323E-C8F4-4D15-A55A-C8EE75985A6F}" type="slidenum">
              <a:rPr lang="tr-TR" smtClean="0"/>
              <a:t>‹#›</a:t>
            </a:fld>
            <a:endParaRPr lang="tr-TR"/>
          </a:p>
        </p:txBody>
      </p:sp>
    </p:spTree>
    <p:extLst>
      <p:ext uri="{BB962C8B-B14F-4D97-AF65-F5344CB8AC3E}">
        <p14:creationId xmlns:p14="http://schemas.microsoft.com/office/powerpoint/2010/main" val="2176924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D2327C3-C55B-484A-A8E8-4F9C6CF34EF1}" type="datetimeFigureOut">
              <a:rPr lang="tr-TR" smtClean="0"/>
              <a:t>10.04.2018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C32323E-C8F4-4D15-A55A-C8EE75985A6F}" type="slidenum">
              <a:rPr lang="tr-TR" smtClean="0"/>
              <a:t>‹#›</a:t>
            </a:fld>
            <a:endParaRPr lang="tr-TR"/>
          </a:p>
        </p:txBody>
      </p:sp>
    </p:spTree>
    <p:extLst>
      <p:ext uri="{BB962C8B-B14F-4D97-AF65-F5344CB8AC3E}">
        <p14:creationId xmlns:p14="http://schemas.microsoft.com/office/powerpoint/2010/main" val="39153358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D2327C3-C55B-484A-A8E8-4F9C6CF34EF1}" type="datetimeFigureOut">
              <a:rPr lang="tr-TR" smtClean="0"/>
              <a:t>10.04.2018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C32323E-C8F4-4D15-A55A-C8EE75985A6F}" type="slidenum">
              <a:rPr lang="tr-TR" smtClean="0"/>
              <a:t>‹#›</a:t>
            </a:fld>
            <a:endParaRPr lang="tr-TR"/>
          </a:p>
        </p:txBody>
      </p:sp>
    </p:spTree>
    <p:extLst>
      <p:ext uri="{BB962C8B-B14F-4D97-AF65-F5344CB8AC3E}">
        <p14:creationId xmlns:p14="http://schemas.microsoft.com/office/powerpoint/2010/main" val="23001016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0D2327C3-C55B-484A-A8E8-4F9C6CF34EF1}" type="datetimeFigureOut">
              <a:rPr lang="tr-TR" smtClean="0"/>
              <a:t>10.04.2018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3C32323E-C8F4-4D15-A55A-C8EE75985A6F}" type="slidenum">
              <a:rPr lang="tr-TR" smtClean="0"/>
              <a:t>‹#›</a:t>
            </a:fld>
            <a:endParaRPr lang="tr-TR"/>
          </a:p>
        </p:txBody>
      </p:sp>
    </p:spTree>
    <p:extLst>
      <p:ext uri="{BB962C8B-B14F-4D97-AF65-F5344CB8AC3E}">
        <p14:creationId xmlns:p14="http://schemas.microsoft.com/office/powerpoint/2010/main" val="4060649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0D2327C3-C55B-484A-A8E8-4F9C6CF34EF1}" type="datetimeFigureOut">
              <a:rPr lang="tr-TR" smtClean="0"/>
              <a:t>10.04.2018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C32323E-C8F4-4D15-A55A-C8EE75985A6F}" type="slidenum">
              <a:rPr lang="tr-TR" smtClean="0"/>
              <a:t>‹#›</a:t>
            </a:fld>
            <a:endParaRPr lang="tr-TR"/>
          </a:p>
        </p:txBody>
      </p:sp>
    </p:spTree>
    <p:extLst>
      <p:ext uri="{BB962C8B-B14F-4D97-AF65-F5344CB8AC3E}">
        <p14:creationId xmlns:p14="http://schemas.microsoft.com/office/powerpoint/2010/main" val="5894344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0D2327C3-C55B-484A-A8E8-4F9C6CF34EF1}" type="datetimeFigureOut">
              <a:rPr lang="tr-TR" smtClean="0"/>
              <a:t>10.04.2018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3C32323E-C8F4-4D15-A55A-C8EE75985A6F}" type="slidenum">
              <a:rPr lang="tr-TR" smtClean="0"/>
              <a:t>‹#›</a:t>
            </a:fld>
            <a:endParaRPr lang="tr-TR"/>
          </a:p>
        </p:txBody>
      </p:sp>
    </p:spTree>
    <p:extLst>
      <p:ext uri="{BB962C8B-B14F-4D97-AF65-F5344CB8AC3E}">
        <p14:creationId xmlns:p14="http://schemas.microsoft.com/office/powerpoint/2010/main" val="29225292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0D2327C3-C55B-484A-A8E8-4F9C6CF34EF1}" type="datetimeFigureOut">
              <a:rPr lang="tr-TR" smtClean="0"/>
              <a:t>10.04.2018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3C32323E-C8F4-4D15-A55A-C8EE75985A6F}" type="slidenum">
              <a:rPr lang="tr-TR" smtClean="0"/>
              <a:t>‹#›</a:t>
            </a:fld>
            <a:endParaRPr lang="tr-TR"/>
          </a:p>
        </p:txBody>
      </p:sp>
    </p:spTree>
    <p:extLst>
      <p:ext uri="{BB962C8B-B14F-4D97-AF65-F5344CB8AC3E}">
        <p14:creationId xmlns:p14="http://schemas.microsoft.com/office/powerpoint/2010/main" val="6925147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D2327C3-C55B-484A-A8E8-4F9C6CF34EF1}" type="datetimeFigureOut">
              <a:rPr lang="tr-TR" smtClean="0"/>
              <a:t>10.04.2018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3C32323E-C8F4-4D15-A55A-C8EE75985A6F}" type="slidenum">
              <a:rPr lang="tr-TR" smtClean="0"/>
              <a:t>‹#›</a:t>
            </a:fld>
            <a:endParaRPr lang="tr-TR"/>
          </a:p>
        </p:txBody>
      </p:sp>
    </p:spTree>
    <p:extLst>
      <p:ext uri="{BB962C8B-B14F-4D97-AF65-F5344CB8AC3E}">
        <p14:creationId xmlns:p14="http://schemas.microsoft.com/office/powerpoint/2010/main" val="38098826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0D2327C3-C55B-484A-A8E8-4F9C6CF34EF1}" type="datetimeFigureOut">
              <a:rPr lang="tr-TR" smtClean="0"/>
              <a:t>10.04.2018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C32323E-C8F4-4D15-A55A-C8EE75985A6F}" type="slidenum">
              <a:rPr lang="tr-TR" smtClean="0"/>
              <a:t>‹#›</a:t>
            </a:fld>
            <a:endParaRPr lang="tr-TR"/>
          </a:p>
        </p:txBody>
      </p:sp>
    </p:spTree>
    <p:extLst>
      <p:ext uri="{BB962C8B-B14F-4D97-AF65-F5344CB8AC3E}">
        <p14:creationId xmlns:p14="http://schemas.microsoft.com/office/powerpoint/2010/main" val="19802632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0D2327C3-C55B-484A-A8E8-4F9C6CF34EF1}" type="datetimeFigureOut">
              <a:rPr lang="tr-TR" smtClean="0"/>
              <a:t>10.04.2018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3C32323E-C8F4-4D15-A55A-C8EE75985A6F}" type="slidenum">
              <a:rPr lang="tr-TR" smtClean="0"/>
              <a:t>‹#›</a:t>
            </a:fld>
            <a:endParaRPr lang="tr-TR"/>
          </a:p>
        </p:txBody>
      </p:sp>
    </p:spTree>
    <p:extLst>
      <p:ext uri="{BB962C8B-B14F-4D97-AF65-F5344CB8AC3E}">
        <p14:creationId xmlns:p14="http://schemas.microsoft.com/office/powerpoint/2010/main" val="27618022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D2327C3-C55B-484A-A8E8-4F9C6CF34EF1}" type="datetimeFigureOut">
              <a:rPr lang="tr-TR" smtClean="0"/>
              <a:t>10.04.2018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C32323E-C8F4-4D15-A55A-C8EE75985A6F}" type="slidenum">
              <a:rPr lang="tr-TR" smtClean="0"/>
              <a:t>‹#›</a:t>
            </a:fld>
            <a:endParaRPr lang="tr-TR"/>
          </a:p>
        </p:txBody>
      </p:sp>
    </p:spTree>
    <p:extLst>
      <p:ext uri="{BB962C8B-B14F-4D97-AF65-F5344CB8AC3E}">
        <p14:creationId xmlns:p14="http://schemas.microsoft.com/office/powerpoint/2010/main" val="2351853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hyperlink" Target="http://www.wikizero.org/index.php?q=aHR0cHM6Ly9lbi53aWtpcGVkaWEub3JnL3dpa2kvUmVubmV0I01pY3JvYmlhbA"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657335" y="1998187"/>
            <a:ext cx="7686485" cy="1107005"/>
          </a:xfrm>
        </p:spPr>
        <p:txBody>
          <a:bodyPr/>
          <a:lstStyle/>
          <a:p>
            <a:r>
              <a:rPr lang="tr-TR" b="1" dirty="0" err="1" smtClean="0">
                <a:solidFill>
                  <a:srgbClr val="FF0000"/>
                </a:solidFill>
              </a:rPr>
              <a:t>Cheese</a:t>
            </a:r>
            <a:r>
              <a:rPr lang="tr-TR" b="1" dirty="0" smtClean="0">
                <a:solidFill>
                  <a:srgbClr val="FF0000"/>
                </a:solidFill>
              </a:rPr>
              <a:t> </a:t>
            </a:r>
            <a:r>
              <a:rPr lang="tr-TR" b="1" dirty="0" err="1" smtClean="0">
                <a:solidFill>
                  <a:srgbClr val="FF0000"/>
                </a:solidFill>
              </a:rPr>
              <a:t>Technology</a:t>
            </a:r>
            <a:r>
              <a:rPr lang="tr-TR" b="1" dirty="0" smtClean="0">
                <a:solidFill>
                  <a:srgbClr val="FF0000"/>
                </a:solidFill>
              </a:rPr>
              <a:t> - 1 </a:t>
            </a:r>
            <a:endParaRPr lang="tr-TR" b="1" dirty="0">
              <a:solidFill>
                <a:srgbClr val="FF0000"/>
              </a:solidFill>
            </a:endParaRPr>
          </a:p>
        </p:txBody>
      </p:sp>
      <p:sp>
        <p:nvSpPr>
          <p:cNvPr id="3" name="Alt Başlık 2"/>
          <p:cNvSpPr>
            <a:spLocks noGrp="1"/>
          </p:cNvSpPr>
          <p:nvPr>
            <p:ph type="subTitle" idx="1"/>
          </p:nvPr>
        </p:nvSpPr>
        <p:spPr>
          <a:xfrm>
            <a:off x="3570217" y="3782869"/>
            <a:ext cx="4452842" cy="864476"/>
          </a:xfrm>
        </p:spPr>
        <p:txBody>
          <a:bodyPr>
            <a:normAutofit fontScale="62500" lnSpcReduction="20000"/>
          </a:bodyPr>
          <a:lstStyle/>
          <a:p>
            <a:r>
              <a:rPr lang="en-US" b="1" dirty="0"/>
              <a:t>Res. </a:t>
            </a:r>
            <a:r>
              <a:rPr lang="en-US" b="1" dirty="0" err="1"/>
              <a:t>Asst</a:t>
            </a:r>
            <a:r>
              <a:rPr lang="en-US" b="1" dirty="0"/>
              <a:t>, DVM Bahar ONARAN</a:t>
            </a:r>
          </a:p>
          <a:p>
            <a:r>
              <a:rPr lang="en-US" dirty="0"/>
              <a:t>Ankara University, Faculty of Veterinary Medicine</a:t>
            </a:r>
          </a:p>
          <a:p>
            <a:r>
              <a:rPr lang="en-US" dirty="0"/>
              <a:t>Department of Food Hygiene and Technology</a:t>
            </a:r>
          </a:p>
          <a:p>
            <a:endParaRPr lang="tr-TR" dirty="0"/>
          </a:p>
        </p:txBody>
      </p:sp>
    </p:spTree>
    <p:extLst>
      <p:ext uri="{BB962C8B-B14F-4D97-AF65-F5344CB8AC3E}">
        <p14:creationId xmlns:p14="http://schemas.microsoft.com/office/powerpoint/2010/main" val="58714745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914400"/>
            <a:ext cx="10515600" cy="5262563"/>
          </a:xfrm>
        </p:spPr>
        <p:txBody>
          <a:bodyPr>
            <a:normAutofit fontScale="92500" lnSpcReduction="10000"/>
          </a:bodyPr>
          <a:lstStyle/>
          <a:p>
            <a:pPr algn="just"/>
            <a:r>
              <a:rPr lang="en-US" b="1" dirty="0" smtClean="0">
                <a:solidFill>
                  <a:srgbClr val="FF0000"/>
                </a:solidFill>
              </a:rPr>
              <a:t>Adjunct cultures</a:t>
            </a:r>
            <a:r>
              <a:rPr lang="en-US" dirty="0" smtClean="0"/>
              <a:t> are used to provide or enhance the characteristic flavors and textures of cheese. </a:t>
            </a:r>
            <a:endParaRPr lang="tr-TR" dirty="0" smtClean="0"/>
          </a:p>
          <a:p>
            <a:pPr algn="just"/>
            <a:r>
              <a:rPr lang="en-US" dirty="0" smtClean="0"/>
              <a:t>Common </a:t>
            </a:r>
            <a:r>
              <a:rPr lang="en-US" dirty="0"/>
              <a:t>adjunct cultures added during manufacture </a:t>
            </a:r>
            <a:r>
              <a:rPr lang="en-US" dirty="0" smtClean="0"/>
              <a:t>include</a:t>
            </a:r>
            <a:r>
              <a:rPr lang="tr-TR" dirty="0" smtClean="0"/>
              <a:t>;</a:t>
            </a:r>
            <a:r>
              <a:rPr lang="en-US" dirty="0" smtClean="0"/>
              <a:t> </a:t>
            </a:r>
            <a:endParaRPr lang="tr-TR" dirty="0" smtClean="0"/>
          </a:p>
          <a:p>
            <a:pPr algn="just">
              <a:buFont typeface="Wingdings" panose="05000000000000000000" pitchFamily="2" charset="2"/>
              <a:buChar char="Ø"/>
            </a:pPr>
            <a:r>
              <a:rPr lang="en-US" i="1" dirty="0" smtClean="0"/>
              <a:t>Lactobacillus </a:t>
            </a:r>
            <a:r>
              <a:rPr lang="en-US" i="1" dirty="0" err="1"/>
              <a:t>casei</a:t>
            </a:r>
            <a:r>
              <a:rPr lang="en-US" i="1" dirty="0"/>
              <a:t> </a:t>
            </a:r>
            <a:r>
              <a:rPr lang="en-US" dirty="0"/>
              <a:t>and </a:t>
            </a:r>
            <a:r>
              <a:rPr lang="en-US" i="1" dirty="0"/>
              <a:t>Lactobacillus </a:t>
            </a:r>
            <a:r>
              <a:rPr lang="en-US" i="1" dirty="0" err="1"/>
              <a:t>plantarum</a:t>
            </a:r>
            <a:r>
              <a:rPr lang="en-US" i="1" dirty="0"/>
              <a:t> </a:t>
            </a:r>
            <a:r>
              <a:rPr lang="en-US" dirty="0"/>
              <a:t>for flavor in Cheddar cheese, </a:t>
            </a:r>
            <a:endParaRPr lang="tr-TR" dirty="0" smtClean="0"/>
          </a:p>
          <a:p>
            <a:pPr algn="just">
              <a:buFont typeface="Wingdings" panose="05000000000000000000" pitchFamily="2" charset="2"/>
              <a:buChar char="Ø"/>
            </a:pPr>
            <a:r>
              <a:rPr lang="en-US" i="1" dirty="0" err="1" smtClean="0"/>
              <a:t>Propionibacterium</a:t>
            </a:r>
            <a:r>
              <a:rPr lang="en-US" i="1" dirty="0" smtClean="0"/>
              <a:t> </a:t>
            </a:r>
            <a:r>
              <a:rPr lang="en-US" i="1" dirty="0" err="1"/>
              <a:t>freudenreichii</a:t>
            </a:r>
            <a:r>
              <a:rPr lang="en-US" i="1" dirty="0"/>
              <a:t> </a:t>
            </a:r>
            <a:r>
              <a:rPr lang="en-US" dirty="0"/>
              <a:t>for eye formation in Swiss. </a:t>
            </a:r>
            <a:endParaRPr lang="tr-TR" dirty="0" smtClean="0"/>
          </a:p>
          <a:p>
            <a:pPr algn="just"/>
            <a:r>
              <a:rPr lang="en-US" i="1" dirty="0" err="1" smtClean="0"/>
              <a:t>Brevibacterium</a:t>
            </a:r>
            <a:r>
              <a:rPr lang="en-US" i="1" dirty="0" smtClean="0"/>
              <a:t> </a:t>
            </a:r>
            <a:r>
              <a:rPr lang="en-US" i="1" dirty="0"/>
              <a:t>linens </a:t>
            </a:r>
            <a:r>
              <a:rPr lang="en-US" dirty="0"/>
              <a:t>of gruyere, brick and limburger cheeses.</a:t>
            </a:r>
          </a:p>
          <a:p>
            <a:pPr algn="just">
              <a:buFont typeface="Wingdings" panose="05000000000000000000" pitchFamily="2" charset="2"/>
              <a:buChar char="Ø"/>
            </a:pPr>
            <a:r>
              <a:rPr lang="en-US" dirty="0"/>
              <a:t>Yeasts and molds are used in some cheeses to provide the characteristic colors and flavors of some cheese </a:t>
            </a:r>
            <a:r>
              <a:rPr lang="en-US" dirty="0" smtClean="0"/>
              <a:t>varieties</a:t>
            </a:r>
            <a:r>
              <a:rPr lang="tr-TR" dirty="0" smtClean="0"/>
              <a:t>;</a:t>
            </a:r>
            <a:r>
              <a:rPr lang="en-US" dirty="0" smtClean="0"/>
              <a:t> </a:t>
            </a:r>
            <a:endParaRPr lang="tr-TR" dirty="0" smtClean="0"/>
          </a:p>
          <a:p>
            <a:pPr algn="just">
              <a:buFont typeface="Wingdings" panose="05000000000000000000" pitchFamily="2" charset="2"/>
              <a:buChar char="Ø"/>
            </a:pPr>
            <a:r>
              <a:rPr lang="en-US" i="1" dirty="0" err="1" smtClean="0"/>
              <a:t>Torula</a:t>
            </a:r>
            <a:r>
              <a:rPr lang="en-US" dirty="0" smtClean="0"/>
              <a:t> </a:t>
            </a:r>
            <a:r>
              <a:rPr lang="en-US" dirty="0"/>
              <a:t>yeast is used in the smear for the ripening of brick and </a:t>
            </a:r>
            <a:r>
              <a:rPr lang="en-US" dirty="0" smtClean="0"/>
              <a:t>limb</a:t>
            </a:r>
            <a:r>
              <a:rPr lang="tr-TR" dirty="0" smtClean="0"/>
              <a:t>u</a:t>
            </a:r>
            <a:r>
              <a:rPr lang="en-US" dirty="0" err="1" smtClean="0"/>
              <a:t>rger</a:t>
            </a:r>
            <a:r>
              <a:rPr lang="en-US" dirty="0" smtClean="0"/>
              <a:t> </a:t>
            </a:r>
            <a:r>
              <a:rPr lang="en-US" dirty="0"/>
              <a:t>cheese. </a:t>
            </a:r>
            <a:endParaRPr lang="tr-TR" dirty="0" smtClean="0"/>
          </a:p>
          <a:p>
            <a:pPr algn="just">
              <a:buFont typeface="Wingdings" panose="05000000000000000000" pitchFamily="2" charset="2"/>
              <a:buChar char="Ø"/>
            </a:pPr>
            <a:r>
              <a:rPr lang="en-US" i="1" dirty="0" err="1" smtClean="0"/>
              <a:t>Penicillium</a:t>
            </a:r>
            <a:r>
              <a:rPr lang="en-US" i="1" dirty="0" smtClean="0"/>
              <a:t> </a:t>
            </a:r>
            <a:r>
              <a:rPr lang="en-US" i="1" dirty="0" err="1"/>
              <a:t>camemberti</a:t>
            </a:r>
            <a:r>
              <a:rPr lang="en-US" i="1" dirty="0"/>
              <a:t> </a:t>
            </a:r>
            <a:r>
              <a:rPr lang="en-US" dirty="0"/>
              <a:t>in camembert and brie, and </a:t>
            </a:r>
            <a:r>
              <a:rPr lang="en-US" i="1" dirty="0" err="1"/>
              <a:t>Penicillium</a:t>
            </a:r>
            <a:r>
              <a:rPr lang="en-US" i="1" dirty="0"/>
              <a:t> </a:t>
            </a:r>
            <a:r>
              <a:rPr lang="en-US" i="1" dirty="0" err="1"/>
              <a:t>roqueforti</a:t>
            </a:r>
            <a:r>
              <a:rPr lang="en-US" i="1" dirty="0"/>
              <a:t> </a:t>
            </a:r>
            <a:r>
              <a:rPr lang="en-US" dirty="0"/>
              <a:t>in blue cheeses.</a:t>
            </a:r>
            <a:endParaRPr lang="tr-TR" dirty="0"/>
          </a:p>
          <a:p>
            <a:endParaRPr lang="tr-TR" dirty="0"/>
          </a:p>
        </p:txBody>
      </p:sp>
    </p:spTree>
    <p:extLst>
      <p:ext uri="{BB962C8B-B14F-4D97-AF65-F5344CB8AC3E}">
        <p14:creationId xmlns:p14="http://schemas.microsoft.com/office/powerpoint/2010/main" val="85441686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571846" y="386390"/>
            <a:ext cx="10515600" cy="1325563"/>
          </a:xfrm>
        </p:spPr>
        <p:txBody>
          <a:bodyPr/>
          <a:lstStyle/>
          <a:p>
            <a:r>
              <a:rPr lang="en-US" b="1" dirty="0" smtClean="0">
                <a:solidFill>
                  <a:srgbClr val="FF0000"/>
                </a:solidFill>
              </a:rPr>
              <a:t>General Manufacturing Procedure</a:t>
            </a:r>
            <a:endParaRPr lang="tr-TR" b="1" dirty="0">
              <a:solidFill>
                <a:srgbClr val="FF0000"/>
              </a:solidFill>
            </a:endParaRPr>
          </a:p>
        </p:txBody>
      </p:sp>
      <p:sp>
        <p:nvSpPr>
          <p:cNvPr id="3" name="İçerik Yer Tutucusu 2"/>
          <p:cNvSpPr>
            <a:spLocks noGrp="1"/>
          </p:cNvSpPr>
          <p:nvPr>
            <p:ph idx="1"/>
          </p:nvPr>
        </p:nvSpPr>
        <p:spPr>
          <a:xfrm>
            <a:off x="838199" y="2052084"/>
            <a:ext cx="9400953" cy="3742107"/>
          </a:xfrm>
        </p:spPr>
        <p:txBody>
          <a:bodyPr>
            <a:normAutofit/>
          </a:bodyPr>
          <a:lstStyle/>
          <a:p>
            <a:pPr algn="ctr"/>
            <a:r>
              <a:rPr lang="en-US" dirty="0" smtClean="0"/>
              <a:t>The </a:t>
            </a:r>
            <a:r>
              <a:rPr lang="en-US" dirty="0"/>
              <a:t>temperatures, times, and target pH for different steps, the sequence of processing steps, the use of salting or brining, block formation, and aging vary considerably between cheese types. </a:t>
            </a:r>
            <a:endParaRPr lang="tr-TR" dirty="0" smtClean="0"/>
          </a:p>
          <a:p>
            <a:pPr algn="ctr"/>
            <a:r>
              <a:rPr lang="en-US" dirty="0" smtClean="0"/>
              <a:t>The </a:t>
            </a:r>
            <a:r>
              <a:rPr lang="en-US" dirty="0"/>
              <a:t>following flow chart provides a very general outline of cheese making </a:t>
            </a:r>
            <a:r>
              <a:rPr lang="en-US" dirty="0" smtClean="0"/>
              <a:t>steps</a:t>
            </a:r>
            <a:r>
              <a:rPr lang="tr-TR" dirty="0"/>
              <a:t>:</a:t>
            </a:r>
          </a:p>
        </p:txBody>
      </p:sp>
    </p:spTree>
    <p:extLst>
      <p:ext uri="{BB962C8B-B14F-4D97-AF65-F5344CB8AC3E}">
        <p14:creationId xmlns:p14="http://schemas.microsoft.com/office/powerpoint/2010/main" val="95852459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solidFill>
                  <a:srgbClr val="FF0000"/>
                </a:solidFill>
              </a:rPr>
              <a:t>General </a:t>
            </a:r>
            <a:r>
              <a:rPr lang="tr-TR" b="1" dirty="0" err="1">
                <a:solidFill>
                  <a:srgbClr val="FF0000"/>
                </a:solidFill>
              </a:rPr>
              <a:t>Cheese</a:t>
            </a:r>
            <a:r>
              <a:rPr lang="tr-TR" b="1" dirty="0">
                <a:solidFill>
                  <a:srgbClr val="FF0000"/>
                </a:solidFill>
              </a:rPr>
              <a:t> </a:t>
            </a:r>
            <a:r>
              <a:rPr lang="tr-TR" b="1" dirty="0" err="1">
                <a:solidFill>
                  <a:srgbClr val="FF0000"/>
                </a:solidFill>
              </a:rPr>
              <a:t>Processing</a:t>
            </a:r>
            <a:r>
              <a:rPr lang="tr-TR" b="1" dirty="0">
                <a:solidFill>
                  <a:srgbClr val="FF0000"/>
                </a:solidFill>
              </a:rPr>
              <a:t> </a:t>
            </a:r>
            <a:r>
              <a:rPr lang="tr-TR" b="1" dirty="0" err="1" smtClean="0">
                <a:solidFill>
                  <a:srgbClr val="FF0000"/>
                </a:solidFill>
              </a:rPr>
              <a:t>Steps</a:t>
            </a:r>
            <a:endParaRPr lang="tr-TR" b="1" dirty="0">
              <a:solidFill>
                <a:srgbClr val="FF0000"/>
              </a:solidFill>
            </a:endParaRPr>
          </a:p>
        </p:txBody>
      </p:sp>
      <p:sp>
        <p:nvSpPr>
          <p:cNvPr id="3" name="İçerik Yer Tutucusu 2"/>
          <p:cNvSpPr>
            <a:spLocks noGrp="1"/>
          </p:cNvSpPr>
          <p:nvPr>
            <p:ph idx="1"/>
          </p:nvPr>
        </p:nvSpPr>
        <p:spPr/>
        <p:txBody>
          <a:bodyPr>
            <a:normAutofit fontScale="77500" lnSpcReduction="20000"/>
          </a:bodyPr>
          <a:lstStyle/>
          <a:p>
            <a:pPr marL="514350" indent="-514350">
              <a:buFont typeface="+mj-lt"/>
              <a:buAutoNum type="arabicPeriod"/>
            </a:pPr>
            <a:r>
              <a:rPr lang="tr-TR" dirty="0" err="1" smtClean="0"/>
              <a:t>Standardization</a:t>
            </a:r>
            <a:r>
              <a:rPr lang="tr-TR" dirty="0" smtClean="0"/>
              <a:t> of </a:t>
            </a:r>
            <a:r>
              <a:rPr lang="tr-TR" dirty="0" err="1" smtClean="0"/>
              <a:t>the</a:t>
            </a:r>
            <a:r>
              <a:rPr lang="tr-TR" dirty="0" smtClean="0"/>
              <a:t> </a:t>
            </a:r>
            <a:r>
              <a:rPr lang="tr-TR" dirty="0" err="1"/>
              <a:t>Milk</a:t>
            </a:r>
            <a:endParaRPr lang="tr-TR" dirty="0"/>
          </a:p>
          <a:p>
            <a:pPr marL="514350" indent="-514350">
              <a:buFont typeface="+mj-lt"/>
              <a:buAutoNum type="arabicPeriod"/>
            </a:pPr>
            <a:r>
              <a:rPr lang="tr-TR" dirty="0" err="1" smtClean="0"/>
              <a:t>Pasteurization</a:t>
            </a:r>
            <a:r>
              <a:rPr lang="tr-TR" dirty="0" smtClean="0"/>
              <a:t> of </a:t>
            </a:r>
            <a:r>
              <a:rPr lang="tr-TR" dirty="0" err="1" smtClean="0"/>
              <a:t>the</a:t>
            </a:r>
            <a:r>
              <a:rPr lang="tr-TR" dirty="0" smtClean="0"/>
              <a:t> </a:t>
            </a:r>
            <a:r>
              <a:rPr lang="tr-TR" dirty="0" err="1"/>
              <a:t>M</a:t>
            </a:r>
            <a:r>
              <a:rPr lang="tr-TR" dirty="0" err="1" smtClean="0"/>
              <a:t>ilk</a:t>
            </a:r>
            <a:endParaRPr lang="tr-TR" dirty="0"/>
          </a:p>
          <a:p>
            <a:pPr marL="514350" indent="-514350">
              <a:buFont typeface="+mj-lt"/>
              <a:buAutoNum type="arabicPeriod"/>
            </a:pPr>
            <a:r>
              <a:rPr lang="tr-TR" dirty="0" err="1"/>
              <a:t>Cool</a:t>
            </a:r>
            <a:r>
              <a:rPr lang="tr-TR" dirty="0"/>
              <a:t> </a:t>
            </a:r>
            <a:r>
              <a:rPr lang="tr-TR" dirty="0" err="1"/>
              <a:t>Milk</a:t>
            </a:r>
            <a:endParaRPr lang="tr-TR" dirty="0"/>
          </a:p>
          <a:p>
            <a:pPr marL="514350" indent="-514350">
              <a:buFont typeface="+mj-lt"/>
              <a:buAutoNum type="arabicPeriod"/>
            </a:pPr>
            <a:r>
              <a:rPr lang="tr-TR" dirty="0" err="1"/>
              <a:t>Inoculate</a:t>
            </a:r>
            <a:r>
              <a:rPr lang="tr-TR" dirty="0"/>
              <a:t> </a:t>
            </a:r>
            <a:r>
              <a:rPr lang="tr-TR" dirty="0" err="1"/>
              <a:t>with</a:t>
            </a:r>
            <a:r>
              <a:rPr lang="tr-TR" dirty="0"/>
              <a:t> Starter </a:t>
            </a:r>
            <a:r>
              <a:rPr lang="tr-TR" dirty="0" err="1" smtClean="0"/>
              <a:t>Bacteria</a:t>
            </a:r>
            <a:r>
              <a:rPr lang="tr-TR" dirty="0" smtClean="0"/>
              <a:t> </a:t>
            </a:r>
            <a:r>
              <a:rPr lang="tr-TR" dirty="0" err="1"/>
              <a:t>and</a:t>
            </a:r>
            <a:r>
              <a:rPr lang="tr-TR" dirty="0"/>
              <a:t> </a:t>
            </a:r>
            <a:r>
              <a:rPr lang="tr-TR" dirty="0" err="1"/>
              <a:t>Ripen</a:t>
            </a:r>
            <a:endParaRPr lang="tr-TR" dirty="0"/>
          </a:p>
          <a:p>
            <a:pPr marL="514350" indent="-514350">
              <a:buFont typeface="+mj-lt"/>
              <a:buAutoNum type="arabicPeriod"/>
            </a:pPr>
            <a:r>
              <a:rPr lang="tr-TR" dirty="0" err="1"/>
              <a:t>Add</a:t>
            </a:r>
            <a:r>
              <a:rPr lang="tr-TR" dirty="0"/>
              <a:t> </a:t>
            </a:r>
            <a:r>
              <a:rPr lang="tr-TR" dirty="0" err="1"/>
              <a:t>Rennet</a:t>
            </a:r>
            <a:r>
              <a:rPr lang="tr-TR" dirty="0"/>
              <a:t> </a:t>
            </a:r>
            <a:r>
              <a:rPr lang="tr-TR" dirty="0" err="1"/>
              <a:t>and</a:t>
            </a:r>
            <a:r>
              <a:rPr lang="tr-TR" dirty="0"/>
              <a:t> Form </a:t>
            </a:r>
            <a:r>
              <a:rPr lang="tr-TR" dirty="0" err="1"/>
              <a:t>Curd</a:t>
            </a:r>
            <a:endParaRPr lang="tr-TR" dirty="0"/>
          </a:p>
          <a:p>
            <a:pPr marL="514350" indent="-514350">
              <a:buFont typeface="+mj-lt"/>
              <a:buAutoNum type="arabicPeriod"/>
            </a:pPr>
            <a:r>
              <a:rPr lang="tr-TR" dirty="0" err="1"/>
              <a:t>Cut</a:t>
            </a:r>
            <a:r>
              <a:rPr lang="tr-TR" dirty="0"/>
              <a:t> </a:t>
            </a:r>
            <a:r>
              <a:rPr lang="tr-TR" dirty="0" err="1"/>
              <a:t>Curd</a:t>
            </a:r>
            <a:r>
              <a:rPr lang="tr-TR" dirty="0"/>
              <a:t> </a:t>
            </a:r>
            <a:r>
              <a:rPr lang="tr-TR" dirty="0" err="1"/>
              <a:t>and</a:t>
            </a:r>
            <a:r>
              <a:rPr lang="tr-TR" dirty="0"/>
              <a:t> </a:t>
            </a:r>
            <a:r>
              <a:rPr lang="tr-TR" dirty="0" err="1"/>
              <a:t>Heat</a:t>
            </a:r>
            <a:endParaRPr lang="tr-TR" dirty="0"/>
          </a:p>
          <a:p>
            <a:pPr marL="514350" indent="-514350">
              <a:buFont typeface="+mj-lt"/>
              <a:buAutoNum type="arabicPeriod"/>
            </a:pPr>
            <a:r>
              <a:rPr lang="tr-TR" dirty="0" err="1"/>
              <a:t>Drain</a:t>
            </a:r>
            <a:r>
              <a:rPr lang="tr-TR" dirty="0"/>
              <a:t> </a:t>
            </a:r>
            <a:r>
              <a:rPr lang="tr-TR" dirty="0" err="1"/>
              <a:t>Whey</a:t>
            </a:r>
            <a:endParaRPr lang="tr-TR" dirty="0"/>
          </a:p>
          <a:p>
            <a:pPr marL="514350" indent="-514350">
              <a:buFont typeface="+mj-lt"/>
              <a:buAutoNum type="arabicPeriod"/>
            </a:pPr>
            <a:r>
              <a:rPr lang="tr-TR" dirty="0" err="1"/>
              <a:t>Texture</a:t>
            </a:r>
            <a:r>
              <a:rPr lang="tr-TR" dirty="0"/>
              <a:t> </a:t>
            </a:r>
            <a:r>
              <a:rPr lang="tr-TR" dirty="0" err="1" smtClean="0"/>
              <a:t>Curd</a:t>
            </a:r>
            <a:r>
              <a:rPr lang="tr-TR" dirty="0" smtClean="0"/>
              <a:t> </a:t>
            </a:r>
            <a:r>
              <a:rPr lang="tr-TR" dirty="0" smtClean="0">
                <a:sym typeface="Wingdings" panose="05000000000000000000" pitchFamily="2" charset="2"/>
              </a:rPr>
              <a:t></a:t>
            </a:r>
            <a:r>
              <a:rPr lang="tr-TR" dirty="0" err="1" smtClean="0">
                <a:sym typeface="Wingdings" panose="05000000000000000000" pitchFamily="2" charset="2"/>
              </a:rPr>
              <a:t>special</a:t>
            </a:r>
            <a:r>
              <a:rPr lang="tr-TR" dirty="0" smtClean="0">
                <a:sym typeface="Wingdings" panose="05000000000000000000" pitchFamily="2" charset="2"/>
              </a:rPr>
              <a:t> </a:t>
            </a:r>
            <a:r>
              <a:rPr lang="tr-TR" dirty="0" err="1" smtClean="0">
                <a:sym typeface="Wingdings" panose="05000000000000000000" pitchFamily="2" charset="2"/>
              </a:rPr>
              <a:t>cloth</a:t>
            </a:r>
            <a:endParaRPr lang="tr-TR" dirty="0"/>
          </a:p>
          <a:p>
            <a:pPr marL="514350" indent="-514350">
              <a:buFont typeface="+mj-lt"/>
              <a:buAutoNum type="arabicPeriod"/>
            </a:pPr>
            <a:r>
              <a:rPr lang="tr-TR" dirty="0" err="1"/>
              <a:t>Dry</a:t>
            </a:r>
            <a:r>
              <a:rPr lang="tr-TR" dirty="0"/>
              <a:t> Salt </a:t>
            </a:r>
            <a:r>
              <a:rPr lang="tr-TR" dirty="0" err="1"/>
              <a:t>or</a:t>
            </a:r>
            <a:r>
              <a:rPr lang="tr-TR" dirty="0"/>
              <a:t> </a:t>
            </a:r>
            <a:r>
              <a:rPr lang="tr-TR" dirty="0" err="1"/>
              <a:t>Brine</a:t>
            </a:r>
            <a:endParaRPr lang="tr-TR" dirty="0"/>
          </a:p>
          <a:p>
            <a:pPr marL="514350" indent="-514350">
              <a:buFont typeface="+mj-lt"/>
              <a:buAutoNum type="arabicPeriod"/>
            </a:pPr>
            <a:r>
              <a:rPr lang="tr-TR" dirty="0"/>
              <a:t>Form </a:t>
            </a:r>
            <a:r>
              <a:rPr lang="tr-TR" dirty="0" err="1"/>
              <a:t>Cheese</a:t>
            </a:r>
            <a:r>
              <a:rPr lang="tr-TR" dirty="0"/>
              <a:t> </a:t>
            </a:r>
            <a:r>
              <a:rPr lang="tr-TR" dirty="0" err="1"/>
              <a:t>into</a:t>
            </a:r>
            <a:r>
              <a:rPr lang="tr-TR" dirty="0"/>
              <a:t> </a:t>
            </a:r>
            <a:r>
              <a:rPr lang="tr-TR" dirty="0" err="1"/>
              <a:t>Blocks</a:t>
            </a:r>
            <a:endParaRPr lang="tr-TR" dirty="0"/>
          </a:p>
          <a:p>
            <a:pPr marL="514350" indent="-514350">
              <a:buFont typeface="+mj-lt"/>
              <a:buAutoNum type="arabicPeriod"/>
            </a:pPr>
            <a:r>
              <a:rPr lang="tr-TR" dirty="0" err="1"/>
              <a:t>Store</a:t>
            </a:r>
            <a:r>
              <a:rPr lang="tr-TR" dirty="0"/>
              <a:t> </a:t>
            </a:r>
            <a:r>
              <a:rPr lang="tr-TR" dirty="0" err="1"/>
              <a:t>and</a:t>
            </a:r>
            <a:r>
              <a:rPr lang="tr-TR" dirty="0"/>
              <a:t> Age</a:t>
            </a:r>
          </a:p>
          <a:p>
            <a:pPr marL="514350" indent="-514350">
              <a:buFont typeface="+mj-lt"/>
              <a:buAutoNum type="arabicPeriod"/>
            </a:pPr>
            <a:r>
              <a:rPr lang="tr-TR" dirty="0" err="1"/>
              <a:t>Package</a:t>
            </a:r>
            <a:endParaRPr lang="tr-TR" dirty="0"/>
          </a:p>
          <a:p>
            <a:endParaRPr lang="tr-TR" dirty="0"/>
          </a:p>
        </p:txBody>
      </p:sp>
      <p:sp>
        <p:nvSpPr>
          <p:cNvPr id="4" name="Sol Ayraç 3"/>
          <p:cNvSpPr/>
          <p:nvPr/>
        </p:nvSpPr>
        <p:spPr>
          <a:xfrm>
            <a:off x="641131" y="1825625"/>
            <a:ext cx="197069" cy="980637"/>
          </a:xfrm>
          <a:prstGeom prst="leftBrace">
            <a:avLst/>
          </a:prstGeom>
          <a:ln w="28575"/>
        </p:spPr>
        <p:style>
          <a:lnRef idx="1">
            <a:schemeClr val="accent1"/>
          </a:lnRef>
          <a:fillRef idx="0">
            <a:schemeClr val="accent1"/>
          </a:fillRef>
          <a:effectRef idx="0">
            <a:schemeClr val="accent1"/>
          </a:effectRef>
          <a:fontRef idx="minor">
            <a:schemeClr val="tx1"/>
          </a:fontRef>
        </p:style>
        <p:txBody>
          <a:bodyPr rtlCol="0" anchor="ctr"/>
          <a:lstStyle/>
          <a:p>
            <a:pPr algn="ctr"/>
            <a:endParaRPr lang="tr-TR">
              <a:solidFill>
                <a:srgbClr val="FF0000"/>
              </a:solidFill>
            </a:endParaRPr>
          </a:p>
        </p:txBody>
      </p:sp>
    </p:spTree>
    <p:extLst>
      <p:ext uri="{BB962C8B-B14F-4D97-AF65-F5344CB8AC3E}">
        <p14:creationId xmlns:p14="http://schemas.microsoft.com/office/powerpoint/2010/main" val="172331995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712381"/>
            <a:ext cx="10515600" cy="5464582"/>
          </a:xfrm>
        </p:spPr>
        <p:txBody>
          <a:bodyPr>
            <a:normAutofit fontScale="85000" lnSpcReduction="20000"/>
          </a:bodyPr>
          <a:lstStyle/>
          <a:p>
            <a:pPr marL="0" indent="0">
              <a:buNone/>
            </a:pPr>
            <a:r>
              <a:rPr lang="en-US" b="1" dirty="0">
                <a:solidFill>
                  <a:srgbClr val="FF0000"/>
                </a:solidFill>
              </a:rPr>
              <a:t>1. Standardize </a:t>
            </a:r>
            <a:r>
              <a:rPr lang="en-US" b="1" dirty="0" smtClean="0">
                <a:solidFill>
                  <a:srgbClr val="FF0000"/>
                </a:solidFill>
              </a:rPr>
              <a:t>Milk</a:t>
            </a:r>
            <a:endParaRPr lang="tr-TR" b="1" dirty="0">
              <a:solidFill>
                <a:srgbClr val="FF0000"/>
              </a:solidFill>
            </a:endParaRPr>
          </a:p>
          <a:p>
            <a:r>
              <a:rPr lang="en-US" dirty="0" smtClean="0"/>
              <a:t>Milk </a:t>
            </a:r>
            <a:r>
              <a:rPr lang="en-US" dirty="0"/>
              <a:t>is often standardized before cheese making to optimize the protein to fat ratio to make a good quality cheese with a high </a:t>
            </a:r>
            <a:r>
              <a:rPr lang="en-US" dirty="0" smtClean="0"/>
              <a:t>yield</a:t>
            </a:r>
            <a:r>
              <a:rPr lang="tr-TR" dirty="0" smtClean="0"/>
              <a:t>.</a:t>
            </a:r>
          </a:p>
          <a:p>
            <a:pPr marL="0" indent="0">
              <a:buNone/>
            </a:pPr>
            <a:endParaRPr lang="tr-TR" dirty="0" smtClean="0"/>
          </a:p>
          <a:p>
            <a:pPr marL="0" indent="0">
              <a:buNone/>
            </a:pPr>
            <a:r>
              <a:rPr lang="en-US" b="1" dirty="0">
                <a:solidFill>
                  <a:srgbClr val="FF0000"/>
                </a:solidFill>
              </a:rPr>
              <a:t>2. Pasteurize/Heat Treat Milk</a:t>
            </a:r>
          </a:p>
          <a:p>
            <a:r>
              <a:rPr lang="en-US" dirty="0"/>
              <a:t>Depending on the desired cheese, the milk may be pasteurized or mildly heat-treated to reduce the number of </a:t>
            </a:r>
            <a:r>
              <a:rPr lang="tr-TR" dirty="0" err="1" smtClean="0"/>
              <a:t>pathogen</a:t>
            </a:r>
            <a:r>
              <a:rPr lang="en-US" dirty="0" smtClean="0"/>
              <a:t> </a:t>
            </a:r>
            <a:r>
              <a:rPr lang="en-US" dirty="0"/>
              <a:t>organisms and improve the environment for the starter cultures to grow. Some varieties of milk are made from raw milk so they are not pasteurized or heat-treated. Raw milk cheeses must be aged for at least 60 days to reduce the possibility of exposure to disease causing microorganisms (pathogens) that may be present in the milk</a:t>
            </a:r>
            <a:r>
              <a:rPr lang="en-US" dirty="0" smtClean="0"/>
              <a:t>.</a:t>
            </a:r>
            <a:endParaRPr lang="tr-TR" dirty="0" smtClean="0"/>
          </a:p>
          <a:p>
            <a:pPr marL="0" indent="0">
              <a:buNone/>
            </a:pPr>
            <a:endParaRPr lang="en-US" dirty="0"/>
          </a:p>
          <a:p>
            <a:pPr marL="0" indent="0">
              <a:buNone/>
            </a:pPr>
            <a:r>
              <a:rPr lang="en-US" b="1" dirty="0">
                <a:solidFill>
                  <a:srgbClr val="FF0000"/>
                </a:solidFill>
              </a:rPr>
              <a:t>3. Cool Milk</a:t>
            </a:r>
          </a:p>
          <a:p>
            <a:r>
              <a:rPr lang="en-US" dirty="0" smtClean="0"/>
              <a:t>After pasteurization</a:t>
            </a:r>
            <a:r>
              <a:rPr lang="tr-TR" dirty="0" smtClean="0"/>
              <a:t>,</a:t>
            </a:r>
            <a:r>
              <a:rPr lang="en-US" dirty="0" smtClean="0"/>
              <a:t> </a:t>
            </a:r>
            <a:r>
              <a:rPr lang="tr-TR" dirty="0" smtClean="0"/>
              <a:t>m</a:t>
            </a:r>
            <a:r>
              <a:rPr lang="en-US" dirty="0" smtClean="0"/>
              <a:t>ilk </a:t>
            </a:r>
            <a:r>
              <a:rPr lang="en-US" dirty="0"/>
              <a:t>is cooled </a:t>
            </a:r>
            <a:r>
              <a:rPr lang="en-US" dirty="0" smtClean="0"/>
              <a:t>to 3</a:t>
            </a:r>
            <a:r>
              <a:rPr lang="tr-TR" dirty="0" smtClean="0"/>
              <a:t>0-35 </a:t>
            </a:r>
            <a:r>
              <a:rPr lang="en-US" dirty="0" smtClean="0"/>
              <a:t>°C </a:t>
            </a:r>
            <a:r>
              <a:rPr lang="en-US" dirty="0"/>
              <a:t>to bring it to the temperature needed for the starter bacteria to grow. </a:t>
            </a:r>
            <a:endParaRPr lang="tr-TR" dirty="0" smtClean="0"/>
          </a:p>
          <a:p>
            <a:r>
              <a:rPr lang="en-US" dirty="0" smtClean="0"/>
              <a:t>If </a:t>
            </a:r>
            <a:r>
              <a:rPr lang="en-US" dirty="0"/>
              <a:t>raw milk is used the milk must be heated to 3</a:t>
            </a:r>
            <a:r>
              <a:rPr lang="tr-TR" dirty="0"/>
              <a:t>0-35 </a:t>
            </a:r>
            <a:r>
              <a:rPr lang="en-US" dirty="0"/>
              <a:t>°</a:t>
            </a:r>
            <a:r>
              <a:rPr lang="en-US" dirty="0" smtClean="0"/>
              <a:t>C</a:t>
            </a:r>
            <a:r>
              <a:rPr lang="tr-TR" dirty="0" smtClean="0"/>
              <a:t>.</a:t>
            </a:r>
            <a:r>
              <a:rPr lang="en-US" dirty="0" smtClean="0"/>
              <a:t> </a:t>
            </a:r>
            <a:endParaRPr lang="tr-TR" dirty="0"/>
          </a:p>
        </p:txBody>
      </p:sp>
    </p:spTree>
    <p:extLst>
      <p:ext uri="{BB962C8B-B14F-4D97-AF65-F5344CB8AC3E}">
        <p14:creationId xmlns:p14="http://schemas.microsoft.com/office/powerpoint/2010/main" val="419264386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127051"/>
            <a:ext cx="10515600" cy="5049912"/>
          </a:xfrm>
        </p:spPr>
        <p:txBody>
          <a:bodyPr>
            <a:normAutofit fontScale="85000" lnSpcReduction="20000"/>
          </a:bodyPr>
          <a:lstStyle/>
          <a:p>
            <a:pPr marL="0" indent="0">
              <a:buNone/>
            </a:pPr>
            <a:r>
              <a:rPr lang="en-US" b="1" dirty="0">
                <a:solidFill>
                  <a:srgbClr val="FF0000"/>
                </a:solidFill>
              </a:rPr>
              <a:t>4. Inoculate with Starter </a:t>
            </a:r>
            <a:r>
              <a:rPr lang="en-US" b="1" dirty="0" smtClean="0">
                <a:solidFill>
                  <a:srgbClr val="FF0000"/>
                </a:solidFill>
              </a:rPr>
              <a:t>Bacteria </a:t>
            </a:r>
            <a:r>
              <a:rPr lang="en-US" b="1" dirty="0">
                <a:solidFill>
                  <a:srgbClr val="FF0000"/>
                </a:solidFill>
              </a:rPr>
              <a:t>and Ripen</a:t>
            </a:r>
          </a:p>
          <a:p>
            <a:r>
              <a:rPr lang="en-US" dirty="0"/>
              <a:t>The starter cultures </a:t>
            </a:r>
            <a:r>
              <a:rPr lang="en-US" dirty="0" smtClean="0"/>
              <a:t>are </a:t>
            </a:r>
            <a:r>
              <a:rPr lang="en-US" dirty="0"/>
              <a:t>added to the milk and held at 3</a:t>
            </a:r>
            <a:r>
              <a:rPr lang="tr-TR" dirty="0"/>
              <a:t>0-35 </a:t>
            </a:r>
            <a:r>
              <a:rPr lang="en-US" dirty="0"/>
              <a:t>°C </a:t>
            </a:r>
            <a:r>
              <a:rPr lang="en-US" dirty="0" smtClean="0"/>
              <a:t>for </a:t>
            </a:r>
            <a:r>
              <a:rPr lang="en-US" dirty="0"/>
              <a:t>30 minutes to ripen. The ripening step allows the bacteria to grow and begin fermentation, which lowers the pH and develops the flavor of the cheese.</a:t>
            </a:r>
          </a:p>
          <a:p>
            <a:endParaRPr lang="en-US" dirty="0"/>
          </a:p>
          <a:p>
            <a:pPr marL="0" indent="0">
              <a:buNone/>
            </a:pPr>
            <a:r>
              <a:rPr lang="en-US" b="1" dirty="0">
                <a:solidFill>
                  <a:srgbClr val="FF0000"/>
                </a:solidFill>
              </a:rPr>
              <a:t>5. Add Rennet and Form Curd</a:t>
            </a:r>
          </a:p>
          <a:p>
            <a:r>
              <a:rPr lang="en-US" dirty="0"/>
              <a:t>The rennet is the enzyme that acts on the milk proteins to form the curd. After the rennet is added, the curd is not disturbed for approximately 30 minutes so a firm coagulum forms.</a:t>
            </a:r>
          </a:p>
          <a:p>
            <a:endParaRPr lang="en-US" dirty="0"/>
          </a:p>
          <a:p>
            <a:pPr marL="0" indent="0">
              <a:buNone/>
            </a:pPr>
            <a:r>
              <a:rPr lang="en-US" b="1" dirty="0">
                <a:solidFill>
                  <a:srgbClr val="FF0000"/>
                </a:solidFill>
              </a:rPr>
              <a:t>6. Cut Curd and Heat</a:t>
            </a:r>
          </a:p>
          <a:p>
            <a:r>
              <a:rPr lang="en-US" dirty="0"/>
              <a:t>The curd is allowed to ferment until it reaches pH </a:t>
            </a:r>
            <a:r>
              <a:rPr lang="tr-TR" dirty="0" smtClean="0"/>
              <a:t>4.6</a:t>
            </a:r>
            <a:r>
              <a:rPr lang="en-US" dirty="0" smtClean="0"/>
              <a:t>. </a:t>
            </a:r>
            <a:r>
              <a:rPr lang="en-US" dirty="0"/>
              <a:t>The curd is then cut with cheese knives into small pieces and heated to 100°F (38°C). The heating step helps to separate the whey from the curd.</a:t>
            </a:r>
            <a:endParaRPr lang="tr-TR" dirty="0"/>
          </a:p>
        </p:txBody>
      </p:sp>
    </p:spTree>
    <p:extLst>
      <p:ext uri="{BB962C8B-B14F-4D97-AF65-F5344CB8AC3E}">
        <p14:creationId xmlns:p14="http://schemas.microsoft.com/office/powerpoint/2010/main" val="4927676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084521"/>
            <a:ext cx="10515600" cy="5092442"/>
          </a:xfrm>
        </p:spPr>
        <p:txBody>
          <a:bodyPr>
            <a:normAutofit fontScale="85000" lnSpcReduction="20000"/>
          </a:bodyPr>
          <a:lstStyle/>
          <a:p>
            <a:pPr marL="0" indent="0">
              <a:buNone/>
            </a:pPr>
            <a:r>
              <a:rPr lang="en-US" b="1" dirty="0">
                <a:solidFill>
                  <a:srgbClr val="FF0000"/>
                </a:solidFill>
              </a:rPr>
              <a:t>7. Drain whey</a:t>
            </a:r>
          </a:p>
          <a:p>
            <a:r>
              <a:rPr lang="en-US" dirty="0"/>
              <a:t>The whey is drained from the vat and the curd forms a mat.</a:t>
            </a:r>
          </a:p>
          <a:p>
            <a:endParaRPr lang="en-US" dirty="0"/>
          </a:p>
          <a:p>
            <a:pPr marL="0" indent="0">
              <a:buNone/>
            </a:pPr>
            <a:r>
              <a:rPr lang="en-US" b="1" dirty="0">
                <a:solidFill>
                  <a:srgbClr val="FF0000"/>
                </a:solidFill>
              </a:rPr>
              <a:t>8. Texture curd</a:t>
            </a:r>
          </a:p>
          <a:p>
            <a:r>
              <a:rPr lang="en-US" dirty="0"/>
              <a:t>The curd mats are cut into sections and piled on top of each other and flipped periodically. This step is called </a:t>
            </a:r>
            <a:r>
              <a:rPr lang="en-US" dirty="0" err="1"/>
              <a:t>cheddaring</a:t>
            </a:r>
            <a:r>
              <a:rPr lang="en-US" dirty="0"/>
              <a:t>. </a:t>
            </a:r>
            <a:r>
              <a:rPr lang="en-US" dirty="0" err="1"/>
              <a:t>Cheddaring</a:t>
            </a:r>
            <a:r>
              <a:rPr lang="en-US" dirty="0"/>
              <a:t> helps to expel more whey, allows the fermentation to continue until a pH of 5.1 to 5.5 is reached, and allows the mats to "knit" together and form a tighter matted structure. The curd mats are then milled (cut) into smaller pieces.</a:t>
            </a:r>
          </a:p>
          <a:p>
            <a:endParaRPr lang="en-US" dirty="0"/>
          </a:p>
          <a:p>
            <a:pPr marL="0" indent="0">
              <a:buNone/>
            </a:pPr>
            <a:r>
              <a:rPr lang="en-US" b="1" dirty="0">
                <a:solidFill>
                  <a:srgbClr val="FF0000"/>
                </a:solidFill>
              </a:rPr>
              <a:t>9. Dry Salt or Brine</a:t>
            </a:r>
          </a:p>
          <a:p>
            <a:r>
              <a:rPr lang="en-US" dirty="0"/>
              <a:t>For cheddar cheese, the smaller, milled curd pieces are put back in the vat and salted by sprinkling dry salt on the curd and mixing in the salt. In some cheese varieties, such as mozzarella, the curd is formed into loaves and then the loaves are placed in a brine (salt water solution).</a:t>
            </a:r>
            <a:endParaRPr lang="tr-TR" dirty="0"/>
          </a:p>
        </p:txBody>
      </p:sp>
    </p:spTree>
    <p:extLst>
      <p:ext uri="{BB962C8B-B14F-4D97-AF65-F5344CB8AC3E}">
        <p14:creationId xmlns:p14="http://schemas.microsoft.com/office/powerpoint/2010/main" val="298699895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169581"/>
            <a:ext cx="10515600" cy="5007382"/>
          </a:xfrm>
        </p:spPr>
        <p:txBody>
          <a:bodyPr>
            <a:normAutofit lnSpcReduction="10000"/>
          </a:bodyPr>
          <a:lstStyle/>
          <a:p>
            <a:pPr marL="0" indent="0">
              <a:buNone/>
            </a:pPr>
            <a:r>
              <a:rPr lang="en-US" b="1" dirty="0">
                <a:solidFill>
                  <a:srgbClr val="FF0000"/>
                </a:solidFill>
              </a:rPr>
              <a:t>10. Form Cheese into Blocks</a:t>
            </a:r>
          </a:p>
          <a:p>
            <a:r>
              <a:rPr lang="en-US" dirty="0"/>
              <a:t>The salted curd pieces are placed in cheese hoops and pressed into blocks to form the cheese.</a:t>
            </a:r>
          </a:p>
          <a:p>
            <a:endParaRPr lang="en-US" dirty="0"/>
          </a:p>
          <a:p>
            <a:pPr marL="0" indent="0">
              <a:buNone/>
            </a:pPr>
            <a:r>
              <a:rPr lang="en-US" b="1" dirty="0">
                <a:solidFill>
                  <a:srgbClr val="FF0000"/>
                </a:solidFill>
              </a:rPr>
              <a:t>11. Store and Age</a:t>
            </a:r>
          </a:p>
          <a:p>
            <a:r>
              <a:rPr lang="en-US" dirty="0"/>
              <a:t>The cheese is stored in coolers until the desired age is reached. Depending on the variety, cheese can be aged from several months to several years.</a:t>
            </a:r>
          </a:p>
          <a:p>
            <a:endParaRPr lang="en-US" dirty="0"/>
          </a:p>
          <a:p>
            <a:pPr marL="0" indent="0">
              <a:buNone/>
            </a:pPr>
            <a:r>
              <a:rPr lang="en-US" b="1" dirty="0">
                <a:solidFill>
                  <a:srgbClr val="FF0000"/>
                </a:solidFill>
              </a:rPr>
              <a:t>12. Package</a:t>
            </a:r>
          </a:p>
          <a:p>
            <a:r>
              <a:rPr lang="en-US" dirty="0"/>
              <a:t>Cheese may be cut and packaged into blocks or it may be waxed.</a:t>
            </a:r>
            <a:endParaRPr lang="tr-TR" dirty="0"/>
          </a:p>
        </p:txBody>
      </p:sp>
    </p:spTree>
    <p:extLst>
      <p:ext uri="{BB962C8B-B14F-4D97-AF65-F5344CB8AC3E}">
        <p14:creationId xmlns:p14="http://schemas.microsoft.com/office/powerpoint/2010/main" val="333053052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365125"/>
            <a:ext cx="10515600" cy="1044078"/>
          </a:xfrm>
        </p:spPr>
        <p:txBody>
          <a:bodyPr>
            <a:normAutofit/>
          </a:bodyPr>
          <a:lstStyle/>
          <a:p>
            <a:r>
              <a:rPr lang="en-US" dirty="0">
                <a:solidFill>
                  <a:srgbClr val="FF0000"/>
                </a:solidFill>
              </a:rPr>
              <a:t>Coagulation</a:t>
            </a:r>
            <a:r>
              <a:rPr lang="tr-TR" dirty="0">
                <a:solidFill>
                  <a:srgbClr val="FF0000"/>
                </a:solidFill>
              </a:rPr>
              <a:t> </a:t>
            </a:r>
            <a:r>
              <a:rPr lang="tr-TR" dirty="0" err="1">
                <a:solidFill>
                  <a:srgbClr val="FF0000"/>
                </a:solidFill>
              </a:rPr>
              <a:t>Methods</a:t>
            </a:r>
            <a:r>
              <a:rPr lang="tr-TR" dirty="0">
                <a:solidFill>
                  <a:srgbClr val="FF0000"/>
                </a:solidFill>
              </a:rPr>
              <a:t> </a:t>
            </a:r>
            <a:r>
              <a:rPr lang="tr-TR" dirty="0" err="1">
                <a:solidFill>
                  <a:srgbClr val="FF0000"/>
                </a:solidFill>
              </a:rPr>
              <a:t>for</a:t>
            </a:r>
            <a:r>
              <a:rPr lang="tr-TR" dirty="0">
                <a:solidFill>
                  <a:srgbClr val="FF0000"/>
                </a:solidFill>
              </a:rPr>
              <a:t> </a:t>
            </a:r>
            <a:r>
              <a:rPr lang="tr-TR" dirty="0" err="1">
                <a:solidFill>
                  <a:srgbClr val="FF0000"/>
                </a:solidFill>
              </a:rPr>
              <a:t>Making</a:t>
            </a:r>
            <a:r>
              <a:rPr lang="tr-TR" dirty="0">
                <a:solidFill>
                  <a:srgbClr val="FF0000"/>
                </a:solidFill>
              </a:rPr>
              <a:t> </a:t>
            </a:r>
            <a:r>
              <a:rPr lang="tr-TR" dirty="0" err="1">
                <a:solidFill>
                  <a:srgbClr val="FF0000"/>
                </a:solidFill>
              </a:rPr>
              <a:t>Cheese</a:t>
            </a:r>
            <a:endParaRPr lang="tr-TR" dirty="0"/>
          </a:p>
        </p:txBody>
      </p:sp>
      <p:sp>
        <p:nvSpPr>
          <p:cNvPr id="3" name="İçerik Yer Tutucusu 2"/>
          <p:cNvSpPr>
            <a:spLocks noGrp="1"/>
          </p:cNvSpPr>
          <p:nvPr>
            <p:ph idx="1"/>
          </p:nvPr>
        </p:nvSpPr>
        <p:spPr>
          <a:xfrm>
            <a:off x="838200" y="1573618"/>
            <a:ext cx="10208172" cy="4007921"/>
          </a:xfrm>
        </p:spPr>
        <p:txBody>
          <a:bodyPr>
            <a:normAutofit/>
          </a:bodyPr>
          <a:lstStyle/>
          <a:p>
            <a:pPr algn="just"/>
            <a:r>
              <a:rPr lang="en-US" sz="2400" dirty="0"/>
              <a:t>Up to 80% of all the protein in cow’s milk is associated with the casein micelles. </a:t>
            </a:r>
            <a:endParaRPr lang="tr-TR" sz="2400" dirty="0" smtClean="0"/>
          </a:p>
          <a:p>
            <a:pPr algn="just"/>
            <a:r>
              <a:rPr lang="en-US" sz="2400" dirty="0" smtClean="0"/>
              <a:t>The </a:t>
            </a:r>
            <a:r>
              <a:rPr lang="en-US" sz="2400" dirty="0"/>
              <a:t>molecules of casein are negatively charged, which keeps the very hydrophobic micelles happy and floating around in the water.</a:t>
            </a:r>
            <a:endParaRPr lang="tr-TR" sz="2400" dirty="0"/>
          </a:p>
        </p:txBody>
      </p:sp>
      <p:sp>
        <p:nvSpPr>
          <p:cNvPr id="5" name="Metin kutusu 4"/>
          <p:cNvSpPr txBox="1"/>
          <p:nvPr/>
        </p:nvSpPr>
        <p:spPr>
          <a:xfrm>
            <a:off x="838200" y="3068298"/>
            <a:ext cx="9220200" cy="1200329"/>
          </a:xfrm>
          <a:prstGeom prst="rect">
            <a:avLst/>
          </a:prstGeom>
          <a:noFill/>
        </p:spPr>
        <p:txBody>
          <a:bodyPr wrap="square" rtlCol="0">
            <a:spAutoFit/>
          </a:bodyPr>
          <a:lstStyle/>
          <a:p>
            <a:pPr marL="285750" indent="-285750">
              <a:buFont typeface="Arial" panose="020B0604020202020204" pitchFamily="34" charset="0"/>
              <a:buChar char="•"/>
            </a:pPr>
            <a:r>
              <a:rPr lang="en-US" sz="2400" dirty="0"/>
              <a:t>Our goal is to get the micelles interacting with each other so that they will coagulate and form a gel (the curds). </a:t>
            </a:r>
            <a:endParaRPr lang="tr-TR" sz="2400" dirty="0" smtClean="0"/>
          </a:p>
          <a:p>
            <a:pPr marL="285750" indent="-285750">
              <a:buFont typeface="Arial" panose="020B0604020202020204" pitchFamily="34" charset="0"/>
              <a:buChar char="•"/>
            </a:pPr>
            <a:r>
              <a:rPr lang="en-US" sz="2400" dirty="0" smtClean="0"/>
              <a:t>We </a:t>
            </a:r>
            <a:r>
              <a:rPr lang="en-US" sz="2400" dirty="0"/>
              <a:t>can do this using one of the following methods.</a:t>
            </a:r>
            <a:endParaRPr lang="tr-TR" sz="2400" dirty="0"/>
          </a:p>
        </p:txBody>
      </p:sp>
    </p:spTree>
    <p:extLst>
      <p:ext uri="{BB962C8B-B14F-4D97-AF65-F5344CB8AC3E}">
        <p14:creationId xmlns:p14="http://schemas.microsoft.com/office/powerpoint/2010/main" val="399198948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smtClean="0">
                <a:solidFill>
                  <a:srgbClr val="FF0000"/>
                </a:solidFill>
              </a:rPr>
              <a:t>Coagulation</a:t>
            </a:r>
            <a:r>
              <a:rPr lang="tr-TR" dirty="0" smtClean="0">
                <a:solidFill>
                  <a:srgbClr val="FF0000"/>
                </a:solidFill>
              </a:rPr>
              <a:t> </a:t>
            </a:r>
            <a:r>
              <a:rPr lang="tr-TR" dirty="0" err="1" smtClean="0">
                <a:solidFill>
                  <a:srgbClr val="FF0000"/>
                </a:solidFill>
              </a:rPr>
              <a:t>Methods</a:t>
            </a:r>
            <a:r>
              <a:rPr lang="tr-TR" dirty="0" smtClean="0">
                <a:solidFill>
                  <a:srgbClr val="FF0000"/>
                </a:solidFill>
              </a:rPr>
              <a:t> </a:t>
            </a:r>
            <a:r>
              <a:rPr lang="tr-TR" dirty="0" err="1" smtClean="0">
                <a:solidFill>
                  <a:srgbClr val="FF0000"/>
                </a:solidFill>
              </a:rPr>
              <a:t>for</a:t>
            </a:r>
            <a:r>
              <a:rPr lang="tr-TR" dirty="0" smtClean="0">
                <a:solidFill>
                  <a:srgbClr val="FF0000"/>
                </a:solidFill>
              </a:rPr>
              <a:t> </a:t>
            </a:r>
            <a:r>
              <a:rPr lang="tr-TR" dirty="0" err="1" smtClean="0">
                <a:solidFill>
                  <a:srgbClr val="FF0000"/>
                </a:solidFill>
              </a:rPr>
              <a:t>Making</a:t>
            </a:r>
            <a:r>
              <a:rPr lang="tr-TR" dirty="0" smtClean="0">
                <a:solidFill>
                  <a:srgbClr val="FF0000"/>
                </a:solidFill>
              </a:rPr>
              <a:t> </a:t>
            </a:r>
            <a:r>
              <a:rPr lang="tr-TR" dirty="0" err="1" smtClean="0">
                <a:solidFill>
                  <a:srgbClr val="FF0000"/>
                </a:solidFill>
              </a:rPr>
              <a:t>Cheese</a:t>
            </a:r>
            <a:endParaRPr lang="tr-TR" dirty="0">
              <a:solidFill>
                <a:srgbClr val="FF0000"/>
              </a:solidFill>
            </a:endParaRPr>
          </a:p>
        </p:txBody>
      </p:sp>
      <p:sp>
        <p:nvSpPr>
          <p:cNvPr id="3" name="İçerik Yer Tutucusu 2"/>
          <p:cNvSpPr>
            <a:spLocks noGrp="1"/>
          </p:cNvSpPr>
          <p:nvPr>
            <p:ph idx="1"/>
          </p:nvPr>
        </p:nvSpPr>
        <p:spPr>
          <a:xfrm>
            <a:off x="838200" y="1825624"/>
            <a:ext cx="10515600" cy="4617705"/>
          </a:xfrm>
        </p:spPr>
        <p:txBody>
          <a:bodyPr>
            <a:normAutofit fontScale="85000" lnSpcReduction="20000"/>
          </a:bodyPr>
          <a:lstStyle/>
          <a:p>
            <a:pPr marL="514350" indent="-514350">
              <a:buFont typeface="+mj-lt"/>
              <a:buAutoNum type="arabicPeriod"/>
            </a:pPr>
            <a:r>
              <a:rPr lang="tr-TR" dirty="0" err="1"/>
              <a:t>Enzyme-Mediated</a:t>
            </a:r>
            <a:r>
              <a:rPr lang="tr-TR" dirty="0"/>
              <a:t> </a:t>
            </a:r>
            <a:r>
              <a:rPr lang="tr-TR" dirty="0" err="1" smtClean="0"/>
              <a:t>Coagulation</a:t>
            </a:r>
            <a:r>
              <a:rPr lang="tr-TR" dirty="0" smtClean="0"/>
              <a:t> (White </a:t>
            </a:r>
            <a:r>
              <a:rPr lang="tr-TR" dirty="0" err="1" smtClean="0"/>
              <a:t>and</a:t>
            </a:r>
            <a:r>
              <a:rPr lang="tr-TR" dirty="0" smtClean="0"/>
              <a:t> Kaşar </a:t>
            </a:r>
            <a:r>
              <a:rPr lang="tr-TR" dirty="0" err="1" smtClean="0"/>
              <a:t>cheese</a:t>
            </a:r>
            <a:r>
              <a:rPr lang="tr-TR" dirty="0" smtClean="0"/>
              <a:t>)</a:t>
            </a:r>
          </a:p>
          <a:p>
            <a:pPr marL="514350" indent="-514350">
              <a:buFont typeface="+mj-lt"/>
              <a:buAutoNum type="arabicPeriod"/>
            </a:pPr>
            <a:r>
              <a:rPr lang="tr-TR" dirty="0" err="1" smtClean="0"/>
              <a:t>Acid-Mediated</a:t>
            </a:r>
            <a:r>
              <a:rPr lang="tr-TR" dirty="0" smtClean="0"/>
              <a:t> </a:t>
            </a:r>
            <a:r>
              <a:rPr lang="tr-TR" dirty="0" err="1" smtClean="0"/>
              <a:t>Coagulation</a:t>
            </a:r>
            <a:r>
              <a:rPr lang="tr-TR" dirty="0" smtClean="0"/>
              <a:t> (</a:t>
            </a:r>
            <a:r>
              <a:rPr lang="tr-TR" dirty="0" err="1" smtClean="0"/>
              <a:t>Cottage</a:t>
            </a:r>
            <a:r>
              <a:rPr lang="tr-TR" dirty="0" smtClean="0"/>
              <a:t>, </a:t>
            </a:r>
            <a:r>
              <a:rPr lang="tr-TR" dirty="0" err="1" smtClean="0"/>
              <a:t>Quark</a:t>
            </a:r>
            <a:r>
              <a:rPr lang="tr-TR" dirty="0" smtClean="0"/>
              <a:t>, </a:t>
            </a:r>
            <a:r>
              <a:rPr lang="tr-TR" dirty="0" err="1" smtClean="0"/>
              <a:t>cream</a:t>
            </a:r>
            <a:r>
              <a:rPr lang="tr-TR" dirty="0" smtClean="0"/>
              <a:t> </a:t>
            </a:r>
            <a:r>
              <a:rPr lang="tr-TR" dirty="0" err="1" smtClean="0"/>
              <a:t>cheese</a:t>
            </a:r>
            <a:r>
              <a:rPr lang="tr-TR" dirty="0" smtClean="0"/>
              <a:t>)</a:t>
            </a:r>
            <a:endParaRPr lang="tr-TR" dirty="0"/>
          </a:p>
          <a:p>
            <a:pPr marL="514350" indent="-514350">
              <a:buFont typeface="+mj-lt"/>
              <a:buAutoNum type="arabicPeriod"/>
            </a:pPr>
            <a:r>
              <a:rPr lang="tr-TR" dirty="0" err="1"/>
              <a:t>Temperature-Mediated</a:t>
            </a:r>
            <a:r>
              <a:rPr lang="tr-TR" dirty="0"/>
              <a:t> </a:t>
            </a:r>
            <a:r>
              <a:rPr lang="tr-TR" dirty="0" err="1" smtClean="0"/>
              <a:t>Coagulation</a:t>
            </a:r>
            <a:r>
              <a:rPr lang="tr-TR" dirty="0" smtClean="0"/>
              <a:t> (Lor </a:t>
            </a:r>
            <a:r>
              <a:rPr lang="tr-TR" dirty="0" err="1" smtClean="0"/>
              <a:t>cheese</a:t>
            </a:r>
            <a:r>
              <a:rPr lang="tr-TR" dirty="0" smtClean="0"/>
              <a:t>)</a:t>
            </a:r>
          </a:p>
          <a:p>
            <a:pPr marL="0" indent="0">
              <a:buNone/>
            </a:pPr>
            <a:endParaRPr lang="tr-TR" dirty="0" smtClean="0"/>
          </a:p>
          <a:p>
            <a:pPr algn="just"/>
            <a:r>
              <a:rPr lang="en-US" dirty="0"/>
              <a:t>The method that you choose determines what type of cheese you will be making. </a:t>
            </a:r>
            <a:endParaRPr lang="tr-TR" dirty="0" smtClean="0"/>
          </a:p>
          <a:p>
            <a:pPr algn="just">
              <a:buFont typeface="Wingdings" panose="05000000000000000000" pitchFamily="2" charset="2"/>
              <a:buChar char="Ø"/>
            </a:pPr>
            <a:r>
              <a:rPr lang="en-US" dirty="0" smtClean="0"/>
              <a:t>For </a:t>
            </a:r>
            <a:r>
              <a:rPr lang="en-US" dirty="0"/>
              <a:t>instance, using heat to coagulate will kill off all the microorganisms in your milk. This is bad news for cheeses such as </a:t>
            </a:r>
            <a:r>
              <a:rPr lang="en-US" dirty="0" err="1"/>
              <a:t>swiss</a:t>
            </a:r>
            <a:r>
              <a:rPr lang="en-US" dirty="0"/>
              <a:t> and camembert, which rely on additional microorganisms munching away at the cheese during the ripening process. However, temperature-coagulated cheeses are ready in under a few hours whereas the rennet-coagulated cheeses usually require months of aging time.</a:t>
            </a:r>
          </a:p>
          <a:p>
            <a:pPr algn="just"/>
            <a:r>
              <a:rPr lang="en-US" dirty="0"/>
              <a:t>No matter the method, though, coagulation of milk micelles is an excellent example of how pH, temperature, and proteases can affect protein-protein interactions.</a:t>
            </a:r>
          </a:p>
          <a:p>
            <a:pPr marL="0" indent="0">
              <a:buNone/>
            </a:pPr>
            <a:endParaRPr lang="tr-TR" dirty="0"/>
          </a:p>
          <a:p>
            <a:endParaRPr lang="tr-TR" dirty="0"/>
          </a:p>
        </p:txBody>
      </p:sp>
    </p:spTree>
    <p:extLst>
      <p:ext uri="{BB962C8B-B14F-4D97-AF65-F5344CB8AC3E}">
        <p14:creationId xmlns:p14="http://schemas.microsoft.com/office/powerpoint/2010/main" val="171378440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solidFill>
                  <a:srgbClr val="FF0000"/>
                </a:solidFill>
              </a:rPr>
              <a:t>1. </a:t>
            </a:r>
            <a:r>
              <a:rPr lang="en-US" dirty="0" smtClean="0">
                <a:solidFill>
                  <a:srgbClr val="FF0000"/>
                </a:solidFill>
              </a:rPr>
              <a:t>Enzyme-Mediated Coagulation</a:t>
            </a:r>
            <a:endParaRPr lang="tr-TR" dirty="0">
              <a:solidFill>
                <a:srgbClr val="FF0000"/>
              </a:solidFill>
            </a:endParaRPr>
          </a:p>
        </p:txBody>
      </p:sp>
      <p:sp>
        <p:nvSpPr>
          <p:cNvPr id="3" name="İçerik Yer Tutucusu 2"/>
          <p:cNvSpPr>
            <a:spLocks noGrp="1"/>
          </p:cNvSpPr>
          <p:nvPr>
            <p:ph idx="1"/>
          </p:nvPr>
        </p:nvSpPr>
        <p:spPr>
          <a:xfrm>
            <a:off x="838200" y="1573619"/>
            <a:ext cx="10515600" cy="4965404"/>
          </a:xfrm>
        </p:spPr>
        <p:txBody>
          <a:bodyPr>
            <a:normAutofit/>
          </a:bodyPr>
          <a:lstStyle/>
          <a:p>
            <a:pPr algn="just"/>
            <a:r>
              <a:rPr lang="en-US" dirty="0" smtClean="0"/>
              <a:t>This </a:t>
            </a:r>
            <a:r>
              <a:rPr lang="en-US" dirty="0"/>
              <a:t>process involves the use of rennet, which is used to make most cheeses. </a:t>
            </a:r>
            <a:endParaRPr lang="tr-TR" dirty="0" smtClean="0"/>
          </a:p>
          <a:p>
            <a:pPr algn="just"/>
            <a:r>
              <a:rPr lang="tr-TR" dirty="0" smtClean="0"/>
              <a:t>T</a:t>
            </a:r>
            <a:r>
              <a:rPr lang="en-US" dirty="0" smtClean="0"/>
              <a:t>he </a:t>
            </a:r>
            <a:r>
              <a:rPr lang="en-US" dirty="0"/>
              <a:t>pH of the milk drops to the acidic </a:t>
            </a:r>
            <a:r>
              <a:rPr lang="en-US" dirty="0" smtClean="0"/>
              <a:t>range</a:t>
            </a:r>
            <a:r>
              <a:rPr lang="tr-TR" dirty="0" smtClean="0"/>
              <a:t> 5.8-6.6</a:t>
            </a:r>
          </a:p>
          <a:p>
            <a:pPr algn="just"/>
            <a:r>
              <a:rPr lang="en-US" dirty="0" smtClean="0"/>
              <a:t>Rennet </a:t>
            </a:r>
            <a:r>
              <a:rPr lang="en-US" dirty="0"/>
              <a:t>can be composed of one or more proteases, including pepsin, </a:t>
            </a:r>
            <a:r>
              <a:rPr lang="en-US" dirty="0" err="1"/>
              <a:t>chymosin</a:t>
            </a:r>
            <a:r>
              <a:rPr lang="en-US" dirty="0"/>
              <a:t>, and </a:t>
            </a:r>
            <a:r>
              <a:rPr lang="en-US" dirty="0" err="1" smtClean="0"/>
              <a:t>proteses</a:t>
            </a:r>
            <a:r>
              <a:rPr lang="tr-TR" dirty="0" smtClean="0"/>
              <a:t>.</a:t>
            </a:r>
          </a:p>
          <a:p>
            <a:endParaRPr lang="en-US" dirty="0"/>
          </a:p>
          <a:p>
            <a:endParaRPr lang="tr-TR" dirty="0"/>
          </a:p>
        </p:txBody>
      </p:sp>
    </p:spTree>
    <p:extLst>
      <p:ext uri="{BB962C8B-B14F-4D97-AF65-F5344CB8AC3E}">
        <p14:creationId xmlns:p14="http://schemas.microsoft.com/office/powerpoint/2010/main" val="413216532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896753"/>
            <a:ext cx="10515600" cy="1325563"/>
          </a:xfrm>
        </p:spPr>
        <p:txBody>
          <a:bodyPr/>
          <a:lstStyle/>
          <a:p>
            <a:r>
              <a:rPr lang="en-US" b="1" dirty="0">
                <a:solidFill>
                  <a:srgbClr val="FF0000"/>
                </a:solidFill>
              </a:rPr>
              <a:t>Cheese Definitions</a:t>
            </a:r>
            <a:r>
              <a:rPr lang="en-US" dirty="0"/>
              <a:t/>
            </a:r>
            <a:br>
              <a:rPr lang="en-US" dirty="0"/>
            </a:br>
            <a:endParaRPr lang="tr-TR" dirty="0"/>
          </a:p>
        </p:txBody>
      </p:sp>
      <p:sp>
        <p:nvSpPr>
          <p:cNvPr id="3" name="İçerik Yer Tutucusu 2"/>
          <p:cNvSpPr>
            <a:spLocks noGrp="1"/>
          </p:cNvSpPr>
          <p:nvPr>
            <p:ph idx="1"/>
          </p:nvPr>
        </p:nvSpPr>
        <p:spPr>
          <a:xfrm>
            <a:off x="838200" y="1967023"/>
            <a:ext cx="10515600" cy="4529470"/>
          </a:xfrm>
        </p:spPr>
        <p:txBody>
          <a:bodyPr>
            <a:normAutofit/>
          </a:bodyPr>
          <a:lstStyle/>
          <a:p>
            <a:pPr algn="just"/>
            <a:r>
              <a:rPr lang="en-US" dirty="0" smtClean="0"/>
              <a:t>Cheese </a:t>
            </a:r>
            <a:r>
              <a:rPr lang="en-US" dirty="0"/>
              <a:t>comes in many varieties. </a:t>
            </a:r>
            <a:endParaRPr lang="tr-TR" dirty="0" smtClean="0"/>
          </a:p>
          <a:p>
            <a:pPr algn="just"/>
            <a:r>
              <a:rPr lang="en-US" dirty="0" smtClean="0"/>
              <a:t>The </a:t>
            </a:r>
            <a:r>
              <a:rPr lang="en-US" dirty="0"/>
              <a:t>variety determines the ingredients, processing, and characteristics of the cheese. </a:t>
            </a:r>
          </a:p>
          <a:p>
            <a:pPr algn="just"/>
            <a:r>
              <a:rPr lang="en-US" dirty="0"/>
              <a:t>Cheese can be made using pasteurized or raw milk. </a:t>
            </a:r>
            <a:endParaRPr lang="tr-TR" dirty="0" smtClean="0"/>
          </a:p>
          <a:p>
            <a:pPr algn="just"/>
            <a:r>
              <a:rPr lang="en-US" dirty="0" smtClean="0"/>
              <a:t>Cheese </a:t>
            </a:r>
            <a:r>
              <a:rPr lang="en-US" dirty="0"/>
              <a:t>made from raw milk imparts different flavors and texture characteristics to the </a:t>
            </a:r>
            <a:r>
              <a:rPr lang="tr-TR" dirty="0" smtClean="0"/>
              <a:t>final </a:t>
            </a:r>
            <a:r>
              <a:rPr lang="tr-TR" dirty="0" err="1" smtClean="0"/>
              <a:t>product</a:t>
            </a:r>
            <a:r>
              <a:rPr lang="en-US" dirty="0" smtClean="0"/>
              <a:t>. </a:t>
            </a:r>
            <a:endParaRPr lang="tr-TR" dirty="0" smtClean="0"/>
          </a:p>
          <a:p>
            <a:pPr algn="just"/>
            <a:r>
              <a:rPr lang="tr-TR" dirty="0" smtClean="0"/>
              <a:t>P</a:t>
            </a:r>
            <a:r>
              <a:rPr lang="en-US" dirty="0" err="1" smtClean="0"/>
              <a:t>rior</a:t>
            </a:r>
            <a:r>
              <a:rPr lang="en-US" dirty="0" smtClean="0"/>
              <a:t> </a:t>
            </a:r>
            <a:r>
              <a:rPr lang="en-US" dirty="0"/>
              <a:t>to cheese making to destroy some of the </a:t>
            </a:r>
            <a:r>
              <a:rPr lang="tr-TR" dirty="0" err="1" smtClean="0"/>
              <a:t>pathogen</a:t>
            </a:r>
            <a:r>
              <a:rPr lang="en-US" dirty="0" smtClean="0"/>
              <a:t> </a:t>
            </a:r>
            <a:r>
              <a:rPr lang="tr-TR" dirty="0" err="1" smtClean="0"/>
              <a:t>micro</a:t>
            </a:r>
            <a:r>
              <a:rPr lang="en-US" dirty="0" smtClean="0"/>
              <a:t>organisms </a:t>
            </a:r>
            <a:r>
              <a:rPr lang="en-US" dirty="0"/>
              <a:t>and provide better conditions for the cheese cultures. </a:t>
            </a:r>
          </a:p>
        </p:txBody>
      </p:sp>
    </p:spTree>
    <p:extLst>
      <p:ext uri="{BB962C8B-B14F-4D97-AF65-F5344CB8AC3E}">
        <p14:creationId xmlns:p14="http://schemas.microsoft.com/office/powerpoint/2010/main" val="121121591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200" b="1" dirty="0" err="1" smtClean="0">
                <a:solidFill>
                  <a:srgbClr val="FF0000"/>
                </a:solidFill>
              </a:rPr>
              <a:t>Mechanism</a:t>
            </a:r>
            <a:r>
              <a:rPr lang="tr-TR" sz="3200" b="1" dirty="0" smtClean="0">
                <a:solidFill>
                  <a:srgbClr val="FF0000"/>
                </a:solidFill>
              </a:rPr>
              <a:t> </a:t>
            </a:r>
            <a:r>
              <a:rPr lang="tr-TR" sz="3200" b="1" dirty="0" err="1" smtClean="0">
                <a:solidFill>
                  <a:srgbClr val="FF0000"/>
                </a:solidFill>
              </a:rPr>
              <a:t>for</a:t>
            </a:r>
            <a:r>
              <a:rPr lang="tr-TR" sz="3200" b="1" dirty="0" smtClean="0">
                <a:solidFill>
                  <a:srgbClr val="FF0000"/>
                </a:solidFill>
              </a:rPr>
              <a:t> </a:t>
            </a:r>
            <a:r>
              <a:rPr lang="tr-TR" sz="3200" b="1" dirty="0" err="1" smtClean="0">
                <a:solidFill>
                  <a:srgbClr val="FF0000"/>
                </a:solidFill>
              </a:rPr>
              <a:t>the</a:t>
            </a:r>
            <a:r>
              <a:rPr lang="tr-TR" sz="3200" b="1" dirty="0" smtClean="0">
                <a:solidFill>
                  <a:srgbClr val="FF0000"/>
                </a:solidFill>
              </a:rPr>
              <a:t> </a:t>
            </a:r>
            <a:r>
              <a:rPr lang="tr-TR" sz="3200" b="1" dirty="0" err="1" smtClean="0">
                <a:solidFill>
                  <a:srgbClr val="FF0000"/>
                </a:solidFill>
              </a:rPr>
              <a:t>coagulation</a:t>
            </a:r>
            <a:r>
              <a:rPr lang="tr-TR" sz="3200" b="1" dirty="0" smtClean="0">
                <a:solidFill>
                  <a:srgbClr val="FF0000"/>
                </a:solidFill>
              </a:rPr>
              <a:t> of </a:t>
            </a:r>
            <a:r>
              <a:rPr lang="tr-TR" sz="3200" b="1" dirty="0" err="1" smtClean="0">
                <a:solidFill>
                  <a:srgbClr val="FF0000"/>
                </a:solidFill>
              </a:rPr>
              <a:t>the</a:t>
            </a:r>
            <a:r>
              <a:rPr lang="tr-TR" sz="3200" b="1" dirty="0" smtClean="0">
                <a:solidFill>
                  <a:srgbClr val="FF0000"/>
                </a:solidFill>
              </a:rPr>
              <a:t> </a:t>
            </a:r>
            <a:r>
              <a:rPr lang="tr-TR" sz="3200" b="1" dirty="0" err="1" smtClean="0">
                <a:solidFill>
                  <a:srgbClr val="FF0000"/>
                </a:solidFill>
              </a:rPr>
              <a:t>casein</a:t>
            </a:r>
            <a:r>
              <a:rPr lang="tr-TR" sz="3200" b="1" dirty="0" smtClean="0">
                <a:solidFill>
                  <a:srgbClr val="FF0000"/>
                </a:solidFill>
              </a:rPr>
              <a:t> </a:t>
            </a:r>
            <a:r>
              <a:rPr lang="tr-TR" sz="3200" b="1" dirty="0" err="1" smtClean="0">
                <a:solidFill>
                  <a:srgbClr val="FF0000"/>
                </a:solidFill>
              </a:rPr>
              <a:t>by</a:t>
            </a:r>
            <a:r>
              <a:rPr lang="tr-TR" sz="3200" b="1" dirty="0" smtClean="0">
                <a:solidFill>
                  <a:srgbClr val="FF0000"/>
                </a:solidFill>
              </a:rPr>
              <a:t> </a:t>
            </a:r>
            <a:r>
              <a:rPr lang="tr-TR" sz="3200" b="1" dirty="0" err="1" smtClean="0">
                <a:solidFill>
                  <a:srgbClr val="FF0000"/>
                </a:solidFill>
              </a:rPr>
              <a:t>rennin</a:t>
            </a:r>
            <a:r>
              <a:rPr lang="tr-TR" sz="3200" b="1" dirty="0" smtClean="0">
                <a:solidFill>
                  <a:srgbClr val="FF0000"/>
                </a:solidFill>
              </a:rPr>
              <a:t>:</a:t>
            </a:r>
            <a:endParaRPr lang="tr-TR" sz="3200" b="1" dirty="0">
              <a:solidFill>
                <a:srgbClr val="FF0000"/>
              </a:solidFill>
            </a:endParaRPr>
          </a:p>
        </p:txBody>
      </p:sp>
      <p:sp>
        <p:nvSpPr>
          <p:cNvPr id="3" name="İçerik Yer Tutucusu 2"/>
          <p:cNvSpPr>
            <a:spLocks noGrp="1"/>
          </p:cNvSpPr>
          <p:nvPr>
            <p:ph idx="1"/>
          </p:nvPr>
        </p:nvSpPr>
        <p:spPr/>
        <p:txBody>
          <a:bodyPr>
            <a:normAutofit fontScale="92500" lnSpcReduction="10000"/>
          </a:bodyPr>
          <a:lstStyle/>
          <a:p>
            <a:pPr marL="0" indent="0">
              <a:buNone/>
            </a:pPr>
            <a:r>
              <a:rPr lang="tr-TR" dirty="0"/>
              <a:t>i</a:t>
            </a:r>
            <a:r>
              <a:rPr lang="tr-TR" dirty="0" smtClean="0"/>
              <a:t>s a </a:t>
            </a:r>
            <a:r>
              <a:rPr lang="tr-TR" dirty="0" err="1" smtClean="0"/>
              <a:t>two-stage</a:t>
            </a:r>
            <a:r>
              <a:rPr lang="tr-TR" dirty="0" smtClean="0"/>
              <a:t> </a:t>
            </a:r>
            <a:r>
              <a:rPr lang="tr-TR" dirty="0" err="1" smtClean="0"/>
              <a:t>process</a:t>
            </a:r>
            <a:r>
              <a:rPr lang="tr-TR" dirty="0" smtClean="0"/>
              <a:t>.</a:t>
            </a:r>
          </a:p>
          <a:p>
            <a:pPr algn="just"/>
            <a:r>
              <a:rPr lang="tr-TR" u="sng" dirty="0" err="1" smtClean="0"/>
              <a:t>In</a:t>
            </a:r>
            <a:r>
              <a:rPr lang="tr-TR" u="sng" dirty="0" smtClean="0"/>
              <a:t> </a:t>
            </a:r>
            <a:r>
              <a:rPr lang="tr-TR" u="sng" dirty="0" err="1" smtClean="0"/>
              <a:t>the</a:t>
            </a:r>
            <a:r>
              <a:rPr lang="tr-TR" u="sng" dirty="0" smtClean="0"/>
              <a:t> </a:t>
            </a:r>
            <a:r>
              <a:rPr lang="tr-TR" u="sng" dirty="0" err="1" smtClean="0"/>
              <a:t>first</a:t>
            </a:r>
            <a:r>
              <a:rPr lang="tr-TR" u="sng" dirty="0" smtClean="0"/>
              <a:t> </a:t>
            </a:r>
            <a:r>
              <a:rPr lang="tr-TR" u="sng" dirty="0" err="1" smtClean="0"/>
              <a:t>stage</a:t>
            </a:r>
            <a:r>
              <a:rPr lang="tr-TR" dirty="0" smtClean="0"/>
              <a:t>;</a:t>
            </a:r>
          </a:p>
          <a:p>
            <a:pPr algn="just"/>
            <a:r>
              <a:rPr lang="tr-TR" dirty="0" err="1" smtClean="0"/>
              <a:t>Rennin</a:t>
            </a:r>
            <a:r>
              <a:rPr lang="tr-TR" dirty="0" smtClean="0"/>
              <a:t> </a:t>
            </a:r>
            <a:r>
              <a:rPr lang="tr-TR" dirty="0" err="1" smtClean="0"/>
              <a:t>splits</a:t>
            </a:r>
            <a:r>
              <a:rPr lang="tr-TR" dirty="0" smtClean="0"/>
              <a:t> a </a:t>
            </a:r>
            <a:r>
              <a:rPr lang="tr-TR" dirty="0" err="1" smtClean="0"/>
              <a:t>specific</a:t>
            </a:r>
            <a:r>
              <a:rPr lang="tr-TR" dirty="0" smtClean="0"/>
              <a:t> </a:t>
            </a:r>
            <a:r>
              <a:rPr lang="tr-TR" dirty="0" err="1" smtClean="0"/>
              <a:t>bond</a:t>
            </a:r>
            <a:r>
              <a:rPr lang="tr-TR" dirty="0" smtClean="0"/>
              <a:t> in </a:t>
            </a:r>
            <a:r>
              <a:rPr lang="tr-TR" dirty="0" err="1" smtClean="0"/>
              <a:t>the</a:t>
            </a:r>
            <a:r>
              <a:rPr lang="tr-TR" dirty="0" smtClean="0"/>
              <a:t> amino </a:t>
            </a:r>
            <a:r>
              <a:rPr lang="tr-TR" dirty="0" err="1" smtClean="0"/>
              <a:t>acid</a:t>
            </a:r>
            <a:r>
              <a:rPr lang="tr-TR" dirty="0" smtClean="0"/>
              <a:t> </a:t>
            </a:r>
            <a:r>
              <a:rPr lang="tr-TR" dirty="0" err="1" smtClean="0"/>
              <a:t>chain</a:t>
            </a:r>
            <a:r>
              <a:rPr lang="tr-TR" dirty="0" smtClean="0"/>
              <a:t> of </a:t>
            </a:r>
            <a:r>
              <a:rPr lang="tr-TR" dirty="0" err="1" smtClean="0"/>
              <a:t>the</a:t>
            </a:r>
            <a:r>
              <a:rPr lang="tr-TR" dirty="0" smtClean="0"/>
              <a:t> </a:t>
            </a:r>
            <a:r>
              <a:rPr lang="tr-TR" dirty="0" err="1" smtClean="0"/>
              <a:t>kappa-casein</a:t>
            </a:r>
            <a:r>
              <a:rPr lang="tr-TR" dirty="0" smtClean="0"/>
              <a:t> </a:t>
            </a:r>
            <a:r>
              <a:rPr lang="tr-TR" dirty="0" err="1" smtClean="0"/>
              <a:t>macromolecule</a:t>
            </a:r>
            <a:r>
              <a:rPr lang="tr-TR" dirty="0" smtClean="0"/>
              <a:t> </a:t>
            </a:r>
            <a:r>
              <a:rPr lang="tr-TR" dirty="0" err="1" smtClean="0"/>
              <a:t>converting</a:t>
            </a:r>
            <a:r>
              <a:rPr lang="tr-TR" dirty="0" smtClean="0"/>
              <a:t> </a:t>
            </a:r>
            <a:r>
              <a:rPr lang="tr-TR" dirty="0" err="1" smtClean="0"/>
              <a:t>into</a:t>
            </a:r>
            <a:r>
              <a:rPr lang="tr-TR" dirty="0" smtClean="0"/>
              <a:t> a para-</a:t>
            </a:r>
            <a:r>
              <a:rPr lang="tr-TR" dirty="0" err="1" smtClean="0"/>
              <a:t>kappa</a:t>
            </a:r>
            <a:r>
              <a:rPr lang="tr-TR" dirty="0" smtClean="0"/>
              <a:t>-</a:t>
            </a:r>
            <a:r>
              <a:rPr lang="tr-TR" dirty="0" err="1" smtClean="0"/>
              <a:t>casein</a:t>
            </a:r>
            <a:r>
              <a:rPr lang="tr-TR" dirty="0" smtClean="0"/>
              <a:t> </a:t>
            </a:r>
            <a:r>
              <a:rPr lang="tr-TR" dirty="0" err="1" smtClean="0"/>
              <a:t>and</a:t>
            </a:r>
            <a:r>
              <a:rPr lang="tr-TR" dirty="0" smtClean="0"/>
              <a:t> </a:t>
            </a:r>
            <a:r>
              <a:rPr lang="tr-TR" dirty="0" err="1" smtClean="0"/>
              <a:t>glyco-macropeptide</a:t>
            </a:r>
            <a:r>
              <a:rPr lang="tr-TR" dirty="0" smtClean="0"/>
              <a:t>.</a:t>
            </a:r>
          </a:p>
          <a:p>
            <a:pPr algn="just"/>
            <a:r>
              <a:rPr lang="tr-TR" dirty="0" err="1" smtClean="0"/>
              <a:t>This</a:t>
            </a:r>
            <a:r>
              <a:rPr lang="tr-TR" dirty="0" smtClean="0"/>
              <a:t> </a:t>
            </a:r>
            <a:r>
              <a:rPr lang="tr-TR" dirty="0" err="1" smtClean="0"/>
              <a:t>causes</a:t>
            </a:r>
            <a:r>
              <a:rPr lang="tr-TR" dirty="0" smtClean="0"/>
              <a:t> an </a:t>
            </a:r>
            <a:r>
              <a:rPr lang="tr-TR" dirty="0" err="1" smtClean="0"/>
              <a:t>imbalance</a:t>
            </a:r>
            <a:r>
              <a:rPr lang="tr-TR" dirty="0" smtClean="0"/>
              <a:t> in </a:t>
            </a:r>
            <a:r>
              <a:rPr lang="tr-TR" dirty="0" err="1" smtClean="0"/>
              <a:t>the</a:t>
            </a:r>
            <a:r>
              <a:rPr lang="tr-TR" dirty="0" smtClean="0"/>
              <a:t> </a:t>
            </a:r>
            <a:r>
              <a:rPr lang="tr-TR" dirty="0" err="1" smtClean="0"/>
              <a:t>intermolecular</a:t>
            </a:r>
            <a:r>
              <a:rPr lang="tr-TR" dirty="0" smtClean="0"/>
              <a:t> </a:t>
            </a:r>
            <a:r>
              <a:rPr lang="tr-TR" dirty="0" err="1" smtClean="0"/>
              <a:t>forces</a:t>
            </a:r>
            <a:r>
              <a:rPr lang="tr-TR" dirty="0" smtClean="0"/>
              <a:t> in </a:t>
            </a:r>
            <a:r>
              <a:rPr lang="tr-TR" dirty="0" err="1" smtClean="0"/>
              <a:t>the</a:t>
            </a:r>
            <a:r>
              <a:rPr lang="tr-TR" dirty="0" smtClean="0"/>
              <a:t> </a:t>
            </a:r>
            <a:r>
              <a:rPr lang="tr-TR" dirty="0" err="1" smtClean="0"/>
              <a:t>milk</a:t>
            </a:r>
            <a:r>
              <a:rPr lang="tr-TR" dirty="0" smtClean="0"/>
              <a:t> </a:t>
            </a:r>
            <a:r>
              <a:rPr lang="tr-TR" dirty="0" err="1" smtClean="0"/>
              <a:t>system</a:t>
            </a:r>
            <a:r>
              <a:rPr lang="tr-TR" dirty="0" smtClean="0"/>
              <a:t>, </a:t>
            </a:r>
            <a:r>
              <a:rPr lang="tr-TR" dirty="0" err="1" smtClean="0"/>
              <a:t>and</a:t>
            </a:r>
            <a:r>
              <a:rPr lang="tr-TR" dirty="0" smtClean="0"/>
              <a:t> </a:t>
            </a:r>
            <a:r>
              <a:rPr lang="tr-TR" dirty="0" err="1" smtClean="0"/>
              <a:t>the</a:t>
            </a:r>
            <a:r>
              <a:rPr lang="tr-TR" dirty="0" smtClean="0"/>
              <a:t> </a:t>
            </a:r>
            <a:r>
              <a:rPr lang="tr-TR" dirty="0" err="1" smtClean="0"/>
              <a:t>hydrophilic</a:t>
            </a:r>
            <a:r>
              <a:rPr lang="tr-TR" dirty="0" smtClean="0"/>
              <a:t> (</a:t>
            </a:r>
            <a:r>
              <a:rPr lang="tr-TR" dirty="0" err="1" smtClean="0"/>
              <a:t>water-loving</a:t>
            </a:r>
            <a:r>
              <a:rPr lang="tr-TR" dirty="0" smtClean="0"/>
              <a:t>) </a:t>
            </a:r>
            <a:r>
              <a:rPr lang="tr-TR" dirty="0" err="1" smtClean="0"/>
              <a:t>macropeptides</a:t>
            </a:r>
            <a:r>
              <a:rPr lang="tr-TR" dirty="0" smtClean="0"/>
              <a:t> </a:t>
            </a:r>
            <a:r>
              <a:rPr lang="tr-TR" dirty="0" err="1" smtClean="0"/>
              <a:t>are</a:t>
            </a:r>
            <a:r>
              <a:rPr lang="tr-TR" dirty="0" smtClean="0"/>
              <a:t> </a:t>
            </a:r>
            <a:r>
              <a:rPr lang="tr-TR" dirty="0" err="1" smtClean="0"/>
              <a:t>released</a:t>
            </a:r>
            <a:r>
              <a:rPr lang="tr-TR" dirty="0" smtClean="0"/>
              <a:t> </a:t>
            </a:r>
            <a:r>
              <a:rPr lang="tr-TR" dirty="0" err="1" smtClean="0"/>
              <a:t>into</a:t>
            </a:r>
            <a:r>
              <a:rPr lang="tr-TR" dirty="0" smtClean="0"/>
              <a:t> </a:t>
            </a:r>
            <a:r>
              <a:rPr lang="tr-TR" dirty="0" err="1" smtClean="0"/>
              <a:t>the</a:t>
            </a:r>
            <a:r>
              <a:rPr lang="tr-TR" dirty="0" smtClean="0"/>
              <a:t> </a:t>
            </a:r>
            <a:r>
              <a:rPr lang="tr-TR" dirty="0" err="1" smtClean="0"/>
              <a:t>whey</a:t>
            </a:r>
            <a:r>
              <a:rPr lang="tr-TR" dirty="0" smtClean="0"/>
              <a:t>.</a:t>
            </a:r>
          </a:p>
          <a:p>
            <a:pPr algn="just"/>
            <a:r>
              <a:rPr lang="tr-TR" dirty="0" err="1" smtClean="0"/>
              <a:t>Unlike</a:t>
            </a:r>
            <a:r>
              <a:rPr lang="tr-TR" dirty="0" smtClean="0"/>
              <a:t> </a:t>
            </a:r>
            <a:r>
              <a:rPr lang="tr-TR" dirty="0" err="1" smtClean="0"/>
              <a:t>kappa-casein</a:t>
            </a:r>
            <a:r>
              <a:rPr lang="tr-TR" dirty="0" smtClean="0"/>
              <a:t>, </a:t>
            </a:r>
            <a:r>
              <a:rPr lang="tr-TR" dirty="0" err="1" smtClean="0"/>
              <a:t>the</a:t>
            </a:r>
            <a:r>
              <a:rPr lang="tr-TR" dirty="0" smtClean="0"/>
              <a:t> para-</a:t>
            </a:r>
            <a:r>
              <a:rPr lang="tr-TR" dirty="0" err="1" smtClean="0"/>
              <a:t>kappa</a:t>
            </a:r>
            <a:r>
              <a:rPr lang="tr-TR" dirty="0" smtClean="0"/>
              <a:t>-</a:t>
            </a:r>
            <a:r>
              <a:rPr lang="tr-TR" dirty="0" err="1" smtClean="0"/>
              <a:t>casein</a:t>
            </a:r>
            <a:r>
              <a:rPr lang="tr-TR" dirty="0" smtClean="0"/>
              <a:t> </a:t>
            </a:r>
            <a:r>
              <a:rPr lang="tr-TR" dirty="0" err="1" smtClean="0"/>
              <a:t>does</a:t>
            </a:r>
            <a:r>
              <a:rPr lang="tr-TR" dirty="0" smtClean="0"/>
              <a:t> not </a:t>
            </a:r>
            <a:r>
              <a:rPr lang="tr-TR" dirty="0" err="1" smtClean="0"/>
              <a:t>have</a:t>
            </a:r>
            <a:r>
              <a:rPr lang="tr-TR" dirty="0" smtClean="0"/>
              <a:t> </a:t>
            </a:r>
            <a:r>
              <a:rPr lang="tr-TR" dirty="0" err="1" smtClean="0"/>
              <a:t>the</a:t>
            </a:r>
            <a:r>
              <a:rPr lang="tr-TR" dirty="0" smtClean="0"/>
              <a:t> </a:t>
            </a:r>
            <a:r>
              <a:rPr lang="tr-TR" dirty="0" err="1" smtClean="0"/>
              <a:t>ability</a:t>
            </a:r>
            <a:r>
              <a:rPr lang="tr-TR" dirty="0" smtClean="0"/>
              <a:t> </a:t>
            </a:r>
            <a:r>
              <a:rPr lang="tr-TR" dirty="0" err="1" smtClean="0"/>
              <a:t>to</a:t>
            </a:r>
            <a:r>
              <a:rPr lang="tr-TR" dirty="0" smtClean="0"/>
              <a:t> stabilize </a:t>
            </a:r>
            <a:r>
              <a:rPr lang="tr-TR" dirty="0" err="1" smtClean="0"/>
              <a:t>the</a:t>
            </a:r>
            <a:r>
              <a:rPr lang="tr-TR" dirty="0" smtClean="0"/>
              <a:t> </a:t>
            </a:r>
            <a:r>
              <a:rPr lang="tr-TR" dirty="0" err="1" smtClean="0"/>
              <a:t>micellular</a:t>
            </a:r>
            <a:r>
              <a:rPr lang="tr-TR" dirty="0" smtClean="0"/>
              <a:t> </a:t>
            </a:r>
            <a:r>
              <a:rPr lang="tr-TR" dirty="0" err="1" smtClean="0"/>
              <a:t>structure</a:t>
            </a:r>
            <a:r>
              <a:rPr lang="tr-TR" dirty="0" smtClean="0"/>
              <a:t> </a:t>
            </a:r>
            <a:r>
              <a:rPr lang="tr-TR" dirty="0" err="1" smtClean="0"/>
              <a:t>to</a:t>
            </a:r>
            <a:r>
              <a:rPr lang="tr-TR" dirty="0" smtClean="0"/>
              <a:t> </a:t>
            </a:r>
            <a:r>
              <a:rPr lang="tr-TR" dirty="0" err="1" smtClean="0"/>
              <a:t>prevent</a:t>
            </a:r>
            <a:r>
              <a:rPr lang="tr-TR" dirty="0" smtClean="0"/>
              <a:t> </a:t>
            </a:r>
            <a:r>
              <a:rPr lang="tr-TR" dirty="0" err="1" smtClean="0"/>
              <a:t>the</a:t>
            </a:r>
            <a:r>
              <a:rPr lang="tr-TR" dirty="0" smtClean="0"/>
              <a:t> </a:t>
            </a:r>
            <a:r>
              <a:rPr lang="tr-TR" dirty="0" err="1" smtClean="0"/>
              <a:t>calcium-insoluble</a:t>
            </a:r>
            <a:r>
              <a:rPr lang="tr-TR" dirty="0" smtClean="0"/>
              <a:t> </a:t>
            </a:r>
            <a:r>
              <a:rPr lang="tr-TR" dirty="0" err="1" smtClean="0"/>
              <a:t>caseins</a:t>
            </a:r>
            <a:r>
              <a:rPr lang="tr-TR" dirty="0" smtClean="0"/>
              <a:t> </a:t>
            </a:r>
            <a:r>
              <a:rPr lang="tr-TR" dirty="0" err="1" smtClean="0"/>
              <a:t>from</a:t>
            </a:r>
            <a:r>
              <a:rPr lang="tr-TR" dirty="0" smtClean="0"/>
              <a:t> </a:t>
            </a:r>
            <a:r>
              <a:rPr lang="tr-TR" dirty="0" err="1" smtClean="0"/>
              <a:t>coagulation</a:t>
            </a:r>
            <a:r>
              <a:rPr lang="tr-TR" dirty="0" smtClean="0"/>
              <a:t>. </a:t>
            </a:r>
            <a:endParaRPr lang="tr-TR" dirty="0"/>
          </a:p>
        </p:txBody>
      </p:sp>
    </p:spTree>
    <p:extLst>
      <p:ext uri="{BB962C8B-B14F-4D97-AF65-F5344CB8AC3E}">
        <p14:creationId xmlns:p14="http://schemas.microsoft.com/office/powerpoint/2010/main" val="404761035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838200" y="1825625"/>
            <a:ext cx="10515600" cy="2023361"/>
          </a:xfrm>
        </p:spPr>
        <p:txBody>
          <a:bodyPr/>
          <a:lstStyle/>
          <a:p>
            <a:r>
              <a:rPr lang="tr-TR" u="sng" dirty="0" err="1"/>
              <a:t>In</a:t>
            </a:r>
            <a:r>
              <a:rPr lang="tr-TR" u="sng" dirty="0"/>
              <a:t> </a:t>
            </a:r>
            <a:r>
              <a:rPr lang="tr-TR" u="sng" dirty="0" err="1"/>
              <a:t>the</a:t>
            </a:r>
            <a:r>
              <a:rPr lang="tr-TR" u="sng" dirty="0"/>
              <a:t> </a:t>
            </a:r>
            <a:r>
              <a:rPr lang="tr-TR" u="sng" dirty="0" err="1" smtClean="0"/>
              <a:t>second</a:t>
            </a:r>
            <a:r>
              <a:rPr lang="tr-TR" u="sng" dirty="0" smtClean="0"/>
              <a:t> </a:t>
            </a:r>
            <a:r>
              <a:rPr lang="tr-TR" u="sng" dirty="0" err="1"/>
              <a:t>stage</a:t>
            </a:r>
            <a:r>
              <a:rPr lang="tr-TR" dirty="0"/>
              <a:t>;</a:t>
            </a:r>
          </a:p>
          <a:p>
            <a:r>
              <a:rPr lang="tr-TR" dirty="0" err="1" smtClean="0"/>
              <a:t>Colloidal</a:t>
            </a:r>
            <a:r>
              <a:rPr lang="tr-TR" dirty="0" smtClean="0"/>
              <a:t> </a:t>
            </a:r>
            <a:r>
              <a:rPr lang="tr-TR" dirty="0" err="1" smtClean="0"/>
              <a:t>calcium</a:t>
            </a:r>
            <a:r>
              <a:rPr lang="tr-TR" dirty="0" smtClean="0"/>
              <a:t> </a:t>
            </a:r>
            <a:r>
              <a:rPr lang="tr-TR" dirty="0" err="1" smtClean="0"/>
              <a:t>phophate</a:t>
            </a:r>
            <a:r>
              <a:rPr lang="tr-TR" dirty="0" smtClean="0"/>
              <a:t> </a:t>
            </a:r>
            <a:r>
              <a:rPr lang="tr-TR" dirty="0" err="1" smtClean="0"/>
              <a:t>bridges</a:t>
            </a:r>
            <a:r>
              <a:rPr lang="tr-TR" dirty="0" smtClean="0"/>
              <a:t> </a:t>
            </a:r>
            <a:r>
              <a:rPr lang="tr-TR" dirty="0" err="1" smtClean="0"/>
              <a:t>within</a:t>
            </a:r>
            <a:r>
              <a:rPr lang="tr-TR" dirty="0" smtClean="0"/>
              <a:t> </a:t>
            </a:r>
            <a:r>
              <a:rPr lang="tr-TR" dirty="0" err="1" smtClean="0"/>
              <a:t>the</a:t>
            </a:r>
            <a:r>
              <a:rPr lang="tr-TR" dirty="0" smtClean="0"/>
              <a:t> </a:t>
            </a:r>
            <a:r>
              <a:rPr lang="tr-TR" dirty="0" err="1" smtClean="0"/>
              <a:t>casein</a:t>
            </a:r>
            <a:r>
              <a:rPr lang="tr-TR" dirty="0" smtClean="0"/>
              <a:t> </a:t>
            </a:r>
            <a:r>
              <a:rPr lang="tr-TR" dirty="0" err="1" smtClean="0"/>
              <a:t>micellular</a:t>
            </a:r>
            <a:r>
              <a:rPr lang="tr-TR" dirty="0" smtClean="0"/>
              <a:t> </a:t>
            </a:r>
            <a:r>
              <a:rPr lang="tr-TR" dirty="0" err="1" smtClean="0"/>
              <a:t>structure</a:t>
            </a:r>
            <a:r>
              <a:rPr lang="tr-TR" dirty="0" smtClean="0"/>
              <a:t> </a:t>
            </a:r>
            <a:r>
              <a:rPr lang="tr-TR" dirty="0" err="1" smtClean="0"/>
              <a:t>are</a:t>
            </a:r>
            <a:r>
              <a:rPr lang="tr-TR" dirty="0" smtClean="0"/>
              <a:t> </a:t>
            </a:r>
            <a:r>
              <a:rPr lang="tr-TR" dirty="0" err="1" smtClean="0"/>
              <a:t>formed</a:t>
            </a:r>
            <a:r>
              <a:rPr lang="tr-TR" dirty="0" smtClean="0"/>
              <a:t> in </a:t>
            </a:r>
            <a:r>
              <a:rPr lang="tr-TR" dirty="0" err="1" smtClean="0"/>
              <a:t>the</a:t>
            </a:r>
            <a:r>
              <a:rPr lang="tr-TR" dirty="0" smtClean="0"/>
              <a:t> presence of </a:t>
            </a:r>
            <a:r>
              <a:rPr lang="tr-TR" dirty="0" err="1" smtClean="0"/>
              <a:t>the</a:t>
            </a:r>
            <a:r>
              <a:rPr lang="tr-TR" dirty="0" smtClean="0"/>
              <a:t> </a:t>
            </a:r>
            <a:r>
              <a:rPr lang="tr-TR" dirty="0" err="1" smtClean="0"/>
              <a:t>soluble</a:t>
            </a:r>
            <a:r>
              <a:rPr lang="tr-TR" dirty="0" smtClean="0"/>
              <a:t> </a:t>
            </a:r>
            <a:r>
              <a:rPr lang="tr-TR" dirty="0" err="1" smtClean="0"/>
              <a:t>calcium</a:t>
            </a:r>
            <a:r>
              <a:rPr lang="tr-TR" dirty="0" smtClean="0"/>
              <a:t>, </a:t>
            </a:r>
            <a:r>
              <a:rPr lang="tr-TR" dirty="0" err="1" smtClean="0"/>
              <a:t>resulting</a:t>
            </a:r>
            <a:r>
              <a:rPr lang="tr-TR" dirty="0" smtClean="0"/>
              <a:t> in </a:t>
            </a:r>
            <a:r>
              <a:rPr lang="tr-TR" dirty="0" err="1" smtClean="0"/>
              <a:t>the</a:t>
            </a:r>
            <a:r>
              <a:rPr lang="tr-TR" dirty="0" smtClean="0"/>
              <a:t> </a:t>
            </a:r>
            <a:r>
              <a:rPr lang="tr-TR" dirty="0" err="1" smtClean="0"/>
              <a:t>three-dimensional</a:t>
            </a:r>
            <a:r>
              <a:rPr lang="tr-TR" dirty="0" smtClean="0"/>
              <a:t> </a:t>
            </a:r>
            <a:r>
              <a:rPr lang="tr-TR" dirty="0" err="1" smtClean="0"/>
              <a:t>curd</a:t>
            </a:r>
            <a:r>
              <a:rPr lang="tr-TR" dirty="0" smtClean="0"/>
              <a:t> </a:t>
            </a:r>
            <a:r>
              <a:rPr lang="tr-TR" dirty="0" err="1" smtClean="0"/>
              <a:t>structure</a:t>
            </a:r>
            <a:r>
              <a:rPr lang="tr-TR" dirty="0" smtClean="0"/>
              <a:t>.</a:t>
            </a:r>
            <a:endParaRPr lang="tr-TR" dirty="0"/>
          </a:p>
        </p:txBody>
      </p:sp>
      <p:sp>
        <p:nvSpPr>
          <p:cNvPr id="4" name="Metin kutusu 3"/>
          <p:cNvSpPr txBox="1"/>
          <p:nvPr/>
        </p:nvSpPr>
        <p:spPr>
          <a:xfrm>
            <a:off x="1073888" y="4015821"/>
            <a:ext cx="1903406" cy="461665"/>
          </a:xfrm>
          <a:prstGeom prst="rect">
            <a:avLst/>
          </a:prstGeom>
          <a:noFill/>
        </p:spPr>
        <p:txBody>
          <a:bodyPr wrap="none" rtlCol="0">
            <a:spAutoFit/>
          </a:bodyPr>
          <a:lstStyle/>
          <a:p>
            <a:r>
              <a:rPr lang="tr-TR" sz="2400" dirty="0" err="1" smtClean="0"/>
              <a:t>Kappa-casein</a:t>
            </a:r>
            <a:r>
              <a:rPr lang="tr-TR" sz="2400" dirty="0" smtClean="0"/>
              <a:t> </a:t>
            </a:r>
            <a:endParaRPr lang="tr-TR" sz="2400" dirty="0"/>
          </a:p>
        </p:txBody>
      </p:sp>
      <p:sp>
        <p:nvSpPr>
          <p:cNvPr id="6" name="Metin kutusu 5"/>
          <p:cNvSpPr txBox="1"/>
          <p:nvPr/>
        </p:nvSpPr>
        <p:spPr>
          <a:xfrm>
            <a:off x="5042578" y="3904826"/>
            <a:ext cx="2534989" cy="830997"/>
          </a:xfrm>
          <a:prstGeom prst="rect">
            <a:avLst/>
          </a:prstGeom>
          <a:noFill/>
        </p:spPr>
        <p:txBody>
          <a:bodyPr wrap="none" rtlCol="0">
            <a:spAutoFit/>
          </a:bodyPr>
          <a:lstStyle/>
          <a:p>
            <a:pPr algn="ctr"/>
            <a:r>
              <a:rPr lang="tr-TR" sz="2400" dirty="0" smtClean="0"/>
              <a:t>para-</a:t>
            </a:r>
            <a:r>
              <a:rPr lang="tr-TR" sz="2400" dirty="0" err="1" smtClean="0"/>
              <a:t>kappa</a:t>
            </a:r>
            <a:r>
              <a:rPr lang="tr-TR" sz="2400" dirty="0" smtClean="0"/>
              <a:t>-</a:t>
            </a:r>
            <a:r>
              <a:rPr lang="tr-TR" sz="2400" dirty="0" err="1" smtClean="0"/>
              <a:t>casein</a:t>
            </a:r>
            <a:r>
              <a:rPr lang="tr-TR" sz="2400" dirty="0" smtClean="0"/>
              <a:t> </a:t>
            </a:r>
          </a:p>
          <a:p>
            <a:pPr algn="ctr"/>
            <a:r>
              <a:rPr lang="tr-TR" sz="2400" dirty="0" smtClean="0"/>
              <a:t>(</a:t>
            </a:r>
            <a:r>
              <a:rPr lang="tr-TR" sz="2400" dirty="0" err="1" smtClean="0"/>
              <a:t>colloidal</a:t>
            </a:r>
            <a:r>
              <a:rPr lang="tr-TR" sz="2400" dirty="0" smtClean="0"/>
              <a:t>)</a:t>
            </a:r>
            <a:endParaRPr lang="tr-TR" sz="2400" dirty="0"/>
          </a:p>
        </p:txBody>
      </p:sp>
      <p:sp>
        <p:nvSpPr>
          <p:cNvPr id="7" name="Metin kutusu 6"/>
          <p:cNvSpPr txBox="1"/>
          <p:nvPr/>
        </p:nvSpPr>
        <p:spPr>
          <a:xfrm>
            <a:off x="8066256" y="3943850"/>
            <a:ext cx="2670989" cy="830997"/>
          </a:xfrm>
          <a:prstGeom prst="rect">
            <a:avLst/>
          </a:prstGeom>
          <a:noFill/>
        </p:spPr>
        <p:txBody>
          <a:bodyPr wrap="none" rtlCol="0">
            <a:spAutoFit/>
          </a:bodyPr>
          <a:lstStyle/>
          <a:p>
            <a:pPr algn="ctr"/>
            <a:r>
              <a:rPr lang="tr-TR" sz="2400" dirty="0" err="1" smtClean="0"/>
              <a:t>glyco-macropeptide</a:t>
            </a:r>
            <a:endParaRPr lang="tr-TR" sz="2400" dirty="0" smtClean="0"/>
          </a:p>
          <a:p>
            <a:pPr algn="ctr"/>
            <a:r>
              <a:rPr lang="tr-TR" sz="2400" dirty="0" smtClean="0"/>
              <a:t>(</a:t>
            </a:r>
            <a:r>
              <a:rPr lang="tr-TR" sz="2400" dirty="0" err="1" smtClean="0"/>
              <a:t>soluble</a:t>
            </a:r>
            <a:r>
              <a:rPr lang="tr-TR" sz="2400" dirty="0" smtClean="0"/>
              <a:t>)</a:t>
            </a:r>
            <a:endParaRPr lang="tr-TR" sz="2400" dirty="0"/>
          </a:p>
        </p:txBody>
      </p:sp>
      <p:sp>
        <p:nvSpPr>
          <p:cNvPr id="8" name="Metin kutusu 7"/>
          <p:cNvSpPr txBox="1"/>
          <p:nvPr/>
        </p:nvSpPr>
        <p:spPr>
          <a:xfrm>
            <a:off x="1504111" y="5165987"/>
            <a:ext cx="2525179" cy="461665"/>
          </a:xfrm>
          <a:prstGeom prst="rect">
            <a:avLst/>
          </a:prstGeom>
          <a:noFill/>
        </p:spPr>
        <p:txBody>
          <a:bodyPr wrap="none" rtlCol="0">
            <a:spAutoFit/>
          </a:bodyPr>
          <a:lstStyle/>
          <a:p>
            <a:pPr algn="ctr"/>
            <a:r>
              <a:rPr lang="tr-TR" sz="2400" dirty="0" smtClean="0"/>
              <a:t>Para-</a:t>
            </a:r>
            <a:r>
              <a:rPr lang="tr-TR" sz="2400" dirty="0" err="1" smtClean="0"/>
              <a:t>kappa</a:t>
            </a:r>
            <a:r>
              <a:rPr lang="tr-TR" sz="2400" dirty="0" smtClean="0"/>
              <a:t>-</a:t>
            </a:r>
            <a:r>
              <a:rPr lang="tr-TR" sz="2400" dirty="0" err="1" smtClean="0"/>
              <a:t>casein</a:t>
            </a:r>
            <a:r>
              <a:rPr lang="tr-TR" sz="2400" dirty="0" smtClean="0"/>
              <a:t> </a:t>
            </a:r>
            <a:endParaRPr lang="tr-TR" sz="2400" dirty="0"/>
          </a:p>
        </p:txBody>
      </p:sp>
      <p:sp>
        <p:nvSpPr>
          <p:cNvPr id="10" name="Metin kutusu 9"/>
          <p:cNvSpPr txBox="1"/>
          <p:nvPr/>
        </p:nvSpPr>
        <p:spPr>
          <a:xfrm>
            <a:off x="6310073" y="5050021"/>
            <a:ext cx="2898359" cy="830997"/>
          </a:xfrm>
          <a:prstGeom prst="rect">
            <a:avLst/>
          </a:prstGeom>
          <a:noFill/>
        </p:spPr>
        <p:txBody>
          <a:bodyPr wrap="none" rtlCol="0">
            <a:spAutoFit/>
          </a:bodyPr>
          <a:lstStyle/>
          <a:p>
            <a:pPr algn="ctr"/>
            <a:r>
              <a:rPr lang="tr-TR" sz="2400" dirty="0" err="1" smtClean="0"/>
              <a:t>dicalcium</a:t>
            </a:r>
            <a:r>
              <a:rPr lang="tr-TR" sz="2400" dirty="0" smtClean="0"/>
              <a:t>-para-</a:t>
            </a:r>
            <a:r>
              <a:rPr lang="tr-TR" sz="2400" dirty="0" err="1" smtClean="0"/>
              <a:t>casein</a:t>
            </a:r>
            <a:endParaRPr lang="tr-TR" sz="2400" dirty="0" smtClean="0"/>
          </a:p>
          <a:p>
            <a:pPr algn="ctr"/>
            <a:r>
              <a:rPr lang="tr-TR" sz="2400" dirty="0" smtClean="0"/>
              <a:t>(</a:t>
            </a:r>
            <a:r>
              <a:rPr lang="tr-TR" sz="2400" dirty="0" err="1" smtClean="0"/>
              <a:t>curd</a:t>
            </a:r>
            <a:r>
              <a:rPr lang="tr-TR" sz="2400" dirty="0" smtClean="0"/>
              <a:t>)</a:t>
            </a:r>
            <a:endParaRPr lang="tr-TR" sz="2400" dirty="0"/>
          </a:p>
        </p:txBody>
      </p:sp>
      <p:cxnSp>
        <p:nvCxnSpPr>
          <p:cNvPr id="12" name="Düz Ok Bağlayıcısı 11"/>
          <p:cNvCxnSpPr/>
          <p:nvPr/>
        </p:nvCxnSpPr>
        <p:spPr>
          <a:xfrm flipV="1">
            <a:off x="3094074" y="4359349"/>
            <a:ext cx="1748611" cy="1"/>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8" name="Düz Ok Bağlayıcısı 17"/>
          <p:cNvCxnSpPr/>
          <p:nvPr/>
        </p:nvCxnSpPr>
        <p:spPr>
          <a:xfrm flipV="1">
            <a:off x="4385381" y="5447202"/>
            <a:ext cx="1682605" cy="3912"/>
          </a:xfrm>
          <a:prstGeom prst="straightConnector1">
            <a:avLst/>
          </a:prstGeom>
          <a:ln w="3810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19" name="Metin kutusu 18"/>
          <p:cNvSpPr txBox="1"/>
          <p:nvPr/>
        </p:nvSpPr>
        <p:spPr>
          <a:xfrm>
            <a:off x="4842685" y="5003855"/>
            <a:ext cx="702436" cy="461665"/>
          </a:xfrm>
          <a:prstGeom prst="rect">
            <a:avLst/>
          </a:prstGeom>
          <a:noFill/>
        </p:spPr>
        <p:txBody>
          <a:bodyPr wrap="none" rtlCol="0">
            <a:spAutoFit/>
          </a:bodyPr>
          <a:lstStyle/>
          <a:p>
            <a:r>
              <a:rPr lang="tr-TR" sz="2400" dirty="0" smtClean="0"/>
              <a:t>Ca</a:t>
            </a:r>
            <a:r>
              <a:rPr lang="tr-TR" sz="2400" baseline="30000" dirty="0" smtClean="0"/>
              <a:t>+2</a:t>
            </a:r>
            <a:endParaRPr lang="tr-TR" sz="2400" dirty="0"/>
          </a:p>
        </p:txBody>
      </p:sp>
      <p:sp>
        <p:nvSpPr>
          <p:cNvPr id="20" name="Metin kutusu 19"/>
          <p:cNvSpPr txBox="1"/>
          <p:nvPr/>
        </p:nvSpPr>
        <p:spPr>
          <a:xfrm>
            <a:off x="3437523" y="3900767"/>
            <a:ext cx="998158" cy="461665"/>
          </a:xfrm>
          <a:prstGeom prst="rect">
            <a:avLst/>
          </a:prstGeom>
          <a:noFill/>
        </p:spPr>
        <p:txBody>
          <a:bodyPr wrap="none" rtlCol="0">
            <a:spAutoFit/>
          </a:bodyPr>
          <a:lstStyle/>
          <a:p>
            <a:r>
              <a:rPr lang="tr-TR" sz="2400" dirty="0" err="1" smtClean="0"/>
              <a:t>rennin</a:t>
            </a:r>
            <a:endParaRPr lang="tr-TR" sz="2400" dirty="0"/>
          </a:p>
        </p:txBody>
      </p:sp>
      <p:sp>
        <p:nvSpPr>
          <p:cNvPr id="24" name="Metin kutusu 23"/>
          <p:cNvSpPr txBox="1"/>
          <p:nvPr/>
        </p:nvSpPr>
        <p:spPr>
          <a:xfrm>
            <a:off x="7595359" y="3901574"/>
            <a:ext cx="364202" cy="523220"/>
          </a:xfrm>
          <a:prstGeom prst="rect">
            <a:avLst/>
          </a:prstGeom>
          <a:noFill/>
        </p:spPr>
        <p:txBody>
          <a:bodyPr wrap="none" rtlCol="0">
            <a:spAutoFit/>
          </a:bodyPr>
          <a:lstStyle/>
          <a:p>
            <a:r>
              <a:rPr lang="tr-TR" sz="2800" dirty="0" smtClean="0">
                <a:solidFill>
                  <a:srgbClr val="FF0000"/>
                </a:solidFill>
              </a:rPr>
              <a:t>+</a:t>
            </a:r>
            <a:endParaRPr lang="tr-TR" sz="2800" dirty="0">
              <a:solidFill>
                <a:srgbClr val="FF0000"/>
              </a:solidFill>
            </a:endParaRPr>
          </a:p>
        </p:txBody>
      </p:sp>
    </p:spTree>
    <p:extLst>
      <p:ext uri="{BB962C8B-B14F-4D97-AF65-F5344CB8AC3E}">
        <p14:creationId xmlns:p14="http://schemas.microsoft.com/office/powerpoint/2010/main" val="2049329604"/>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solidFill>
                  <a:srgbClr val="FF0000"/>
                </a:solidFill>
              </a:rPr>
              <a:t>2. </a:t>
            </a:r>
            <a:r>
              <a:rPr lang="en-US" dirty="0" smtClean="0">
                <a:solidFill>
                  <a:srgbClr val="FF0000"/>
                </a:solidFill>
              </a:rPr>
              <a:t>Acid-Mediated Coagulation</a:t>
            </a:r>
            <a:endParaRPr lang="tr-TR" dirty="0">
              <a:solidFill>
                <a:srgbClr val="FF0000"/>
              </a:solidFill>
            </a:endParaRPr>
          </a:p>
        </p:txBody>
      </p:sp>
      <p:sp>
        <p:nvSpPr>
          <p:cNvPr id="3" name="İçerik Yer Tutucusu 2"/>
          <p:cNvSpPr>
            <a:spLocks noGrp="1"/>
          </p:cNvSpPr>
          <p:nvPr>
            <p:ph idx="1"/>
          </p:nvPr>
        </p:nvSpPr>
        <p:spPr/>
        <p:txBody>
          <a:bodyPr>
            <a:normAutofit/>
          </a:bodyPr>
          <a:lstStyle/>
          <a:p>
            <a:pPr algn="just"/>
            <a:r>
              <a:rPr lang="en-US" dirty="0" smtClean="0"/>
              <a:t>In </a:t>
            </a:r>
            <a:r>
              <a:rPr lang="en-US" dirty="0"/>
              <a:t>this process, the pH of the milk drops to the acidic range (pH &lt; 4.6</a:t>
            </a:r>
            <a:r>
              <a:rPr lang="en-US" dirty="0" smtClean="0"/>
              <a:t>).</a:t>
            </a:r>
            <a:endParaRPr lang="tr-TR" dirty="0" smtClean="0"/>
          </a:p>
          <a:p>
            <a:pPr algn="just"/>
            <a:r>
              <a:rPr lang="en-US" dirty="0" smtClean="0"/>
              <a:t>This </a:t>
            </a:r>
            <a:r>
              <a:rPr lang="en-US" dirty="0"/>
              <a:t>alters the interaction of the calcium phosphate molecules with the micelles, and they begin to leak out of the globs. </a:t>
            </a:r>
            <a:endParaRPr lang="tr-TR" dirty="0" smtClean="0"/>
          </a:p>
          <a:p>
            <a:pPr algn="just"/>
            <a:r>
              <a:rPr lang="en-US" dirty="0" smtClean="0"/>
              <a:t>Once </a:t>
            </a:r>
            <a:r>
              <a:rPr lang="en-US" dirty="0"/>
              <a:t>this happens, the micelles become destabilized and begin to interact with each other, forming a gel matrix. </a:t>
            </a:r>
            <a:endParaRPr lang="tr-TR" dirty="0" smtClean="0"/>
          </a:p>
          <a:p>
            <a:pPr algn="just"/>
            <a:r>
              <a:rPr lang="en-US" dirty="0" smtClean="0"/>
              <a:t>The </a:t>
            </a:r>
            <a:r>
              <a:rPr lang="en-US" dirty="0"/>
              <a:t>source of the acid can be exogenous (directly adding acid such as citric acid </a:t>
            </a:r>
            <a:r>
              <a:rPr lang="en-US" dirty="0" smtClean="0"/>
              <a:t>to </a:t>
            </a:r>
            <a:r>
              <a:rPr lang="en-US" dirty="0"/>
              <a:t>the milk) or endogenous (from the lactic acid produced by bacteria).</a:t>
            </a:r>
          </a:p>
          <a:p>
            <a:pPr algn="just"/>
            <a:endParaRPr lang="en-US" dirty="0"/>
          </a:p>
        </p:txBody>
      </p:sp>
    </p:spTree>
    <p:extLst>
      <p:ext uri="{BB962C8B-B14F-4D97-AF65-F5344CB8AC3E}">
        <p14:creationId xmlns:p14="http://schemas.microsoft.com/office/powerpoint/2010/main" val="252786445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200" b="1" dirty="0" err="1">
                <a:solidFill>
                  <a:srgbClr val="FF0000"/>
                </a:solidFill>
              </a:rPr>
              <a:t>Mechanism</a:t>
            </a:r>
            <a:r>
              <a:rPr lang="tr-TR" sz="3200" b="1" dirty="0">
                <a:solidFill>
                  <a:srgbClr val="FF0000"/>
                </a:solidFill>
              </a:rPr>
              <a:t> </a:t>
            </a:r>
            <a:r>
              <a:rPr lang="tr-TR" sz="3200" b="1" dirty="0" err="1">
                <a:solidFill>
                  <a:srgbClr val="FF0000"/>
                </a:solidFill>
              </a:rPr>
              <a:t>for</a:t>
            </a:r>
            <a:r>
              <a:rPr lang="tr-TR" sz="3200" b="1" dirty="0">
                <a:solidFill>
                  <a:srgbClr val="FF0000"/>
                </a:solidFill>
              </a:rPr>
              <a:t> </a:t>
            </a:r>
            <a:r>
              <a:rPr lang="tr-TR" sz="3200" b="1" dirty="0" err="1">
                <a:solidFill>
                  <a:srgbClr val="FF0000"/>
                </a:solidFill>
              </a:rPr>
              <a:t>the</a:t>
            </a:r>
            <a:r>
              <a:rPr lang="tr-TR" sz="3200" b="1" dirty="0">
                <a:solidFill>
                  <a:srgbClr val="FF0000"/>
                </a:solidFill>
              </a:rPr>
              <a:t> </a:t>
            </a:r>
            <a:r>
              <a:rPr lang="tr-TR" sz="3200" b="1" dirty="0" err="1">
                <a:solidFill>
                  <a:srgbClr val="FF0000"/>
                </a:solidFill>
              </a:rPr>
              <a:t>coagulation</a:t>
            </a:r>
            <a:r>
              <a:rPr lang="tr-TR" sz="3200" b="1" dirty="0">
                <a:solidFill>
                  <a:srgbClr val="FF0000"/>
                </a:solidFill>
              </a:rPr>
              <a:t> of </a:t>
            </a:r>
            <a:r>
              <a:rPr lang="tr-TR" sz="3200" b="1" dirty="0" err="1">
                <a:solidFill>
                  <a:srgbClr val="FF0000"/>
                </a:solidFill>
              </a:rPr>
              <a:t>the</a:t>
            </a:r>
            <a:r>
              <a:rPr lang="tr-TR" sz="3200" b="1" dirty="0">
                <a:solidFill>
                  <a:srgbClr val="FF0000"/>
                </a:solidFill>
              </a:rPr>
              <a:t> </a:t>
            </a:r>
            <a:r>
              <a:rPr lang="tr-TR" sz="3200" b="1" dirty="0" err="1">
                <a:solidFill>
                  <a:srgbClr val="FF0000"/>
                </a:solidFill>
              </a:rPr>
              <a:t>casein</a:t>
            </a:r>
            <a:r>
              <a:rPr lang="tr-TR" sz="3200" b="1" dirty="0">
                <a:solidFill>
                  <a:srgbClr val="FF0000"/>
                </a:solidFill>
              </a:rPr>
              <a:t> </a:t>
            </a:r>
            <a:r>
              <a:rPr lang="tr-TR" sz="3200" b="1" dirty="0" err="1">
                <a:solidFill>
                  <a:srgbClr val="FF0000"/>
                </a:solidFill>
              </a:rPr>
              <a:t>by</a:t>
            </a:r>
            <a:r>
              <a:rPr lang="tr-TR" sz="3200" b="1" dirty="0">
                <a:solidFill>
                  <a:srgbClr val="FF0000"/>
                </a:solidFill>
              </a:rPr>
              <a:t> </a:t>
            </a:r>
            <a:r>
              <a:rPr lang="tr-TR" sz="3200" b="1" dirty="0" err="1" smtClean="0">
                <a:solidFill>
                  <a:srgbClr val="FF0000"/>
                </a:solidFill>
              </a:rPr>
              <a:t>organic</a:t>
            </a:r>
            <a:r>
              <a:rPr lang="tr-TR" sz="3200" b="1" dirty="0" smtClean="0">
                <a:solidFill>
                  <a:srgbClr val="FF0000"/>
                </a:solidFill>
              </a:rPr>
              <a:t> </a:t>
            </a:r>
            <a:r>
              <a:rPr lang="tr-TR" sz="3200" b="1" dirty="0" err="1" smtClean="0">
                <a:solidFill>
                  <a:srgbClr val="FF0000"/>
                </a:solidFill>
              </a:rPr>
              <a:t>acids</a:t>
            </a:r>
            <a:r>
              <a:rPr lang="tr-TR" sz="3200" b="1" dirty="0" smtClean="0">
                <a:solidFill>
                  <a:srgbClr val="FF0000"/>
                </a:solidFill>
              </a:rPr>
              <a:t>:</a:t>
            </a:r>
            <a:endParaRPr lang="tr-TR" sz="3200" b="1" dirty="0">
              <a:solidFill>
                <a:srgbClr val="FF0000"/>
              </a:solidFill>
            </a:endParaRPr>
          </a:p>
        </p:txBody>
      </p:sp>
      <p:sp>
        <p:nvSpPr>
          <p:cNvPr id="3" name="İçerik Yer Tutucusu 2"/>
          <p:cNvSpPr>
            <a:spLocks noGrp="1"/>
          </p:cNvSpPr>
          <p:nvPr>
            <p:ph idx="1"/>
          </p:nvPr>
        </p:nvSpPr>
        <p:spPr/>
        <p:txBody>
          <a:bodyPr/>
          <a:lstStyle/>
          <a:p>
            <a:r>
              <a:rPr lang="tr-TR" dirty="0" err="1" smtClean="0"/>
              <a:t>Milk</a:t>
            </a:r>
            <a:r>
              <a:rPr lang="tr-TR" dirty="0" smtClean="0"/>
              <a:t>, in </a:t>
            </a:r>
            <a:r>
              <a:rPr lang="tr-TR" dirty="0" err="1" smtClean="0"/>
              <a:t>its</a:t>
            </a:r>
            <a:r>
              <a:rPr lang="tr-TR" dirty="0" smtClean="0"/>
              <a:t> </a:t>
            </a:r>
            <a:r>
              <a:rPr lang="tr-TR" dirty="0" err="1" smtClean="0"/>
              <a:t>natural</a:t>
            </a:r>
            <a:r>
              <a:rPr lang="tr-TR" dirty="0" smtClean="0"/>
              <a:t> </a:t>
            </a:r>
            <a:r>
              <a:rPr lang="tr-TR" dirty="0" err="1" smtClean="0"/>
              <a:t>state</a:t>
            </a:r>
            <a:r>
              <a:rPr lang="tr-TR" dirty="0" smtClean="0"/>
              <a:t>, is </a:t>
            </a:r>
            <a:r>
              <a:rPr lang="tr-TR" dirty="0" err="1" smtClean="0"/>
              <a:t>negatively</a:t>
            </a:r>
            <a:r>
              <a:rPr lang="tr-TR" dirty="0" smtClean="0"/>
              <a:t> </a:t>
            </a:r>
            <a:r>
              <a:rPr lang="tr-TR" dirty="0" err="1" smtClean="0"/>
              <a:t>charged</a:t>
            </a:r>
            <a:r>
              <a:rPr lang="tr-TR" dirty="0" smtClean="0"/>
              <a:t>.</a:t>
            </a:r>
          </a:p>
          <a:p>
            <a:r>
              <a:rPr lang="tr-TR" dirty="0" err="1" smtClean="0"/>
              <a:t>The</a:t>
            </a:r>
            <a:r>
              <a:rPr lang="tr-TR" dirty="0" smtClean="0"/>
              <a:t> </a:t>
            </a:r>
            <a:r>
              <a:rPr lang="tr-TR" dirty="0" err="1" smtClean="0"/>
              <a:t>negative</a:t>
            </a:r>
            <a:r>
              <a:rPr lang="tr-TR" dirty="0" smtClean="0"/>
              <a:t> </a:t>
            </a:r>
            <a:r>
              <a:rPr lang="tr-TR" dirty="0" err="1" smtClean="0"/>
              <a:t>charge</a:t>
            </a:r>
            <a:r>
              <a:rPr lang="tr-TR" dirty="0" smtClean="0"/>
              <a:t> </a:t>
            </a:r>
            <a:r>
              <a:rPr lang="tr-TR" dirty="0" err="1" smtClean="0"/>
              <a:t>permits</a:t>
            </a:r>
            <a:r>
              <a:rPr lang="tr-TR" dirty="0" smtClean="0"/>
              <a:t> </a:t>
            </a:r>
            <a:r>
              <a:rPr lang="tr-TR" dirty="0" err="1" smtClean="0"/>
              <a:t>the</a:t>
            </a:r>
            <a:r>
              <a:rPr lang="tr-TR" dirty="0" smtClean="0"/>
              <a:t> </a:t>
            </a:r>
            <a:r>
              <a:rPr lang="tr-TR" dirty="0" err="1" smtClean="0"/>
              <a:t>dispersion</a:t>
            </a:r>
            <a:r>
              <a:rPr lang="tr-TR" dirty="0" smtClean="0"/>
              <a:t> of </a:t>
            </a:r>
            <a:r>
              <a:rPr lang="tr-TR" dirty="0" err="1" smtClean="0"/>
              <a:t>casein</a:t>
            </a:r>
            <a:r>
              <a:rPr lang="tr-TR" dirty="0" smtClean="0"/>
              <a:t> in </a:t>
            </a:r>
            <a:r>
              <a:rPr lang="tr-TR" dirty="0" err="1" smtClean="0"/>
              <a:t>the</a:t>
            </a:r>
            <a:r>
              <a:rPr lang="tr-TR" dirty="0" smtClean="0"/>
              <a:t> </a:t>
            </a:r>
            <a:r>
              <a:rPr lang="tr-TR" dirty="0" err="1" smtClean="0"/>
              <a:t>milk</a:t>
            </a:r>
            <a:r>
              <a:rPr lang="tr-TR" dirty="0" smtClean="0"/>
              <a:t>.</a:t>
            </a:r>
          </a:p>
          <a:p>
            <a:r>
              <a:rPr lang="tr-TR" dirty="0" err="1" smtClean="0"/>
              <a:t>When</a:t>
            </a:r>
            <a:r>
              <a:rPr lang="tr-TR" dirty="0" smtClean="0"/>
              <a:t> an </a:t>
            </a:r>
            <a:r>
              <a:rPr lang="tr-TR" dirty="0" err="1" smtClean="0"/>
              <a:t>acid</a:t>
            </a:r>
            <a:r>
              <a:rPr lang="tr-TR" dirty="0" smtClean="0"/>
              <a:t> is </a:t>
            </a:r>
            <a:r>
              <a:rPr lang="tr-TR" dirty="0" err="1" smtClean="0"/>
              <a:t>added</a:t>
            </a:r>
            <a:r>
              <a:rPr lang="tr-TR" dirty="0" smtClean="0"/>
              <a:t> </a:t>
            </a:r>
            <a:r>
              <a:rPr lang="tr-TR" dirty="0" err="1" smtClean="0"/>
              <a:t>to</a:t>
            </a:r>
            <a:r>
              <a:rPr lang="tr-TR" dirty="0" smtClean="0"/>
              <a:t> </a:t>
            </a:r>
            <a:r>
              <a:rPr lang="tr-TR" dirty="0" err="1" smtClean="0"/>
              <a:t>milk</a:t>
            </a:r>
            <a:r>
              <a:rPr lang="tr-TR" dirty="0" smtClean="0"/>
              <a:t>, </a:t>
            </a:r>
            <a:r>
              <a:rPr lang="tr-TR" dirty="0" err="1" smtClean="0"/>
              <a:t>the</a:t>
            </a:r>
            <a:r>
              <a:rPr lang="tr-TR" dirty="0" smtClean="0"/>
              <a:t> </a:t>
            </a:r>
            <a:r>
              <a:rPr lang="tr-TR" dirty="0"/>
              <a:t>H</a:t>
            </a:r>
            <a:r>
              <a:rPr lang="tr-TR" baseline="30000" dirty="0" smtClean="0"/>
              <a:t>+</a:t>
            </a:r>
            <a:r>
              <a:rPr lang="tr-TR" dirty="0" smtClean="0"/>
              <a:t> </a:t>
            </a:r>
            <a:r>
              <a:rPr lang="tr-TR" dirty="0" err="1" smtClean="0"/>
              <a:t>concentration</a:t>
            </a:r>
            <a:r>
              <a:rPr lang="tr-TR" dirty="0" smtClean="0"/>
              <a:t> </a:t>
            </a:r>
            <a:r>
              <a:rPr lang="tr-TR" dirty="0" err="1" smtClean="0"/>
              <a:t>neutralizes</a:t>
            </a:r>
            <a:r>
              <a:rPr lang="tr-TR" dirty="0" smtClean="0"/>
              <a:t> </a:t>
            </a:r>
            <a:r>
              <a:rPr lang="tr-TR" dirty="0" err="1" smtClean="0"/>
              <a:t>the</a:t>
            </a:r>
            <a:r>
              <a:rPr lang="tr-TR" dirty="0" smtClean="0"/>
              <a:t> </a:t>
            </a:r>
            <a:r>
              <a:rPr lang="tr-TR" dirty="0" err="1" smtClean="0"/>
              <a:t>negatively</a:t>
            </a:r>
            <a:r>
              <a:rPr lang="tr-TR" dirty="0" smtClean="0"/>
              <a:t> </a:t>
            </a:r>
            <a:r>
              <a:rPr lang="tr-TR" dirty="0" err="1" smtClean="0"/>
              <a:t>charged</a:t>
            </a:r>
            <a:r>
              <a:rPr lang="tr-TR" dirty="0" smtClean="0"/>
              <a:t> </a:t>
            </a:r>
            <a:r>
              <a:rPr lang="tr-TR" dirty="0" err="1" smtClean="0"/>
              <a:t>casein</a:t>
            </a:r>
            <a:r>
              <a:rPr lang="tr-TR" dirty="0" smtClean="0"/>
              <a:t> </a:t>
            </a:r>
            <a:r>
              <a:rPr lang="tr-TR" dirty="0" err="1" smtClean="0"/>
              <a:t>micelles</a:t>
            </a:r>
            <a:r>
              <a:rPr lang="tr-TR" dirty="0" smtClean="0"/>
              <a:t>.</a:t>
            </a:r>
          </a:p>
          <a:p>
            <a:r>
              <a:rPr lang="tr-TR" dirty="0" err="1" smtClean="0"/>
              <a:t>When</a:t>
            </a:r>
            <a:r>
              <a:rPr lang="tr-TR" dirty="0" smtClean="0"/>
              <a:t> </a:t>
            </a:r>
            <a:r>
              <a:rPr lang="tr-TR" dirty="0" err="1" smtClean="0"/>
              <a:t>milk</a:t>
            </a:r>
            <a:r>
              <a:rPr lang="tr-TR" dirty="0" smtClean="0"/>
              <a:t> is </a:t>
            </a:r>
            <a:r>
              <a:rPr lang="tr-TR" dirty="0" err="1" smtClean="0"/>
              <a:t>acidified</a:t>
            </a:r>
            <a:r>
              <a:rPr lang="tr-TR" dirty="0" smtClean="0"/>
              <a:t> </a:t>
            </a:r>
            <a:r>
              <a:rPr lang="tr-TR" dirty="0" err="1" smtClean="0"/>
              <a:t>to</a:t>
            </a:r>
            <a:r>
              <a:rPr lang="tr-TR" dirty="0" smtClean="0"/>
              <a:t> </a:t>
            </a:r>
            <a:r>
              <a:rPr lang="tr-TR" dirty="0" err="1" smtClean="0"/>
              <a:t>pH</a:t>
            </a:r>
            <a:r>
              <a:rPr lang="tr-TR" dirty="0" smtClean="0"/>
              <a:t> 4.6, </a:t>
            </a:r>
            <a:r>
              <a:rPr lang="tr-TR" dirty="0" err="1" smtClean="0"/>
              <a:t>the</a:t>
            </a:r>
            <a:r>
              <a:rPr lang="tr-TR" dirty="0" smtClean="0"/>
              <a:t> </a:t>
            </a:r>
            <a:r>
              <a:rPr lang="tr-TR" dirty="0" err="1" smtClean="0"/>
              <a:t>isoelectric</a:t>
            </a:r>
            <a:r>
              <a:rPr lang="tr-TR" dirty="0" smtClean="0"/>
              <a:t> </a:t>
            </a:r>
            <a:r>
              <a:rPr lang="tr-TR" dirty="0" err="1" smtClean="0"/>
              <a:t>point</a:t>
            </a:r>
            <a:r>
              <a:rPr lang="tr-TR" dirty="0" smtClean="0"/>
              <a:t> (</a:t>
            </a:r>
            <a:r>
              <a:rPr lang="tr-TR" dirty="0" err="1" smtClean="0"/>
              <a:t>the</a:t>
            </a:r>
            <a:r>
              <a:rPr lang="tr-TR" dirty="0" smtClean="0"/>
              <a:t> </a:t>
            </a:r>
            <a:r>
              <a:rPr lang="tr-TR" dirty="0" err="1" smtClean="0"/>
              <a:t>point</a:t>
            </a:r>
            <a:r>
              <a:rPr lang="tr-TR" dirty="0" smtClean="0"/>
              <a:t> at </a:t>
            </a:r>
            <a:r>
              <a:rPr lang="tr-TR" dirty="0" err="1" smtClean="0"/>
              <a:t>which</a:t>
            </a:r>
            <a:r>
              <a:rPr lang="tr-TR" dirty="0" smtClean="0"/>
              <a:t> </a:t>
            </a:r>
            <a:r>
              <a:rPr lang="tr-TR" dirty="0" err="1" smtClean="0"/>
              <a:t>all</a:t>
            </a:r>
            <a:r>
              <a:rPr lang="tr-TR" dirty="0" smtClean="0"/>
              <a:t> </a:t>
            </a:r>
            <a:r>
              <a:rPr lang="tr-TR" dirty="0" err="1" smtClean="0"/>
              <a:t>charges</a:t>
            </a:r>
            <a:r>
              <a:rPr lang="tr-TR" dirty="0" smtClean="0"/>
              <a:t> </a:t>
            </a:r>
            <a:r>
              <a:rPr lang="tr-TR" dirty="0" err="1" smtClean="0"/>
              <a:t>are</a:t>
            </a:r>
            <a:r>
              <a:rPr lang="tr-TR" dirty="0" smtClean="0"/>
              <a:t> </a:t>
            </a:r>
            <a:r>
              <a:rPr lang="tr-TR" dirty="0" err="1" smtClean="0"/>
              <a:t>neutral</a:t>
            </a:r>
            <a:r>
              <a:rPr lang="tr-TR" dirty="0" smtClean="0"/>
              <a:t>) of </a:t>
            </a:r>
            <a:r>
              <a:rPr lang="tr-TR" dirty="0" err="1" smtClean="0"/>
              <a:t>casein</a:t>
            </a:r>
            <a:r>
              <a:rPr lang="tr-TR" dirty="0" smtClean="0"/>
              <a:t>, an </a:t>
            </a:r>
            <a:r>
              <a:rPr lang="tr-TR" dirty="0" err="1" smtClean="0"/>
              <a:t>isoelectric</a:t>
            </a:r>
            <a:r>
              <a:rPr lang="tr-TR" dirty="0" smtClean="0"/>
              <a:t> </a:t>
            </a:r>
            <a:r>
              <a:rPr lang="tr-TR" dirty="0" err="1" smtClean="0"/>
              <a:t>precipitate</a:t>
            </a:r>
            <a:r>
              <a:rPr lang="tr-TR" dirty="0" smtClean="0"/>
              <a:t> </a:t>
            </a:r>
            <a:r>
              <a:rPr lang="tr-TR" dirty="0" err="1" smtClean="0"/>
              <a:t>known</a:t>
            </a:r>
            <a:r>
              <a:rPr lang="tr-TR" dirty="0" smtClean="0"/>
              <a:t> as </a:t>
            </a:r>
            <a:r>
              <a:rPr lang="tr-TR" dirty="0" err="1" smtClean="0"/>
              <a:t>acid</a:t>
            </a:r>
            <a:r>
              <a:rPr lang="tr-TR" dirty="0" smtClean="0"/>
              <a:t> </a:t>
            </a:r>
            <a:r>
              <a:rPr lang="tr-TR" dirty="0" err="1" smtClean="0"/>
              <a:t>casein</a:t>
            </a:r>
            <a:r>
              <a:rPr lang="tr-TR" dirty="0" smtClean="0"/>
              <a:t> is </a:t>
            </a:r>
            <a:r>
              <a:rPr lang="tr-TR" dirty="0" err="1" smtClean="0"/>
              <a:t>formed</a:t>
            </a:r>
            <a:r>
              <a:rPr lang="tr-TR" dirty="0" smtClean="0"/>
              <a:t>.</a:t>
            </a:r>
            <a:endParaRPr lang="tr-TR" dirty="0"/>
          </a:p>
        </p:txBody>
      </p:sp>
    </p:spTree>
    <p:extLst>
      <p:ext uri="{BB962C8B-B14F-4D97-AF65-F5344CB8AC3E}">
        <p14:creationId xmlns:p14="http://schemas.microsoft.com/office/powerpoint/2010/main" val="321097922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solidFill>
                  <a:srgbClr val="FF0000"/>
                </a:solidFill>
              </a:rPr>
              <a:t>3. </a:t>
            </a:r>
            <a:r>
              <a:rPr lang="en-US" dirty="0" smtClean="0">
                <a:solidFill>
                  <a:srgbClr val="FF0000"/>
                </a:solidFill>
              </a:rPr>
              <a:t>Temperature-Mediated Coagulation</a:t>
            </a:r>
            <a:endParaRPr lang="tr-TR" dirty="0">
              <a:solidFill>
                <a:srgbClr val="FF0000"/>
              </a:solidFill>
            </a:endParaRPr>
          </a:p>
        </p:txBody>
      </p:sp>
      <p:sp>
        <p:nvSpPr>
          <p:cNvPr id="3" name="İçerik Yer Tutucusu 2"/>
          <p:cNvSpPr>
            <a:spLocks noGrp="1"/>
          </p:cNvSpPr>
          <p:nvPr>
            <p:ph idx="1"/>
          </p:nvPr>
        </p:nvSpPr>
        <p:spPr/>
        <p:txBody>
          <a:bodyPr>
            <a:normAutofit/>
          </a:bodyPr>
          <a:lstStyle/>
          <a:p>
            <a:r>
              <a:rPr lang="tr-TR" dirty="0" smtClean="0"/>
              <a:t>S</a:t>
            </a:r>
            <a:r>
              <a:rPr lang="en-US" dirty="0" smtClean="0"/>
              <a:t>imply </a:t>
            </a:r>
            <a:r>
              <a:rPr lang="en-US" dirty="0"/>
              <a:t>heat up a vat of milk to boiling and get precipitated curds</a:t>
            </a:r>
            <a:r>
              <a:rPr lang="en-US" dirty="0" smtClean="0"/>
              <a:t>.</a:t>
            </a:r>
            <a:endParaRPr lang="tr-TR" dirty="0" smtClean="0"/>
          </a:p>
          <a:p>
            <a:r>
              <a:rPr lang="tr-TR" dirty="0" err="1" smtClean="0"/>
              <a:t>Heating</a:t>
            </a:r>
            <a:r>
              <a:rPr lang="tr-TR" dirty="0" smtClean="0"/>
              <a:t> </a:t>
            </a:r>
            <a:r>
              <a:rPr lang="tr-TR" dirty="0" err="1" smtClean="0"/>
              <a:t>whey</a:t>
            </a:r>
            <a:r>
              <a:rPr lang="tr-TR" dirty="0"/>
              <a:t> </a:t>
            </a:r>
            <a:r>
              <a:rPr lang="tr-TR" dirty="0" smtClean="0">
                <a:sym typeface="Wingdings" panose="05000000000000000000" pitchFamily="2" charset="2"/>
              </a:rPr>
              <a:t> lor </a:t>
            </a:r>
            <a:r>
              <a:rPr lang="tr-TR" dirty="0" err="1" smtClean="0">
                <a:sym typeface="Wingdings" panose="05000000000000000000" pitchFamily="2" charset="2"/>
              </a:rPr>
              <a:t>cheese</a:t>
            </a:r>
            <a:endParaRPr lang="tr-TR" dirty="0" smtClean="0">
              <a:sym typeface="Wingdings" panose="05000000000000000000" pitchFamily="2" charset="2"/>
            </a:endParaRPr>
          </a:p>
          <a:p>
            <a:r>
              <a:rPr lang="tr-TR" dirty="0" err="1" smtClean="0">
                <a:sym typeface="Wingdings" panose="05000000000000000000" pitchFamily="2" charset="2"/>
              </a:rPr>
              <a:t>Heating</a:t>
            </a:r>
            <a:r>
              <a:rPr lang="tr-TR" dirty="0" smtClean="0">
                <a:sym typeface="Wingdings" panose="05000000000000000000" pitchFamily="2" charset="2"/>
              </a:rPr>
              <a:t> </a:t>
            </a:r>
            <a:r>
              <a:rPr lang="tr-TR" dirty="0" err="1" smtClean="0">
                <a:sym typeface="Wingdings" panose="05000000000000000000" pitchFamily="2" charset="2"/>
              </a:rPr>
              <a:t>whole</a:t>
            </a:r>
            <a:r>
              <a:rPr lang="tr-TR" dirty="0" smtClean="0">
                <a:sym typeface="Wingdings" panose="05000000000000000000" pitchFamily="2" charset="2"/>
              </a:rPr>
              <a:t> </a:t>
            </a:r>
            <a:r>
              <a:rPr lang="tr-TR" dirty="0" err="1" smtClean="0">
                <a:sym typeface="Wingdings" panose="05000000000000000000" pitchFamily="2" charset="2"/>
              </a:rPr>
              <a:t>milk</a:t>
            </a:r>
            <a:r>
              <a:rPr lang="tr-TR" dirty="0" smtClean="0">
                <a:sym typeface="Wingdings" panose="05000000000000000000" pitchFamily="2" charset="2"/>
              </a:rPr>
              <a:t>  çökelek</a:t>
            </a:r>
            <a:endParaRPr lang="tr-TR" dirty="0" smtClean="0"/>
          </a:p>
          <a:p>
            <a:r>
              <a:rPr lang="tr-TR" dirty="0" err="1" smtClean="0"/>
              <a:t>Heating</a:t>
            </a:r>
            <a:r>
              <a:rPr lang="tr-TR" dirty="0" smtClean="0"/>
              <a:t> </a:t>
            </a:r>
            <a:r>
              <a:rPr lang="tr-TR" dirty="0" err="1" smtClean="0"/>
              <a:t>whey</a:t>
            </a:r>
            <a:r>
              <a:rPr lang="tr-TR" dirty="0" smtClean="0"/>
              <a:t> </a:t>
            </a:r>
            <a:r>
              <a:rPr lang="tr-TR" dirty="0" err="1" smtClean="0"/>
              <a:t>and</a:t>
            </a:r>
            <a:r>
              <a:rPr lang="tr-TR" dirty="0" smtClean="0"/>
              <a:t> </a:t>
            </a:r>
            <a:r>
              <a:rPr lang="tr-TR" dirty="0" err="1" smtClean="0"/>
              <a:t>getting</a:t>
            </a:r>
            <a:r>
              <a:rPr lang="tr-TR" dirty="0" smtClean="0"/>
              <a:t> </a:t>
            </a:r>
            <a:r>
              <a:rPr lang="en-US" dirty="0"/>
              <a:t>precipitated curds.</a:t>
            </a:r>
            <a:endParaRPr lang="tr-TR" dirty="0"/>
          </a:p>
          <a:p>
            <a:pPr marL="0" indent="0">
              <a:buNone/>
            </a:pPr>
            <a:endParaRPr lang="tr-TR" dirty="0"/>
          </a:p>
        </p:txBody>
      </p:sp>
    </p:spTree>
    <p:extLst>
      <p:ext uri="{BB962C8B-B14F-4D97-AF65-F5344CB8AC3E}">
        <p14:creationId xmlns:p14="http://schemas.microsoft.com/office/powerpoint/2010/main" val="56517084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199" y="1967023"/>
            <a:ext cx="8568559" cy="4209940"/>
          </a:xfrm>
        </p:spPr>
        <p:txBody>
          <a:bodyPr>
            <a:normAutofit/>
          </a:bodyPr>
          <a:lstStyle/>
          <a:p>
            <a:r>
              <a:rPr lang="en-US" dirty="0"/>
              <a:t>When the heat gets turned up, the balance of insoluble and soluble calcium begins to shift toward more insoluble calcium. </a:t>
            </a:r>
            <a:endParaRPr lang="tr-TR" dirty="0" smtClean="0"/>
          </a:p>
          <a:p>
            <a:r>
              <a:rPr lang="en-US" dirty="0" smtClean="0"/>
              <a:t>In </a:t>
            </a:r>
            <a:r>
              <a:rPr lang="en-US" dirty="0"/>
              <a:t>addition, the proteins that are floating around in the whey begin to unfold – at which point they will start interacting with the proteins that are on the surface of the micelles. </a:t>
            </a:r>
            <a:endParaRPr lang="tr-TR" dirty="0" smtClean="0"/>
          </a:p>
          <a:p>
            <a:r>
              <a:rPr lang="en-US" dirty="0" smtClean="0"/>
              <a:t>This </a:t>
            </a:r>
            <a:r>
              <a:rPr lang="en-US" dirty="0"/>
              <a:t>reduces the reactivity of the micelles, and makes it so the micelle proteins will no longer interact with each other.</a:t>
            </a:r>
            <a:endParaRPr lang="tr-TR" dirty="0"/>
          </a:p>
        </p:txBody>
      </p:sp>
      <p:sp>
        <p:nvSpPr>
          <p:cNvPr id="5" name="Metin kutusu 4"/>
          <p:cNvSpPr txBox="1"/>
          <p:nvPr/>
        </p:nvSpPr>
        <p:spPr>
          <a:xfrm>
            <a:off x="1020725" y="861237"/>
            <a:ext cx="4678326" cy="769441"/>
          </a:xfrm>
          <a:prstGeom prst="rect">
            <a:avLst/>
          </a:prstGeom>
          <a:noFill/>
        </p:spPr>
        <p:txBody>
          <a:bodyPr wrap="square" rtlCol="0">
            <a:spAutoFit/>
          </a:bodyPr>
          <a:lstStyle/>
          <a:p>
            <a:r>
              <a:rPr lang="tr-TR" sz="4400" b="1" dirty="0" err="1">
                <a:solidFill>
                  <a:srgbClr val="FF0000"/>
                </a:solidFill>
                <a:latin typeface="+mj-lt"/>
              </a:rPr>
              <a:t>Temperature</a:t>
            </a:r>
            <a:endParaRPr lang="tr-TR" sz="4400" b="1" dirty="0">
              <a:latin typeface="+mj-lt"/>
            </a:endParaRPr>
          </a:p>
        </p:txBody>
      </p:sp>
    </p:spTree>
    <p:extLst>
      <p:ext uri="{BB962C8B-B14F-4D97-AF65-F5344CB8AC3E}">
        <p14:creationId xmlns:p14="http://schemas.microsoft.com/office/powerpoint/2010/main" val="347885897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b="1" dirty="0">
                <a:solidFill>
                  <a:srgbClr val="FF0000"/>
                </a:solidFill>
              </a:rPr>
              <a:t>Rennet</a:t>
            </a:r>
            <a:r>
              <a:rPr lang="en-US" dirty="0"/>
              <a:t> </a:t>
            </a:r>
            <a:endParaRPr lang="tr-TR" dirty="0"/>
          </a:p>
        </p:txBody>
      </p:sp>
      <p:sp>
        <p:nvSpPr>
          <p:cNvPr id="3" name="İçerik Yer Tutucusu 2"/>
          <p:cNvSpPr>
            <a:spLocks noGrp="1"/>
          </p:cNvSpPr>
          <p:nvPr>
            <p:ph idx="1"/>
          </p:nvPr>
        </p:nvSpPr>
        <p:spPr/>
        <p:txBody>
          <a:bodyPr>
            <a:normAutofit fontScale="92500"/>
          </a:bodyPr>
          <a:lstStyle/>
          <a:p>
            <a:r>
              <a:rPr lang="en-US" dirty="0" smtClean="0"/>
              <a:t>is </a:t>
            </a:r>
            <a:r>
              <a:rPr lang="en-US" dirty="0"/>
              <a:t>a complex of enzymes produced in the stomachs of ruminant mammals. </a:t>
            </a:r>
            <a:endParaRPr lang="tr-TR" dirty="0" smtClean="0"/>
          </a:p>
          <a:p>
            <a:r>
              <a:rPr lang="en-US" dirty="0" err="1" smtClean="0"/>
              <a:t>Chymosin</a:t>
            </a:r>
            <a:r>
              <a:rPr lang="en-US" dirty="0"/>
              <a:t>, its key component, is a protease enzyme that curdles the casein in milk. </a:t>
            </a:r>
            <a:endParaRPr lang="tr-TR" dirty="0" smtClean="0"/>
          </a:p>
          <a:p>
            <a:r>
              <a:rPr lang="en-US" dirty="0" smtClean="0"/>
              <a:t>This </a:t>
            </a:r>
            <a:r>
              <a:rPr lang="en-US" dirty="0"/>
              <a:t>helps young mammals digest their mothers' milk. Rennet can also be used to separate milk into solid curds for </a:t>
            </a:r>
            <a:r>
              <a:rPr lang="en-US" dirty="0" smtClean="0"/>
              <a:t>cheese</a:t>
            </a:r>
            <a:r>
              <a:rPr lang="tr-TR" dirty="0" smtClean="0"/>
              <a:t> </a:t>
            </a:r>
            <a:r>
              <a:rPr lang="en-US" dirty="0" smtClean="0"/>
              <a:t>making </a:t>
            </a:r>
            <a:r>
              <a:rPr lang="en-US" dirty="0"/>
              <a:t>and liquid whey. </a:t>
            </a:r>
            <a:endParaRPr lang="tr-TR" dirty="0" smtClean="0"/>
          </a:p>
          <a:p>
            <a:r>
              <a:rPr lang="en-US" dirty="0" smtClean="0"/>
              <a:t>In </a:t>
            </a:r>
            <a:r>
              <a:rPr lang="en-US" dirty="0"/>
              <a:t>addition to </a:t>
            </a:r>
            <a:r>
              <a:rPr lang="en-US" dirty="0" err="1"/>
              <a:t>chymosin</a:t>
            </a:r>
            <a:r>
              <a:rPr lang="en-US" dirty="0"/>
              <a:t>, rennet contains other important enzymes such as pepsin and a lipase</a:t>
            </a:r>
            <a:r>
              <a:rPr lang="en-US" dirty="0" smtClean="0"/>
              <a:t>.</a:t>
            </a:r>
            <a:endParaRPr lang="en-US" dirty="0"/>
          </a:p>
          <a:p>
            <a:r>
              <a:rPr lang="en-US" dirty="0"/>
              <a:t>Rennet is used in the production of most cheeses. The mammal's digestive system must be accessed to obtain its rennet. </a:t>
            </a:r>
            <a:endParaRPr lang="tr-TR" dirty="0" smtClean="0"/>
          </a:p>
          <a:p>
            <a:r>
              <a:rPr lang="en-US" dirty="0" smtClean="0"/>
              <a:t>Non-animal </a:t>
            </a:r>
            <a:r>
              <a:rPr lang="en-US" dirty="0"/>
              <a:t>alternatives for rennet are also available.</a:t>
            </a:r>
            <a:endParaRPr lang="tr-TR" dirty="0"/>
          </a:p>
        </p:txBody>
      </p:sp>
    </p:spTree>
    <p:extLst>
      <p:ext uri="{BB962C8B-B14F-4D97-AF65-F5344CB8AC3E}">
        <p14:creationId xmlns:p14="http://schemas.microsoft.com/office/powerpoint/2010/main" val="82043855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a:solidFill>
                  <a:srgbClr val="FF0000"/>
                </a:solidFill>
              </a:rPr>
              <a:t>Alternative </a:t>
            </a:r>
            <a:r>
              <a:rPr lang="en-US" dirty="0" smtClean="0">
                <a:solidFill>
                  <a:srgbClr val="FF0000"/>
                </a:solidFill>
              </a:rPr>
              <a:t>sources</a:t>
            </a:r>
            <a:endParaRPr lang="tr-TR" dirty="0">
              <a:solidFill>
                <a:srgbClr val="FF0000"/>
              </a:solidFill>
            </a:endParaRPr>
          </a:p>
        </p:txBody>
      </p:sp>
      <p:sp>
        <p:nvSpPr>
          <p:cNvPr id="3" name="İçerik Yer Tutucusu 2"/>
          <p:cNvSpPr>
            <a:spLocks noGrp="1"/>
          </p:cNvSpPr>
          <p:nvPr>
            <p:ph idx="1"/>
          </p:nvPr>
        </p:nvSpPr>
        <p:spPr>
          <a:xfrm>
            <a:off x="838200" y="1690688"/>
            <a:ext cx="10515600" cy="4486275"/>
          </a:xfrm>
        </p:spPr>
        <p:txBody>
          <a:bodyPr/>
          <a:lstStyle/>
          <a:p>
            <a:r>
              <a:rPr lang="en-US" dirty="0" smtClean="0"/>
              <a:t>Because </a:t>
            </a:r>
            <a:r>
              <a:rPr lang="en-US" dirty="0"/>
              <a:t>of the limited availability of mammalian stomachs for rennet production, cheese makers have sought other ways to coagulate milk since at least Roman times. </a:t>
            </a:r>
            <a:endParaRPr lang="tr-TR" dirty="0" smtClean="0"/>
          </a:p>
          <a:p>
            <a:r>
              <a:rPr lang="en-US" dirty="0" smtClean="0"/>
              <a:t>The </a:t>
            </a:r>
            <a:r>
              <a:rPr lang="en-US" dirty="0"/>
              <a:t>many sources of enzymes that can be a substitute for animal rennet range from plants and fungi to microbial sources</a:t>
            </a:r>
            <a:r>
              <a:rPr lang="en-US" dirty="0" smtClean="0"/>
              <a:t>. </a:t>
            </a:r>
            <a:endParaRPr lang="tr-TR" dirty="0" smtClean="0"/>
          </a:p>
          <a:p>
            <a:r>
              <a:rPr lang="en-US" dirty="0" smtClean="0"/>
              <a:t>Cheeses </a:t>
            </a:r>
            <a:r>
              <a:rPr lang="en-US" dirty="0"/>
              <a:t>produced from any of these varieties of rennet are suitable for lactovegetarians. </a:t>
            </a:r>
            <a:endParaRPr lang="tr-TR" dirty="0" smtClean="0"/>
          </a:p>
          <a:p>
            <a:r>
              <a:rPr lang="en-US" dirty="0" smtClean="0"/>
              <a:t>Fermentation-produced </a:t>
            </a:r>
            <a:r>
              <a:rPr lang="en-US" dirty="0" err="1"/>
              <a:t>chymosin</a:t>
            </a:r>
            <a:r>
              <a:rPr lang="en-US" dirty="0"/>
              <a:t> is used more often in industrial </a:t>
            </a:r>
            <a:r>
              <a:rPr lang="en-US" dirty="0" smtClean="0"/>
              <a:t>cheese</a:t>
            </a:r>
            <a:r>
              <a:rPr lang="tr-TR" dirty="0" smtClean="0"/>
              <a:t> </a:t>
            </a:r>
            <a:r>
              <a:rPr lang="en-US" dirty="0" smtClean="0"/>
              <a:t>making </a:t>
            </a:r>
            <a:r>
              <a:rPr lang="en-US" dirty="0"/>
              <a:t>in North America and Europe today because it is less expensive than animal </a:t>
            </a:r>
            <a:r>
              <a:rPr lang="en-US" dirty="0" smtClean="0"/>
              <a:t>rennet</a:t>
            </a:r>
            <a:r>
              <a:rPr lang="tr-TR" dirty="0" smtClean="0"/>
              <a:t>.</a:t>
            </a:r>
            <a:endParaRPr lang="tr-TR" dirty="0"/>
          </a:p>
        </p:txBody>
      </p:sp>
    </p:spTree>
    <p:extLst>
      <p:ext uri="{BB962C8B-B14F-4D97-AF65-F5344CB8AC3E}">
        <p14:creationId xmlns:p14="http://schemas.microsoft.com/office/powerpoint/2010/main" val="77791140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dirty="0">
                <a:solidFill>
                  <a:srgbClr val="FF0000"/>
                </a:solidFill>
              </a:rPr>
              <a:t>Extraction of calf </a:t>
            </a:r>
            <a:r>
              <a:rPr lang="en-US" dirty="0" smtClean="0">
                <a:solidFill>
                  <a:srgbClr val="FF0000"/>
                </a:solidFill>
              </a:rPr>
              <a:t>rennet</a:t>
            </a:r>
            <a:endParaRPr lang="tr-TR" dirty="0">
              <a:solidFill>
                <a:srgbClr val="FF0000"/>
              </a:solidFill>
            </a:endParaRPr>
          </a:p>
        </p:txBody>
      </p:sp>
      <p:sp>
        <p:nvSpPr>
          <p:cNvPr id="3" name="İçerik Yer Tutucusu 2"/>
          <p:cNvSpPr>
            <a:spLocks noGrp="1"/>
          </p:cNvSpPr>
          <p:nvPr>
            <p:ph idx="1"/>
          </p:nvPr>
        </p:nvSpPr>
        <p:spPr/>
        <p:txBody>
          <a:bodyPr>
            <a:normAutofit fontScale="62500" lnSpcReduction="20000"/>
          </a:bodyPr>
          <a:lstStyle/>
          <a:p>
            <a:r>
              <a:rPr lang="en-US" dirty="0" smtClean="0"/>
              <a:t>Calf </a:t>
            </a:r>
            <a:r>
              <a:rPr lang="en-US" dirty="0"/>
              <a:t>rennet is extracted from the inner mucosa of the fourth stomach chamber (the abomasum) of young, </a:t>
            </a:r>
            <a:r>
              <a:rPr lang="en-US" dirty="0" err="1"/>
              <a:t>unweaned</a:t>
            </a:r>
            <a:r>
              <a:rPr lang="en-US" dirty="0"/>
              <a:t> calves as part of livestock butchering. </a:t>
            </a:r>
            <a:endParaRPr lang="tr-TR" dirty="0" smtClean="0"/>
          </a:p>
          <a:p>
            <a:r>
              <a:rPr lang="en-US" dirty="0" smtClean="0"/>
              <a:t>If </a:t>
            </a:r>
            <a:r>
              <a:rPr lang="en-US" dirty="0"/>
              <a:t>rennet is extracted from older calves (grass-fed or grain-fed), the rennet contains less or no </a:t>
            </a:r>
            <a:r>
              <a:rPr lang="en-US" dirty="0" err="1"/>
              <a:t>chymosin</a:t>
            </a:r>
            <a:r>
              <a:rPr lang="en-US" dirty="0"/>
              <a:t>, but a high level of pepsin and can only be used for special types of milk and cheeses. </a:t>
            </a:r>
            <a:endParaRPr lang="tr-TR" dirty="0" smtClean="0"/>
          </a:p>
          <a:p>
            <a:pPr marL="0" indent="0">
              <a:buNone/>
            </a:pPr>
            <a:r>
              <a:rPr lang="en-US" dirty="0" smtClean="0">
                <a:solidFill>
                  <a:srgbClr val="FF0000"/>
                </a:solidFill>
              </a:rPr>
              <a:t>Traditional </a:t>
            </a:r>
            <a:r>
              <a:rPr lang="en-US" dirty="0">
                <a:solidFill>
                  <a:srgbClr val="FF0000"/>
                </a:solidFill>
              </a:rPr>
              <a:t>method</a:t>
            </a:r>
          </a:p>
          <a:p>
            <a:r>
              <a:rPr lang="en-US" dirty="0"/>
              <a:t>Dried and cleaned stomachs of young calves are sliced into small pieces and then put into salt water or whey, together with some vinegar or wine to lower the pH of the solution. After some time (overnight or several days), the solution is filtered. The crude rennet that remains in the filtered solution can then be used to coagulate milk. About 1 g of this solution can normally coagulate 2 to 4 L of milk.</a:t>
            </a:r>
          </a:p>
          <a:p>
            <a:pPr marL="0" indent="0">
              <a:buNone/>
            </a:pPr>
            <a:r>
              <a:rPr lang="en-US" dirty="0" smtClean="0">
                <a:solidFill>
                  <a:srgbClr val="FF0000"/>
                </a:solidFill>
              </a:rPr>
              <a:t>Modern </a:t>
            </a:r>
            <a:r>
              <a:rPr lang="en-US" dirty="0">
                <a:solidFill>
                  <a:srgbClr val="FF0000"/>
                </a:solidFill>
              </a:rPr>
              <a:t>method</a:t>
            </a:r>
          </a:p>
          <a:p>
            <a:r>
              <a:rPr lang="en-US" dirty="0"/>
              <a:t>Deep-frozen stomachs are milled and put into an enzyme-extracting solution. The crude rennet extract is then activated by adding acid; the enzymes in the stomach are produced in an inactive form and are activated by the stomach acid. The acid is then neutralized and the rennet extract is filtered in several stages and concentrated until reaching a typical potency of about 1:15,000; meaning 1 g of extract can coagulate 15 kg of milk</a:t>
            </a:r>
            <a:r>
              <a:rPr lang="en-US" dirty="0" smtClean="0"/>
              <a:t>.</a:t>
            </a:r>
            <a:endParaRPr lang="en-US" dirty="0"/>
          </a:p>
          <a:p>
            <a:r>
              <a:rPr lang="en-US" dirty="0"/>
              <a:t>One kg of rennet extract has about 0.7 g of active enzymes – the rest is water and salt and sometimes sodium benzoate (E211), 0.5% - 1.0% for preservation. Typically, 1 kg of cheese contains about 0.0003 g of rennet enzymes.</a:t>
            </a:r>
            <a:endParaRPr lang="tr-TR" dirty="0"/>
          </a:p>
        </p:txBody>
      </p:sp>
    </p:spTree>
    <p:extLst>
      <p:ext uri="{BB962C8B-B14F-4D97-AF65-F5344CB8AC3E}">
        <p14:creationId xmlns:p14="http://schemas.microsoft.com/office/powerpoint/2010/main" val="349579713"/>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solidFill>
                  <a:srgbClr val="FF0000"/>
                </a:solidFill>
              </a:rPr>
              <a:t>Rennet</a:t>
            </a:r>
            <a:r>
              <a:rPr lang="tr-TR" dirty="0">
                <a:solidFill>
                  <a:srgbClr val="FF0000"/>
                </a:solidFill>
              </a:rPr>
              <a:t> </a:t>
            </a:r>
            <a:r>
              <a:rPr lang="tr-TR" dirty="0" err="1" smtClean="0">
                <a:solidFill>
                  <a:srgbClr val="FF0000"/>
                </a:solidFill>
              </a:rPr>
              <a:t>from</a:t>
            </a:r>
            <a:r>
              <a:rPr lang="tr-TR" dirty="0" smtClean="0">
                <a:solidFill>
                  <a:srgbClr val="FF0000"/>
                </a:solidFill>
              </a:rPr>
              <a:t> </a:t>
            </a:r>
            <a:r>
              <a:rPr lang="en-US" dirty="0" smtClean="0">
                <a:solidFill>
                  <a:srgbClr val="FF0000"/>
                </a:solidFill>
              </a:rPr>
              <a:t>Vegetable</a:t>
            </a:r>
            <a:r>
              <a:rPr lang="tr-TR" dirty="0" smtClean="0">
                <a:solidFill>
                  <a:srgbClr val="FF0000"/>
                </a:solidFill>
              </a:rPr>
              <a:t> </a:t>
            </a:r>
            <a:r>
              <a:rPr lang="tr-TR" dirty="0" err="1" smtClean="0">
                <a:solidFill>
                  <a:srgbClr val="FF0000"/>
                </a:solidFill>
              </a:rPr>
              <a:t>sources</a:t>
            </a:r>
            <a:endParaRPr lang="tr-TR" dirty="0"/>
          </a:p>
        </p:txBody>
      </p:sp>
      <p:sp>
        <p:nvSpPr>
          <p:cNvPr id="3" name="İçerik Yer Tutucusu 2"/>
          <p:cNvSpPr>
            <a:spLocks noGrp="1"/>
          </p:cNvSpPr>
          <p:nvPr>
            <p:ph idx="1"/>
          </p:nvPr>
        </p:nvSpPr>
        <p:spPr/>
        <p:txBody>
          <a:bodyPr>
            <a:normAutofit/>
          </a:bodyPr>
          <a:lstStyle/>
          <a:p>
            <a:r>
              <a:rPr lang="en-US" dirty="0" smtClean="0"/>
              <a:t>Many </a:t>
            </a:r>
            <a:r>
              <a:rPr lang="en-US" dirty="0"/>
              <a:t>plants have coagulating properties. </a:t>
            </a:r>
            <a:endParaRPr lang="tr-TR" dirty="0" smtClean="0"/>
          </a:p>
          <a:p>
            <a:r>
              <a:rPr lang="tr-TR" dirty="0" smtClean="0"/>
              <a:t>I</a:t>
            </a:r>
            <a:r>
              <a:rPr lang="en-US" dirty="0" smtClean="0"/>
              <a:t>n </a:t>
            </a:r>
            <a:r>
              <a:rPr lang="en-US" dirty="0"/>
              <a:t>the Iliad that the Greeks used an extract of fig juice to coagulate milk</a:t>
            </a:r>
            <a:r>
              <a:rPr lang="en-US" dirty="0" smtClean="0"/>
              <a:t>. </a:t>
            </a:r>
            <a:endParaRPr lang="tr-TR" dirty="0" smtClean="0"/>
          </a:p>
          <a:p>
            <a:r>
              <a:rPr lang="en-US" dirty="0" err="1" smtClean="0"/>
              <a:t>Galium</a:t>
            </a:r>
            <a:r>
              <a:rPr lang="en-US" dirty="0"/>
              <a:t>, dried caper leaves</a:t>
            </a:r>
            <a:r>
              <a:rPr lang="en-US" dirty="0" smtClean="0"/>
              <a:t>, nettles</a:t>
            </a:r>
            <a:r>
              <a:rPr lang="en-US" dirty="0"/>
              <a:t>, thistles, mallow, and ground </a:t>
            </a:r>
            <a:r>
              <a:rPr lang="en-US" dirty="0" smtClean="0"/>
              <a:t>ivy</a:t>
            </a:r>
            <a:r>
              <a:rPr lang="tr-TR" dirty="0" smtClean="0"/>
              <a:t> can be </a:t>
            </a:r>
            <a:r>
              <a:rPr lang="tr-TR" dirty="0" err="1" smtClean="0"/>
              <a:t>used</a:t>
            </a:r>
            <a:r>
              <a:rPr lang="tr-TR" dirty="0" smtClean="0"/>
              <a:t> as a </a:t>
            </a:r>
            <a:r>
              <a:rPr lang="tr-TR" dirty="0" err="1" smtClean="0"/>
              <a:t>rennet</a:t>
            </a:r>
            <a:r>
              <a:rPr lang="en-US" dirty="0" smtClean="0"/>
              <a:t>. </a:t>
            </a:r>
            <a:endParaRPr lang="tr-TR" dirty="0" smtClean="0"/>
          </a:p>
          <a:p>
            <a:r>
              <a:rPr lang="en-US" dirty="0" smtClean="0"/>
              <a:t>Enzymes </a:t>
            </a:r>
            <a:r>
              <a:rPr lang="en-US" dirty="0"/>
              <a:t>from thistle or </a:t>
            </a:r>
            <a:r>
              <a:rPr lang="en-US" dirty="0" err="1"/>
              <a:t>Cynara</a:t>
            </a:r>
            <a:r>
              <a:rPr lang="en-US" dirty="0"/>
              <a:t> are used in some traditional cheese production in the Mediterranean. </a:t>
            </a:r>
            <a:endParaRPr lang="tr-TR" dirty="0" smtClean="0"/>
          </a:p>
          <a:p>
            <a:r>
              <a:rPr lang="en-US" dirty="0" err="1" smtClean="0"/>
              <a:t>Phytic</a:t>
            </a:r>
            <a:r>
              <a:rPr lang="en-US" dirty="0" smtClean="0"/>
              <a:t> </a:t>
            </a:r>
            <a:r>
              <a:rPr lang="en-US" dirty="0"/>
              <a:t>acid, derived from unfermented soybeans, or fermentation-produced </a:t>
            </a:r>
            <a:r>
              <a:rPr lang="en-US" dirty="0" err="1"/>
              <a:t>chymosin</a:t>
            </a:r>
            <a:r>
              <a:rPr lang="en-US" dirty="0"/>
              <a:t> (FPC) may also be used</a:t>
            </a:r>
            <a:r>
              <a:rPr lang="en-US" dirty="0" smtClean="0"/>
              <a:t>.</a:t>
            </a:r>
            <a:endParaRPr lang="en-US" dirty="0"/>
          </a:p>
          <a:p>
            <a:endParaRPr lang="en-US" dirty="0"/>
          </a:p>
        </p:txBody>
      </p:sp>
    </p:spTree>
    <p:extLst>
      <p:ext uri="{BB962C8B-B14F-4D97-AF65-F5344CB8AC3E}">
        <p14:creationId xmlns:p14="http://schemas.microsoft.com/office/powerpoint/2010/main" val="227490739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b="1" dirty="0">
                <a:solidFill>
                  <a:srgbClr val="FF0000"/>
                </a:solidFill>
              </a:rPr>
              <a:t>Cheese </a:t>
            </a:r>
            <a:r>
              <a:rPr lang="en-US" b="1" dirty="0" smtClean="0">
                <a:solidFill>
                  <a:srgbClr val="FF0000"/>
                </a:solidFill>
              </a:rPr>
              <a:t>Definitions</a:t>
            </a:r>
            <a:endParaRPr lang="tr-TR" dirty="0"/>
          </a:p>
        </p:txBody>
      </p:sp>
      <p:sp>
        <p:nvSpPr>
          <p:cNvPr id="3" name="İçerik Yer Tutucusu 2"/>
          <p:cNvSpPr>
            <a:spLocks noGrp="1"/>
          </p:cNvSpPr>
          <p:nvPr>
            <p:ph idx="1"/>
          </p:nvPr>
        </p:nvSpPr>
        <p:spPr>
          <a:xfrm>
            <a:off x="531628" y="1825625"/>
            <a:ext cx="10472703" cy="4351338"/>
          </a:xfrm>
        </p:spPr>
        <p:txBody>
          <a:bodyPr>
            <a:normAutofit fontScale="85000" lnSpcReduction="20000"/>
          </a:bodyPr>
          <a:lstStyle/>
          <a:p>
            <a:pPr algn="just"/>
            <a:r>
              <a:rPr lang="en-US" dirty="0"/>
              <a:t>Cheese can be broadly categorized as acid or rennet cheese, and natural or process cheeses. </a:t>
            </a:r>
            <a:endParaRPr lang="tr-TR" dirty="0"/>
          </a:p>
          <a:p>
            <a:pPr algn="just"/>
            <a:r>
              <a:rPr lang="en-US" dirty="0">
                <a:solidFill>
                  <a:srgbClr val="FF0000"/>
                </a:solidFill>
              </a:rPr>
              <a:t>Acid cheeses </a:t>
            </a:r>
            <a:r>
              <a:rPr lang="en-US" dirty="0"/>
              <a:t>are made by adding </a:t>
            </a:r>
            <a:r>
              <a:rPr lang="tr-TR" dirty="0" err="1"/>
              <a:t>organic</a:t>
            </a:r>
            <a:r>
              <a:rPr lang="tr-TR" dirty="0"/>
              <a:t> </a:t>
            </a:r>
            <a:r>
              <a:rPr lang="en-US" dirty="0"/>
              <a:t>acid</a:t>
            </a:r>
            <a:r>
              <a:rPr lang="tr-TR" dirty="0"/>
              <a:t>s</a:t>
            </a:r>
            <a:r>
              <a:rPr lang="en-US" dirty="0"/>
              <a:t> to the milk to cause the proteins to coagulate. </a:t>
            </a:r>
            <a:endParaRPr lang="tr-TR" dirty="0"/>
          </a:p>
          <a:p>
            <a:pPr algn="just"/>
            <a:r>
              <a:rPr lang="en-US" dirty="0">
                <a:solidFill>
                  <a:srgbClr val="FF0000"/>
                </a:solidFill>
              </a:rPr>
              <a:t>Fresh cheeses</a:t>
            </a:r>
            <a:r>
              <a:rPr lang="en-US" dirty="0"/>
              <a:t>, such as cream cheese or </a:t>
            </a:r>
            <a:r>
              <a:rPr lang="en-US" dirty="0" err="1"/>
              <a:t>queso</a:t>
            </a:r>
            <a:r>
              <a:rPr lang="en-US" dirty="0"/>
              <a:t> fresco, are made by direct acidification. </a:t>
            </a:r>
            <a:endParaRPr lang="tr-TR" dirty="0"/>
          </a:p>
          <a:p>
            <a:pPr algn="just"/>
            <a:r>
              <a:rPr lang="en-US" dirty="0"/>
              <a:t>Most types of cheese, such as cheddar or Swiss, use </a:t>
            </a:r>
            <a:r>
              <a:rPr lang="en-US" dirty="0">
                <a:solidFill>
                  <a:srgbClr val="FF0000"/>
                </a:solidFill>
              </a:rPr>
              <a:t>rennet</a:t>
            </a:r>
            <a:r>
              <a:rPr lang="en-US" dirty="0"/>
              <a:t> (an enzyme) in addition to the starter cultures to coagulate the milk. </a:t>
            </a:r>
            <a:endParaRPr lang="tr-TR" dirty="0"/>
          </a:p>
          <a:p>
            <a:pPr algn="just"/>
            <a:r>
              <a:rPr lang="en-US" dirty="0"/>
              <a:t>The term “natural cheese” is an industry term referring to cheese that is made directly from milk.</a:t>
            </a:r>
            <a:endParaRPr lang="tr-TR" dirty="0"/>
          </a:p>
          <a:p>
            <a:pPr algn="just"/>
            <a:r>
              <a:rPr lang="en-US" dirty="0" smtClean="0">
                <a:solidFill>
                  <a:srgbClr val="FF0000"/>
                </a:solidFill>
              </a:rPr>
              <a:t>Process </a:t>
            </a:r>
            <a:r>
              <a:rPr lang="en-US" dirty="0">
                <a:solidFill>
                  <a:srgbClr val="FF0000"/>
                </a:solidFill>
              </a:rPr>
              <a:t>cheese </a:t>
            </a:r>
            <a:r>
              <a:rPr lang="en-US" dirty="0"/>
              <a:t>is made using natural cheese plus other ingredients that are cooked together to change the textural and/or melting properties and increase shelf life.</a:t>
            </a:r>
            <a:endParaRPr lang="tr-TR" dirty="0"/>
          </a:p>
          <a:p>
            <a:endParaRPr lang="tr-TR" dirty="0"/>
          </a:p>
        </p:txBody>
      </p:sp>
    </p:spTree>
    <p:extLst>
      <p:ext uri="{BB962C8B-B14F-4D97-AF65-F5344CB8AC3E}">
        <p14:creationId xmlns:p14="http://schemas.microsoft.com/office/powerpoint/2010/main" val="43293570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500062"/>
            <a:ext cx="10515600" cy="1325563"/>
          </a:xfrm>
        </p:spPr>
        <p:txBody>
          <a:bodyPr/>
          <a:lstStyle/>
          <a:p>
            <a:r>
              <a:rPr lang="tr-TR" dirty="0" err="1" smtClean="0">
                <a:solidFill>
                  <a:srgbClr val="FF0000"/>
                </a:solidFill>
              </a:rPr>
              <a:t>Rennet</a:t>
            </a:r>
            <a:r>
              <a:rPr lang="tr-TR" dirty="0" smtClean="0">
                <a:solidFill>
                  <a:srgbClr val="FF0000"/>
                </a:solidFill>
              </a:rPr>
              <a:t> </a:t>
            </a:r>
            <a:r>
              <a:rPr lang="tr-TR" dirty="0" err="1" smtClean="0">
                <a:solidFill>
                  <a:srgbClr val="FF0000"/>
                </a:solidFill>
              </a:rPr>
              <a:t>from</a:t>
            </a:r>
            <a:r>
              <a:rPr lang="tr-TR" dirty="0" smtClean="0">
                <a:solidFill>
                  <a:srgbClr val="FF0000"/>
                </a:solidFill>
              </a:rPr>
              <a:t> </a:t>
            </a:r>
            <a:r>
              <a:rPr lang="tr-TR" dirty="0">
                <a:solidFill>
                  <a:srgbClr val="FF0000"/>
                </a:solidFill>
              </a:rPr>
              <a:t>M</a:t>
            </a:r>
            <a:r>
              <a:rPr lang="en-US" dirty="0" err="1" smtClean="0">
                <a:solidFill>
                  <a:srgbClr val="FF0000"/>
                </a:solidFill>
              </a:rPr>
              <a:t>icrobial</a:t>
            </a:r>
            <a:r>
              <a:rPr lang="en-US" dirty="0" smtClean="0">
                <a:solidFill>
                  <a:srgbClr val="FF0000"/>
                </a:solidFill>
              </a:rPr>
              <a:t> </a:t>
            </a:r>
            <a:r>
              <a:rPr lang="en-US" dirty="0">
                <a:solidFill>
                  <a:srgbClr val="FF0000"/>
                </a:solidFill>
              </a:rPr>
              <a:t>sources</a:t>
            </a:r>
            <a:endParaRPr lang="tr-TR" dirty="0">
              <a:solidFill>
                <a:srgbClr val="FF0000"/>
              </a:solidFill>
            </a:endParaRPr>
          </a:p>
        </p:txBody>
      </p:sp>
      <p:sp>
        <p:nvSpPr>
          <p:cNvPr id="3" name="İçerik Yer Tutucusu 2"/>
          <p:cNvSpPr>
            <a:spLocks noGrp="1"/>
          </p:cNvSpPr>
          <p:nvPr>
            <p:ph idx="1"/>
          </p:nvPr>
        </p:nvSpPr>
        <p:spPr/>
        <p:txBody>
          <a:bodyPr>
            <a:normAutofit fontScale="92500"/>
          </a:bodyPr>
          <a:lstStyle/>
          <a:p>
            <a:pPr algn="just"/>
            <a:r>
              <a:rPr lang="en-US" b="1" i="1" dirty="0" err="1"/>
              <a:t>Kluyveromyces</a:t>
            </a:r>
            <a:r>
              <a:rPr lang="en-US" b="1" i="1" dirty="0"/>
              <a:t> </a:t>
            </a:r>
            <a:r>
              <a:rPr lang="en-US" b="1" i="1" dirty="0" err="1" smtClean="0"/>
              <a:t>lactis</a:t>
            </a:r>
            <a:r>
              <a:rPr lang="tr-TR" dirty="0"/>
              <a:t> </a:t>
            </a:r>
            <a:r>
              <a:rPr lang="en-US" dirty="0" smtClean="0"/>
              <a:t>(formerly </a:t>
            </a:r>
            <a:r>
              <a:rPr lang="en-US" dirty="0"/>
              <a:t>Saccharomyces </a:t>
            </a:r>
            <a:r>
              <a:rPr lang="en-US" dirty="0" err="1"/>
              <a:t>lactis</a:t>
            </a:r>
            <a:r>
              <a:rPr lang="en-US" dirty="0"/>
              <a:t>) is a </a:t>
            </a:r>
            <a:r>
              <a:rPr lang="en-US" dirty="0">
                <a:solidFill>
                  <a:srgbClr val="FF0000"/>
                </a:solidFill>
              </a:rPr>
              <a:t>yeast</a:t>
            </a:r>
            <a:r>
              <a:rPr lang="en-US" dirty="0"/>
              <a:t> which has the ability to assimilate lactose and convert it into lactic acid. </a:t>
            </a:r>
            <a:endParaRPr lang="tr-TR" dirty="0" smtClean="0"/>
          </a:p>
          <a:p>
            <a:pPr algn="just">
              <a:buFont typeface="Wingdings" panose="05000000000000000000" pitchFamily="2" charset="2"/>
              <a:buChar char="Ø"/>
            </a:pPr>
            <a:r>
              <a:rPr lang="en-US" dirty="0" smtClean="0"/>
              <a:t>is </a:t>
            </a:r>
            <a:r>
              <a:rPr lang="en-US" dirty="0"/>
              <a:t>used for genetic studies and industrial applications. </a:t>
            </a:r>
            <a:endParaRPr lang="tr-TR" dirty="0" smtClean="0"/>
          </a:p>
          <a:p>
            <a:pPr algn="just"/>
            <a:r>
              <a:rPr lang="en-US" b="1" i="1" dirty="0" smtClean="0"/>
              <a:t>Escherichia </a:t>
            </a:r>
            <a:r>
              <a:rPr lang="en-US" b="1" i="1" dirty="0"/>
              <a:t>coli </a:t>
            </a:r>
            <a:r>
              <a:rPr lang="en-US" b="1" dirty="0"/>
              <a:t>K-12 </a:t>
            </a:r>
            <a:r>
              <a:rPr lang="tr-TR" dirty="0" smtClean="0"/>
              <a:t>is</a:t>
            </a:r>
            <a:r>
              <a:rPr lang="en-US" dirty="0" smtClean="0"/>
              <a:t> </a:t>
            </a:r>
            <a:r>
              <a:rPr lang="en-US" dirty="0"/>
              <a:t>grown in fermenters to produce </a:t>
            </a:r>
            <a:r>
              <a:rPr lang="en-US" dirty="0" err="1"/>
              <a:t>chymosin</a:t>
            </a:r>
            <a:r>
              <a:rPr lang="en-US" dirty="0"/>
              <a:t> (rennet) on a commercial </a:t>
            </a:r>
            <a:r>
              <a:rPr lang="en-US" dirty="0" smtClean="0"/>
              <a:t>scale</a:t>
            </a:r>
            <a:r>
              <a:rPr lang="tr-TR" dirty="0"/>
              <a:t>.</a:t>
            </a:r>
            <a:endParaRPr lang="tr-TR" dirty="0" smtClean="0"/>
          </a:p>
          <a:p>
            <a:pPr algn="just"/>
            <a:r>
              <a:rPr lang="en-US" b="1" i="1" dirty="0"/>
              <a:t>Aspergillus </a:t>
            </a:r>
            <a:r>
              <a:rPr lang="en-US" b="1" i="1" dirty="0" err="1"/>
              <a:t>niger</a:t>
            </a:r>
            <a:r>
              <a:rPr lang="en-US" b="1" i="1" dirty="0"/>
              <a:t> </a:t>
            </a:r>
            <a:r>
              <a:rPr lang="en-US" b="1" dirty="0" err="1"/>
              <a:t>var</a:t>
            </a:r>
            <a:r>
              <a:rPr lang="en-US" b="1" dirty="0"/>
              <a:t> </a:t>
            </a:r>
            <a:r>
              <a:rPr lang="en-US" b="1" i="1" dirty="0" err="1"/>
              <a:t>awamori</a:t>
            </a:r>
            <a:r>
              <a:rPr lang="en-US" b="1" dirty="0"/>
              <a:t> </a:t>
            </a:r>
            <a:r>
              <a:rPr lang="tr-TR" dirty="0" err="1" smtClean="0"/>
              <a:t>and</a:t>
            </a:r>
            <a:r>
              <a:rPr lang="tr-TR" b="1" dirty="0" smtClean="0"/>
              <a:t> </a:t>
            </a:r>
            <a:r>
              <a:rPr lang="en-US" b="1" i="1" dirty="0" err="1" smtClean="0"/>
              <a:t>Rhizomucor</a:t>
            </a:r>
            <a:r>
              <a:rPr lang="en-US" b="1" i="1" dirty="0" smtClean="0"/>
              <a:t> </a:t>
            </a:r>
            <a:r>
              <a:rPr lang="en-US" b="1" i="1" dirty="0" err="1"/>
              <a:t>miehei</a:t>
            </a:r>
            <a:r>
              <a:rPr lang="en-US" dirty="0"/>
              <a:t> </a:t>
            </a:r>
            <a:r>
              <a:rPr lang="tr-TR" dirty="0" err="1" smtClean="0"/>
              <a:t>are</a:t>
            </a:r>
            <a:r>
              <a:rPr lang="tr-TR" dirty="0" smtClean="0"/>
              <a:t> </a:t>
            </a:r>
            <a:r>
              <a:rPr lang="tr-TR" dirty="0" err="1" smtClean="0"/>
              <a:t>the</a:t>
            </a:r>
            <a:r>
              <a:rPr lang="en-US" dirty="0" smtClean="0"/>
              <a:t> </a:t>
            </a:r>
            <a:r>
              <a:rPr lang="en-US" dirty="0"/>
              <a:t>species </a:t>
            </a:r>
            <a:r>
              <a:rPr lang="en-US" dirty="0" smtClean="0"/>
              <a:t>of</a:t>
            </a:r>
            <a:r>
              <a:rPr lang="tr-TR" dirty="0" smtClean="0"/>
              <a:t> </a:t>
            </a:r>
            <a:r>
              <a:rPr lang="tr-TR" dirty="0" err="1" smtClean="0">
                <a:solidFill>
                  <a:srgbClr val="FF0000"/>
                </a:solidFill>
              </a:rPr>
              <a:t>fungus</a:t>
            </a:r>
            <a:r>
              <a:rPr lang="tr-TR" dirty="0" smtClean="0"/>
              <a:t>.</a:t>
            </a:r>
            <a:r>
              <a:rPr lang="en-US" dirty="0" smtClean="0"/>
              <a:t> </a:t>
            </a:r>
            <a:r>
              <a:rPr lang="tr-TR" dirty="0" err="1" smtClean="0"/>
              <a:t>They</a:t>
            </a:r>
            <a:r>
              <a:rPr lang="tr-TR" dirty="0" smtClean="0"/>
              <a:t> </a:t>
            </a:r>
            <a:r>
              <a:rPr lang="tr-TR" dirty="0" err="1" smtClean="0"/>
              <a:t>are</a:t>
            </a:r>
            <a:r>
              <a:rPr lang="tr-TR" dirty="0" smtClean="0"/>
              <a:t> </a:t>
            </a:r>
            <a:r>
              <a:rPr lang="en-US" dirty="0" smtClean="0"/>
              <a:t>commercially </a:t>
            </a:r>
            <a:r>
              <a:rPr lang="en-US" dirty="0"/>
              <a:t>used to produce enzymes which can be used to produce </a:t>
            </a:r>
            <a:r>
              <a:rPr lang="en-US" dirty="0" smtClean="0"/>
              <a:t>a</a:t>
            </a:r>
            <a:r>
              <a:rPr lang="en-US" dirty="0"/>
              <a:t> </a:t>
            </a:r>
            <a:r>
              <a:rPr lang="en-US" dirty="0">
                <a:hlinkClick r:id="rId2" tooltip="Rennet"/>
              </a:rPr>
              <a:t>microbial rennet</a:t>
            </a:r>
            <a:r>
              <a:rPr lang="en-US" dirty="0"/>
              <a:t> to curd milk and produce </a:t>
            </a:r>
            <a:r>
              <a:rPr lang="en-US" dirty="0" smtClean="0"/>
              <a:t>cheese</a:t>
            </a:r>
            <a:r>
              <a:rPr lang="tr-TR" dirty="0" smtClean="0"/>
              <a:t>.</a:t>
            </a:r>
          </a:p>
          <a:p>
            <a:pPr algn="just">
              <a:buFont typeface="Wingdings" panose="05000000000000000000" pitchFamily="2" charset="2"/>
              <a:buChar char="v"/>
            </a:pPr>
            <a:r>
              <a:rPr lang="en-US" dirty="0" smtClean="0"/>
              <a:t>Cheeses </a:t>
            </a:r>
            <a:r>
              <a:rPr lang="en-US" dirty="0"/>
              <a:t>produced this way are suitable for vegetarians, provided no animal-based alimentation was used during the production.</a:t>
            </a:r>
            <a:endParaRPr lang="tr-TR" dirty="0"/>
          </a:p>
          <a:p>
            <a:pPr algn="just"/>
            <a:endParaRPr lang="tr-TR" dirty="0"/>
          </a:p>
        </p:txBody>
      </p:sp>
    </p:spTree>
    <p:extLst>
      <p:ext uri="{BB962C8B-B14F-4D97-AF65-F5344CB8AC3E}">
        <p14:creationId xmlns:p14="http://schemas.microsoft.com/office/powerpoint/2010/main" val="6405521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23260" y="694734"/>
            <a:ext cx="10515600" cy="1325563"/>
          </a:xfrm>
        </p:spPr>
        <p:txBody>
          <a:bodyPr/>
          <a:lstStyle/>
          <a:p>
            <a:r>
              <a:rPr lang="en-US" b="1" dirty="0">
                <a:solidFill>
                  <a:srgbClr val="FF0000"/>
                </a:solidFill>
              </a:rPr>
              <a:t>Calcium </a:t>
            </a:r>
            <a:r>
              <a:rPr lang="en-US" b="1" dirty="0" smtClean="0">
                <a:solidFill>
                  <a:srgbClr val="FF0000"/>
                </a:solidFill>
              </a:rPr>
              <a:t>Chloride</a:t>
            </a:r>
            <a:endParaRPr lang="tr-TR" b="1" dirty="0">
              <a:solidFill>
                <a:srgbClr val="FF0000"/>
              </a:solidFill>
            </a:endParaRPr>
          </a:p>
        </p:txBody>
      </p:sp>
      <p:sp>
        <p:nvSpPr>
          <p:cNvPr id="3" name="İçerik Yer Tutucusu 2"/>
          <p:cNvSpPr>
            <a:spLocks noGrp="1"/>
          </p:cNvSpPr>
          <p:nvPr>
            <p:ph idx="1"/>
          </p:nvPr>
        </p:nvSpPr>
        <p:spPr/>
        <p:txBody>
          <a:bodyPr>
            <a:normAutofit/>
          </a:bodyPr>
          <a:lstStyle/>
          <a:p>
            <a:endParaRPr lang="en-US" dirty="0"/>
          </a:p>
          <a:p>
            <a:r>
              <a:rPr lang="en-US" dirty="0"/>
              <a:t>When the casein micelles are disrupted in the pasteurization process, the calcium that was previously held in the gel matrix gets </a:t>
            </a:r>
            <a:r>
              <a:rPr lang="en-US" dirty="0" smtClean="0"/>
              <a:t>le</a:t>
            </a:r>
            <a:r>
              <a:rPr lang="tr-TR" dirty="0" smtClean="0"/>
              <a:t>a</a:t>
            </a:r>
            <a:r>
              <a:rPr lang="en-US" dirty="0" err="1" smtClean="0"/>
              <a:t>ched</a:t>
            </a:r>
            <a:r>
              <a:rPr lang="en-US" dirty="0" smtClean="0"/>
              <a:t> </a:t>
            </a:r>
            <a:r>
              <a:rPr lang="en-US" dirty="0"/>
              <a:t>out into the whey and we get crappy curd formation. </a:t>
            </a:r>
            <a:endParaRPr lang="tr-TR" dirty="0" smtClean="0"/>
          </a:p>
          <a:p>
            <a:r>
              <a:rPr lang="en-US" dirty="0" smtClean="0"/>
              <a:t>We </a:t>
            </a:r>
            <a:r>
              <a:rPr lang="en-US" dirty="0"/>
              <a:t>fix this problem by adding calcium chloride to the milk when we pour it in the cheese vat. </a:t>
            </a:r>
          </a:p>
        </p:txBody>
      </p:sp>
    </p:spTree>
    <p:extLst>
      <p:ext uri="{BB962C8B-B14F-4D97-AF65-F5344CB8AC3E}">
        <p14:creationId xmlns:p14="http://schemas.microsoft.com/office/powerpoint/2010/main" val="606968421"/>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lnSpcReduction="10000"/>
          </a:bodyPr>
          <a:lstStyle/>
          <a:p>
            <a:r>
              <a:rPr lang="en-US" dirty="0"/>
              <a:t>Pasteurization thus makes for a looser curd network. When we add calcium chloride, the calcium balance begins to shift back toward the soluble forms of calcium, which makes the casein micelles very happy. </a:t>
            </a:r>
            <a:endParaRPr lang="tr-TR" dirty="0" smtClean="0"/>
          </a:p>
          <a:p>
            <a:r>
              <a:rPr lang="en-US" dirty="0" smtClean="0"/>
              <a:t>This </a:t>
            </a:r>
            <a:r>
              <a:rPr lang="en-US" dirty="0"/>
              <a:t>increases their surface reactivity, so we can get stronger curd formation</a:t>
            </a:r>
            <a:r>
              <a:rPr lang="en-US" dirty="0" smtClean="0"/>
              <a:t>.</a:t>
            </a:r>
            <a:endParaRPr lang="en-US" dirty="0"/>
          </a:p>
          <a:p>
            <a:r>
              <a:rPr lang="en-US" dirty="0"/>
              <a:t>Better Milk = Better </a:t>
            </a:r>
            <a:r>
              <a:rPr lang="en-US" dirty="0" smtClean="0"/>
              <a:t>Cheese</a:t>
            </a:r>
            <a:endParaRPr lang="en-US" dirty="0"/>
          </a:p>
          <a:p>
            <a:r>
              <a:rPr lang="tr-TR" dirty="0"/>
              <a:t>I</a:t>
            </a:r>
            <a:r>
              <a:rPr lang="en-US" dirty="0" smtClean="0"/>
              <a:t>f </a:t>
            </a:r>
            <a:r>
              <a:rPr lang="en-US" dirty="0"/>
              <a:t>you want to make cheese you need good milk. </a:t>
            </a:r>
            <a:endParaRPr lang="tr-TR" dirty="0" smtClean="0"/>
          </a:p>
          <a:p>
            <a:r>
              <a:rPr lang="en-US" dirty="0" smtClean="0"/>
              <a:t>Just </a:t>
            </a:r>
            <a:r>
              <a:rPr lang="en-US" dirty="0"/>
              <a:t>make sure that you’re not using ultra-pasteurized milk! </a:t>
            </a:r>
            <a:endParaRPr lang="tr-TR" dirty="0" smtClean="0"/>
          </a:p>
          <a:p>
            <a:r>
              <a:rPr lang="en-US" dirty="0" smtClean="0"/>
              <a:t>Supplement </a:t>
            </a:r>
            <a:r>
              <a:rPr lang="en-US" dirty="0"/>
              <a:t>it with calcium chloride to stabilize the curd if you want (it’s not completely necessary), and you’ll be good to </a:t>
            </a:r>
            <a:r>
              <a:rPr lang="en-US" dirty="0" smtClean="0"/>
              <a:t>go</a:t>
            </a:r>
            <a:r>
              <a:rPr lang="tr-TR" dirty="0" smtClean="0"/>
              <a:t> </a:t>
            </a:r>
            <a:r>
              <a:rPr lang="tr-TR" dirty="0" smtClean="0">
                <a:sym typeface="Wingdings" panose="05000000000000000000" pitchFamily="2" charset="2"/>
              </a:rPr>
              <a:t></a:t>
            </a:r>
            <a:endParaRPr lang="tr-TR" dirty="0"/>
          </a:p>
        </p:txBody>
      </p:sp>
      <p:sp>
        <p:nvSpPr>
          <p:cNvPr id="5" name="Unvan 4"/>
          <p:cNvSpPr>
            <a:spLocks noGrp="1"/>
          </p:cNvSpPr>
          <p:nvPr>
            <p:ph type="title"/>
          </p:nvPr>
        </p:nvSpPr>
        <p:spPr/>
        <p:txBody>
          <a:bodyPr/>
          <a:lstStyle/>
          <a:p>
            <a:r>
              <a:rPr lang="tr-TR" b="1" dirty="0" err="1">
                <a:solidFill>
                  <a:srgbClr val="FF0000"/>
                </a:solidFill>
              </a:rPr>
              <a:t>Calcium</a:t>
            </a:r>
            <a:r>
              <a:rPr lang="tr-TR" b="1" dirty="0">
                <a:solidFill>
                  <a:srgbClr val="FF0000"/>
                </a:solidFill>
              </a:rPr>
              <a:t> </a:t>
            </a:r>
            <a:r>
              <a:rPr lang="tr-TR" b="1" dirty="0" err="1">
                <a:solidFill>
                  <a:srgbClr val="FF0000"/>
                </a:solidFill>
              </a:rPr>
              <a:t>Chloride</a:t>
            </a:r>
            <a:endParaRPr lang="tr-TR" b="1" dirty="0">
              <a:solidFill>
                <a:srgbClr val="FF0000"/>
              </a:solidFill>
            </a:endParaRPr>
          </a:p>
        </p:txBody>
      </p:sp>
    </p:spTree>
    <p:extLst>
      <p:ext uri="{BB962C8B-B14F-4D97-AF65-F5344CB8AC3E}">
        <p14:creationId xmlns:p14="http://schemas.microsoft.com/office/powerpoint/2010/main" val="3288035860"/>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solidFill>
                  <a:srgbClr val="FF0000"/>
                </a:solidFill>
              </a:rPr>
              <a:t>Why</a:t>
            </a:r>
            <a:r>
              <a:rPr lang="tr-TR" dirty="0" smtClean="0">
                <a:solidFill>
                  <a:srgbClr val="FF0000"/>
                </a:solidFill>
              </a:rPr>
              <a:t> </a:t>
            </a:r>
            <a:r>
              <a:rPr lang="tr-TR" dirty="0" err="1" smtClean="0">
                <a:solidFill>
                  <a:srgbClr val="FF0000"/>
                </a:solidFill>
              </a:rPr>
              <a:t>we</a:t>
            </a:r>
            <a:r>
              <a:rPr lang="tr-TR" dirty="0" smtClean="0">
                <a:solidFill>
                  <a:srgbClr val="FF0000"/>
                </a:solidFill>
              </a:rPr>
              <a:t> </a:t>
            </a:r>
            <a:r>
              <a:rPr lang="tr-TR" dirty="0" err="1" smtClean="0">
                <a:solidFill>
                  <a:srgbClr val="FF0000"/>
                </a:solidFill>
              </a:rPr>
              <a:t>add</a:t>
            </a:r>
            <a:r>
              <a:rPr lang="tr-TR" dirty="0" smtClean="0">
                <a:solidFill>
                  <a:srgbClr val="FF0000"/>
                </a:solidFill>
              </a:rPr>
              <a:t> </a:t>
            </a:r>
            <a:r>
              <a:rPr lang="tr-TR" dirty="0" err="1" smtClean="0">
                <a:solidFill>
                  <a:srgbClr val="FF0000"/>
                </a:solidFill>
              </a:rPr>
              <a:t>calcium</a:t>
            </a:r>
            <a:r>
              <a:rPr lang="tr-TR" dirty="0" smtClean="0">
                <a:solidFill>
                  <a:srgbClr val="FF0000"/>
                </a:solidFill>
              </a:rPr>
              <a:t> </a:t>
            </a:r>
            <a:r>
              <a:rPr lang="tr-TR" dirty="0" err="1" smtClean="0">
                <a:solidFill>
                  <a:srgbClr val="FF0000"/>
                </a:solidFill>
              </a:rPr>
              <a:t>chloride</a:t>
            </a:r>
            <a:r>
              <a:rPr lang="tr-TR" dirty="0" smtClean="0">
                <a:solidFill>
                  <a:srgbClr val="FF0000"/>
                </a:solidFill>
              </a:rPr>
              <a:t>?</a:t>
            </a:r>
            <a:endParaRPr lang="tr-TR" dirty="0">
              <a:solidFill>
                <a:srgbClr val="FF0000"/>
              </a:solidFill>
            </a:endParaRPr>
          </a:p>
        </p:txBody>
      </p:sp>
      <p:sp>
        <p:nvSpPr>
          <p:cNvPr id="3" name="İçerik Yer Tutucusu 2"/>
          <p:cNvSpPr>
            <a:spLocks noGrp="1"/>
          </p:cNvSpPr>
          <p:nvPr>
            <p:ph idx="1"/>
          </p:nvPr>
        </p:nvSpPr>
        <p:spPr>
          <a:xfrm>
            <a:off x="838200" y="1825625"/>
            <a:ext cx="9409386" cy="4351338"/>
          </a:xfrm>
        </p:spPr>
        <p:txBody>
          <a:bodyPr/>
          <a:lstStyle/>
          <a:p>
            <a:r>
              <a:rPr lang="tr-TR" dirty="0" smtClean="0"/>
              <a:t>I</a:t>
            </a:r>
            <a:r>
              <a:rPr lang="en-US" dirty="0" err="1" smtClean="0"/>
              <a:t>mprov</a:t>
            </a:r>
            <a:r>
              <a:rPr lang="tr-TR" dirty="0" err="1" smtClean="0"/>
              <a:t>ing</a:t>
            </a:r>
            <a:r>
              <a:rPr lang="en-US" dirty="0" smtClean="0"/>
              <a:t> </a:t>
            </a:r>
            <a:r>
              <a:rPr lang="en-US" dirty="0"/>
              <a:t>the coagulation properties of the milk.</a:t>
            </a:r>
          </a:p>
          <a:p>
            <a:r>
              <a:rPr lang="tr-TR" dirty="0" err="1" smtClean="0"/>
              <a:t>Formation</a:t>
            </a:r>
            <a:r>
              <a:rPr lang="tr-TR" dirty="0" smtClean="0"/>
              <a:t> of </a:t>
            </a:r>
            <a:r>
              <a:rPr lang="tr-TR" dirty="0" err="1" smtClean="0"/>
              <a:t>tight</a:t>
            </a:r>
            <a:r>
              <a:rPr lang="tr-TR" dirty="0" smtClean="0"/>
              <a:t> </a:t>
            </a:r>
            <a:r>
              <a:rPr lang="tr-TR" dirty="0" err="1" smtClean="0"/>
              <a:t>and</a:t>
            </a:r>
            <a:r>
              <a:rPr lang="tr-TR" dirty="0" smtClean="0"/>
              <a:t> </a:t>
            </a:r>
            <a:r>
              <a:rPr lang="tr-TR" dirty="0" err="1" smtClean="0"/>
              <a:t>elastic</a:t>
            </a:r>
            <a:r>
              <a:rPr lang="tr-TR" dirty="0" smtClean="0"/>
              <a:t> </a:t>
            </a:r>
            <a:r>
              <a:rPr lang="tr-TR" dirty="0" err="1" smtClean="0"/>
              <a:t>curd</a:t>
            </a:r>
            <a:r>
              <a:rPr lang="tr-TR" dirty="0" smtClean="0"/>
              <a:t>.</a:t>
            </a:r>
          </a:p>
          <a:p>
            <a:r>
              <a:rPr lang="tr-TR" dirty="0"/>
              <a:t>I</a:t>
            </a:r>
            <a:r>
              <a:rPr lang="en-US" dirty="0" err="1"/>
              <a:t>mprov</a:t>
            </a:r>
            <a:r>
              <a:rPr lang="tr-TR" dirty="0" err="1"/>
              <a:t>ing</a:t>
            </a:r>
            <a:r>
              <a:rPr lang="en-US" dirty="0"/>
              <a:t> the </a:t>
            </a:r>
            <a:r>
              <a:rPr lang="tr-TR" dirty="0" err="1" smtClean="0"/>
              <a:t>cheese</a:t>
            </a:r>
            <a:r>
              <a:rPr lang="tr-TR" dirty="0" smtClean="0"/>
              <a:t> </a:t>
            </a:r>
            <a:r>
              <a:rPr lang="tr-TR" dirty="0" err="1" smtClean="0"/>
              <a:t>yield</a:t>
            </a:r>
            <a:r>
              <a:rPr lang="tr-TR" dirty="0" smtClean="0"/>
              <a:t> </a:t>
            </a:r>
          </a:p>
          <a:p>
            <a:pPr marL="0" indent="0">
              <a:buNone/>
            </a:pPr>
            <a:r>
              <a:rPr lang="tr-TR" dirty="0" smtClean="0">
                <a:sym typeface="Wingdings" panose="05000000000000000000" pitchFamily="2" charset="2"/>
              </a:rPr>
              <a:t></a:t>
            </a:r>
            <a:r>
              <a:rPr lang="tr-TR" dirty="0" err="1" smtClean="0"/>
              <a:t>because</a:t>
            </a:r>
            <a:r>
              <a:rPr lang="tr-TR" dirty="0" smtClean="0"/>
              <a:t> of </a:t>
            </a:r>
            <a:r>
              <a:rPr lang="tr-TR" dirty="0" err="1" smtClean="0"/>
              <a:t>the</a:t>
            </a:r>
            <a:r>
              <a:rPr lang="tr-TR" dirty="0" smtClean="0"/>
              <a:t> </a:t>
            </a:r>
            <a:r>
              <a:rPr lang="tr-TR" dirty="0" err="1" smtClean="0"/>
              <a:t>losses</a:t>
            </a:r>
            <a:r>
              <a:rPr lang="tr-TR" dirty="0" smtClean="0"/>
              <a:t> </a:t>
            </a:r>
            <a:r>
              <a:rPr lang="tr-TR" dirty="0" err="1" smtClean="0"/>
              <a:t>with</a:t>
            </a:r>
            <a:r>
              <a:rPr lang="tr-TR" dirty="0" smtClean="0"/>
              <a:t> </a:t>
            </a:r>
            <a:r>
              <a:rPr lang="tr-TR" dirty="0" err="1" smtClean="0"/>
              <a:t>the</a:t>
            </a:r>
            <a:r>
              <a:rPr lang="tr-TR" dirty="0" smtClean="0"/>
              <a:t> </a:t>
            </a:r>
            <a:r>
              <a:rPr lang="tr-TR" dirty="0" err="1" smtClean="0"/>
              <a:t>whey</a:t>
            </a:r>
            <a:r>
              <a:rPr lang="tr-TR" dirty="0" smtClean="0"/>
              <a:t> </a:t>
            </a:r>
            <a:r>
              <a:rPr lang="tr-TR" dirty="0" err="1" smtClean="0"/>
              <a:t>will</a:t>
            </a:r>
            <a:r>
              <a:rPr lang="tr-TR" dirty="0" smtClean="0"/>
              <a:t> </a:t>
            </a:r>
            <a:r>
              <a:rPr lang="tr-TR" dirty="0" err="1" smtClean="0"/>
              <a:t>decreases</a:t>
            </a:r>
            <a:r>
              <a:rPr lang="tr-TR" dirty="0" smtClean="0"/>
              <a:t>.</a:t>
            </a:r>
          </a:p>
          <a:p>
            <a:r>
              <a:rPr lang="tr-TR" dirty="0" err="1" smtClean="0"/>
              <a:t>Draining</a:t>
            </a:r>
            <a:r>
              <a:rPr lang="tr-TR" dirty="0" smtClean="0"/>
              <a:t> </a:t>
            </a:r>
            <a:r>
              <a:rPr lang="tr-TR" dirty="0" err="1" smtClean="0"/>
              <a:t>whey</a:t>
            </a:r>
            <a:r>
              <a:rPr lang="tr-TR" dirty="0" smtClean="0"/>
              <a:t> </a:t>
            </a:r>
            <a:r>
              <a:rPr lang="tr-TR" dirty="0" err="1" smtClean="0"/>
              <a:t>will</a:t>
            </a:r>
            <a:r>
              <a:rPr lang="tr-TR" dirty="0" smtClean="0"/>
              <a:t> be </a:t>
            </a:r>
            <a:r>
              <a:rPr lang="tr-TR" dirty="0" err="1" smtClean="0"/>
              <a:t>more</a:t>
            </a:r>
            <a:r>
              <a:rPr lang="tr-TR" dirty="0" smtClean="0"/>
              <a:t> </a:t>
            </a:r>
            <a:r>
              <a:rPr lang="tr-TR" dirty="0" err="1" smtClean="0"/>
              <a:t>easier</a:t>
            </a:r>
            <a:r>
              <a:rPr lang="tr-TR" dirty="0" smtClean="0"/>
              <a:t>.</a:t>
            </a:r>
          </a:p>
          <a:p>
            <a:r>
              <a:rPr lang="tr-TR" dirty="0" err="1" smtClean="0"/>
              <a:t>Improving</a:t>
            </a:r>
            <a:r>
              <a:rPr lang="tr-TR" dirty="0" smtClean="0"/>
              <a:t> </a:t>
            </a:r>
            <a:r>
              <a:rPr lang="tr-TR" dirty="0" err="1" smtClean="0"/>
              <a:t>sticking</a:t>
            </a:r>
            <a:r>
              <a:rPr lang="tr-TR" dirty="0" smtClean="0"/>
              <a:t> </a:t>
            </a:r>
            <a:r>
              <a:rPr lang="tr-TR" dirty="0" err="1" smtClean="0"/>
              <a:t>to</a:t>
            </a:r>
            <a:r>
              <a:rPr lang="tr-TR" dirty="0" smtClean="0"/>
              <a:t> </a:t>
            </a:r>
            <a:r>
              <a:rPr lang="tr-TR" dirty="0" err="1" smtClean="0"/>
              <a:t>the</a:t>
            </a:r>
            <a:r>
              <a:rPr lang="tr-TR" dirty="0" smtClean="0"/>
              <a:t> </a:t>
            </a:r>
            <a:r>
              <a:rPr lang="tr-TR" dirty="0" err="1" smtClean="0"/>
              <a:t>cloth</a:t>
            </a:r>
            <a:r>
              <a:rPr lang="tr-TR" dirty="0" smtClean="0"/>
              <a:t>.</a:t>
            </a:r>
          </a:p>
          <a:p>
            <a:endParaRPr lang="tr-TR" dirty="0" smtClean="0"/>
          </a:p>
          <a:p>
            <a:endParaRPr lang="tr-TR" dirty="0"/>
          </a:p>
        </p:txBody>
      </p:sp>
    </p:spTree>
    <p:extLst>
      <p:ext uri="{BB962C8B-B14F-4D97-AF65-F5344CB8AC3E}">
        <p14:creationId xmlns:p14="http://schemas.microsoft.com/office/powerpoint/2010/main" val="46462038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b="1" dirty="0">
                <a:solidFill>
                  <a:srgbClr val="FF0000"/>
                </a:solidFill>
              </a:rPr>
              <a:t>Cutting time selection </a:t>
            </a:r>
            <a:endParaRPr lang="tr-TR" b="1" dirty="0">
              <a:solidFill>
                <a:srgbClr val="FF0000"/>
              </a:solidFill>
            </a:endParaRPr>
          </a:p>
        </p:txBody>
      </p:sp>
      <p:sp>
        <p:nvSpPr>
          <p:cNvPr id="3" name="İçerik Yer Tutucusu 2"/>
          <p:cNvSpPr>
            <a:spLocks noGrp="1"/>
          </p:cNvSpPr>
          <p:nvPr>
            <p:ph idx="1"/>
          </p:nvPr>
        </p:nvSpPr>
        <p:spPr>
          <a:xfrm>
            <a:off x="838200" y="1690687"/>
            <a:ext cx="10515600" cy="5348065"/>
          </a:xfrm>
        </p:spPr>
        <p:txBody>
          <a:bodyPr>
            <a:normAutofit/>
          </a:bodyPr>
          <a:lstStyle/>
          <a:p>
            <a:pPr algn="just"/>
            <a:r>
              <a:rPr lang="tr-TR" dirty="0" err="1" smtClean="0"/>
              <a:t>It</a:t>
            </a:r>
            <a:r>
              <a:rPr lang="tr-TR" dirty="0" smtClean="0"/>
              <a:t> </a:t>
            </a:r>
            <a:r>
              <a:rPr lang="en-US" dirty="0" smtClean="0"/>
              <a:t>depends </a:t>
            </a:r>
            <a:r>
              <a:rPr lang="en-US" dirty="0"/>
              <a:t>on </a:t>
            </a:r>
            <a:r>
              <a:rPr lang="en-US" dirty="0" smtClean="0"/>
              <a:t>rheological</a:t>
            </a:r>
            <a:r>
              <a:rPr lang="tr-TR" dirty="0" smtClean="0"/>
              <a:t> </a:t>
            </a:r>
            <a:r>
              <a:rPr lang="en-US" dirty="0" smtClean="0"/>
              <a:t>and </a:t>
            </a:r>
            <a:r>
              <a:rPr lang="en-US" dirty="0"/>
              <a:t>microstructural properties of gels, such as </a:t>
            </a:r>
            <a:r>
              <a:rPr lang="en-US" dirty="0" smtClean="0"/>
              <a:t>coagulum </a:t>
            </a:r>
            <a:r>
              <a:rPr lang="en-US" dirty="0"/>
              <a:t>ﬁrmness and rearrangement capability that, </a:t>
            </a:r>
            <a:r>
              <a:rPr lang="en-US" dirty="0" err="1"/>
              <a:t>inturn</a:t>
            </a:r>
            <a:r>
              <a:rPr lang="en-US" dirty="0"/>
              <a:t>, depend on coagulation factors, milk composition</a:t>
            </a:r>
            <a:r>
              <a:rPr lang="en-US" dirty="0" smtClean="0"/>
              <a:t>,</a:t>
            </a:r>
            <a:r>
              <a:rPr lang="tr-TR" dirty="0" smtClean="0"/>
              <a:t> </a:t>
            </a:r>
            <a:r>
              <a:rPr lang="en-US" dirty="0" smtClean="0"/>
              <a:t>and </a:t>
            </a:r>
            <a:r>
              <a:rPr lang="en-US" dirty="0"/>
              <a:t>milk </a:t>
            </a:r>
            <a:r>
              <a:rPr lang="en-US" dirty="0" smtClean="0"/>
              <a:t>pretreatment</a:t>
            </a:r>
            <a:r>
              <a:rPr lang="tr-TR" dirty="0" smtClean="0"/>
              <a:t>. </a:t>
            </a:r>
          </a:p>
          <a:p>
            <a:pPr algn="just"/>
            <a:r>
              <a:rPr lang="en-US" dirty="0" smtClean="0"/>
              <a:t>For </a:t>
            </a:r>
            <a:r>
              <a:rPr lang="en-US" dirty="0"/>
              <a:t>this reason, CT selection greatly affects </a:t>
            </a:r>
            <a:r>
              <a:rPr lang="en-US" dirty="0" smtClean="0"/>
              <a:t>moisture</a:t>
            </a:r>
            <a:r>
              <a:rPr lang="en-US" dirty="0"/>
              <a:t>, yield, and quality of cheese and whey fat </a:t>
            </a:r>
            <a:r>
              <a:rPr lang="en-US" dirty="0" smtClean="0"/>
              <a:t>losses.</a:t>
            </a:r>
            <a:r>
              <a:rPr lang="tr-TR" dirty="0" smtClean="0"/>
              <a:t> </a:t>
            </a:r>
          </a:p>
          <a:p>
            <a:pPr algn="just"/>
            <a:r>
              <a:rPr lang="en-US" dirty="0"/>
              <a:t>Cutting </a:t>
            </a:r>
            <a:r>
              <a:rPr lang="en-US" dirty="0" smtClean="0"/>
              <a:t>time</a:t>
            </a:r>
            <a:r>
              <a:rPr lang="tr-TR" dirty="0" smtClean="0"/>
              <a:t> is a </a:t>
            </a:r>
            <a:r>
              <a:rPr lang="tr-TR" dirty="0" err="1" smtClean="0"/>
              <a:t>range</a:t>
            </a:r>
            <a:r>
              <a:rPr lang="tr-TR" dirty="0" smtClean="0"/>
              <a:t> </a:t>
            </a:r>
            <a:r>
              <a:rPr lang="tr-TR" dirty="0" err="1" smtClean="0"/>
              <a:t>between</a:t>
            </a:r>
            <a:r>
              <a:rPr lang="tr-TR" dirty="0" smtClean="0"/>
              <a:t> 45 - 60 min.</a:t>
            </a:r>
          </a:p>
          <a:p>
            <a:endParaRPr lang="tr-TR" dirty="0"/>
          </a:p>
        </p:txBody>
      </p:sp>
    </p:spTree>
    <p:extLst>
      <p:ext uri="{BB962C8B-B14F-4D97-AF65-F5344CB8AC3E}">
        <p14:creationId xmlns:p14="http://schemas.microsoft.com/office/powerpoint/2010/main" val="398889260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b="1" dirty="0" smtClean="0">
                <a:solidFill>
                  <a:srgbClr val="FF0000"/>
                </a:solidFill>
              </a:rPr>
              <a:t>Ingredients</a:t>
            </a:r>
            <a:endParaRPr lang="tr-TR" dirty="0"/>
          </a:p>
        </p:txBody>
      </p:sp>
      <p:sp>
        <p:nvSpPr>
          <p:cNvPr id="3" name="İçerik Yer Tutucusu 2"/>
          <p:cNvSpPr>
            <a:spLocks noGrp="1"/>
          </p:cNvSpPr>
          <p:nvPr>
            <p:ph idx="1"/>
          </p:nvPr>
        </p:nvSpPr>
        <p:spPr>
          <a:xfrm>
            <a:off x="838200" y="1509823"/>
            <a:ext cx="10515600" cy="4667140"/>
          </a:xfrm>
        </p:spPr>
        <p:txBody>
          <a:bodyPr>
            <a:normAutofit/>
          </a:bodyPr>
          <a:lstStyle/>
          <a:p>
            <a:pPr algn="just"/>
            <a:r>
              <a:rPr lang="en-US" dirty="0" smtClean="0"/>
              <a:t>The </a:t>
            </a:r>
            <a:r>
              <a:rPr lang="en-US" dirty="0"/>
              <a:t>main ingredient in cheese is milk. </a:t>
            </a:r>
            <a:endParaRPr lang="tr-TR" dirty="0" smtClean="0"/>
          </a:p>
          <a:p>
            <a:pPr marL="0" indent="0" algn="just">
              <a:buNone/>
            </a:pPr>
            <a:r>
              <a:rPr lang="tr-TR" dirty="0" smtClean="0">
                <a:sym typeface="Wingdings" panose="05000000000000000000" pitchFamily="2" charset="2"/>
              </a:rPr>
              <a:t> </a:t>
            </a:r>
            <a:r>
              <a:rPr lang="en-US" dirty="0" smtClean="0"/>
              <a:t>cow</a:t>
            </a:r>
            <a:r>
              <a:rPr lang="en-US" dirty="0"/>
              <a:t>, goat, sheep, water buffalo or a blend of these milks</a:t>
            </a:r>
            <a:r>
              <a:rPr lang="en-US" dirty="0" smtClean="0"/>
              <a:t>.</a:t>
            </a:r>
            <a:endParaRPr lang="en-US" dirty="0"/>
          </a:p>
          <a:p>
            <a:pPr algn="just"/>
            <a:r>
              <a:rPr lang="en-US" dirty="0"/>
              <a:t>The type of coagulant used depends on the type of cheese desired. </a:t>
            </a:r>
            <a:endParaRPr lang="tr-TR" dirty="0" smtClean="0"/>
          </a:p>
          <a:p>
            <a:pPr marL="0" indent="0" algn="just">
              <a:buNone/>
            </a:pPr>
            <a:r>
              <a:rPr lang="tr-TR" dirty="0" smtClean="0">
                <a:sym typeface="Wingdings" panose="05000000000000000000" pitchFamily="2" charset="2"/>
              </a:rPr>
              <a:t> </a:t>
            </a:r>
            <a:r>
              <a:rPr lang="en-US" dirty="0" smtClean="0"/>
              <a:t>For </a:t>
            </a:r>
            <a:r>
              <a:rPr lang="en-US" dirty="0"/>
              <a:t>acid cheeses, an acid source such as acetic acid (the acid in vinegar) or </a:t>
            </a:r>
            <a:r>
              <a:rPr lang="en-US" dirty="0" err="1"/>
              <a:t>gluconodelta</a:t>
            </a:r>
            <a:r>
              <a:rPr lang="en-US" dirty="0"/>
              <a:t>-lactone (a mild food acid) is used. </a:t>
            </a:r>
            <a:endParaRPr lang="tr-TR" dirty="0" smtClean="0"/>
          </a:p>
          <a:p>
            <a:pPr marL="0" indent="0" algn="just">
              <a:buNone/>
            </a:pPr>
            <a:r>
              <a:rPr lang="tr-TR" dirty="0" smtClean="0">
                <a:sym typeface="Wingdings" panose="05000000000000000000" pitchFamily="2" charset="2"/>
              </a:rPr>
              <a:t> </a:t>
            </a:r>
            <a:r>
              <a:rPr lang="en-US" dirty="0" smtClean="0"/>
              <a:t>For </a:t>
            </a:r>
            <a:r>
              <a:rPr lang="en-US" dirty="0"/>
              <a:t>rennet cheeses, calf rennet or, more commonly, a rennet produced through microbial bioprocessing is used. </a:t>
            </a:r>
            <a:endParaRPr lang="tr-TR" dirty="0" smtClean="0"/>
          </a:p>
          <a:p>
            <a:pPr algn="just"/>
            <a:r>
              <a:rPr lang="en-US" dirty="0" smtClean="0"/>
              <a:t>Calcium </a:t>
            </a:r>
            <a:r>
              <a:rPr lang="en-US" dirty="0"/>
              <a:t>chloride is </a:t>
            </a:r>
            <a:r>
              <a:rPr lang="en-US" dirty="0" smtClean="0"/>
              <a:t>added </a:t>
            </a:r>
            <a:r>
              <a:rPr lang="en-US" dirty="0"/>
              <a:t>to the cheese to improve the coagulation properties of the milk</a:t>
            </a:r>
            <a:r>
              <a:rPr lang="en-US" dirty="0" smtClean="0"/>
              <a:t>.</a:t>
            </a:r>
            <a:endParaRPr lang="en-US" dirty="0"/>
          </a:p>
        </p:txBody>
      </p:sp>
    </p:spTree>
    <p:extLst>
      <p:ext uri="{BB962C8B-B14F-4D97-AF65-F5344CB8AC3E}">
        <p14:creationId xmlns:p14="http://schemas.microsoft.com/office/powerpoint/2010/main" val="250634885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en-US" b="1" dirty="0">
                <a:solidFill>
                  <a:srgbClr val="FF0000"/>
                </a:solidFill>
              </a:rPr>
              <a:t>Ingredients</a:t>
            </a:r>
            <a:endParaRPr lang="tr-TR" dirty="0"/>
          </a:p>
        </p:txBody>
      </p:sp>
      <p:sp>
        <p:nvSpPr>
          <p:cNvPr id="3" name="İçerik Yer Tutucusu 2"/>
          <p:cNvSpPr>
            <a:spLocks noGrp="1"/>
          </p:cNvSpPr>
          <p:nvPr>
            <p:ph idx="1"/>
          </p:nvPr>
        </p:nvSpPr>
        <p:spPr/>
        <p:txBody>
          <a:bodyPr/>
          <a:lstStyle/>
          <a:p>
            <a:r>
              <a:rPr lang="en-US" dirty="0"/>
              <a:t>Flavorings may be added depending on the cheese. Some common ingredients include herbs, spices, hot and sweet peppers, horseradish, and port wine.</a:t>
            </a:r>
            <a:endParaRPr lang="tr-TR" dirty="0"/>
          </a:p>
          <a:p>
            <a:endParaRPr lang="tr-TR" dirty="0"/>
          </a:p>
        </p:txBody>
      </p:sp>
    </p:spTree>
    <p:extLst>
      <p:ext uri="{BB962C8B-B14F-4D97-AF65-F5344CB8AC3E}">
        <p14:creationId xmlns:p14="http://schemas.microsoft.com/office/powerpoint/2010/main" val="252075552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38200" y="120465"/>
            <a:ext cx="10515600" cy="1325563"/>
          </a:xfrm>
        </p:spPr>
        <p:txBody>
          <a:bodyPr/>
          <a:lstStyle/>
          <a:p>
            <a:r>
              <a:rPr lang="tr-TR" b="1" dirty="0" smtClean="0">
                <a:solidFill>
                  <a:srgbClr val="FF0000"/>
                </a:solidFill>
              </a:rPr>
              <a:t>Starter</a:t>
            </a:r>
            <a:r>
              <a:rPr lang="en-US" b="1" dirty="0" smtClean="0">
                <a:solidFill>
                  <a:srgbClr val="FF0000"/>
                </a:solidFill>
              </a:rPr>
              <a:t> Cultures</a:t>
            </a:r>
            <a:endParaRPr lang="tr-TR" b="1" dirty="0">
              <a:solidFill>
                <a:srgbClr val="FF0000"/>
              </a:solidFill>
            </a:endParaRPr>
          </a:p>
        </p:txBody>
      </p:sp>
      <p:sp>
        <p:nvSpPr>
          <p:cNvPr id="3" name="İçerik Yer Tutucusu 2"/>
          <p:cNvSpPr>
            <a:spLocks noGrp="1"/>
          </p:cNvSpPr>
          <p:nvPr>
            <p:ph idx="1"/>
          </p:nvPr>
        </p:nvSpPr>
        <p:spPr>
          <a:xfrm>
            <a:off x="838200" y="1446028"/>
            <a:ext cx="10515600" cy="4730935"/>
          </a:xfrm>
        </p:spPr>
        <p:txBody>
          <a:bodyPr>
            <a:normAutofit fontScale="92500" lnSpcReduction="10000"/>
          </a:bodyPr>
          <a:lstStyle/>
          <a:p>
            <a:pPr algn="just"/>
            <a:r>
              <a:rPr lang="en-US" dirty="0" smtClean="0"/>
              <a:t>Cultures </a:t>
            </a:r>
            <a:r>
              <a:rPr lang="en-US" dirty="0"/>
              <a:t>for cheese making are called lactic acid bacteria (LAB) because their primary source of energy is the lactose in milk and their primary metabolic product is lactic acid. </a:t>
            </a:r>
            <a:endParaRPr lang="tr-TR" dirty="0" smtClean="0"/>
          </a:p>
          <a:p>
            <a:pPr algn="just"/>
            <a:r>
              <a:rPr lang="en-US" dirty="0" smtClean="0"/>
              <a:t>There </a:t>
            </a:r>
            <a:r>
              <a:rPr lang="en-US" dirty="0"/>
              <a:t>is a wide variety of bacterial cultures available that provide distinct flavor and textural characteristics to cheeses. </a:t>
            </a:r>
          </a:p>
          <a:p>
            <a:pPr algn="just"/>
            <a:r>
              <a:rPr lang="en-US" dirty="0"/>
              <a:t>Starter cultures are used early in the cheese making process to assist with coagulation by lowering the pH prior to rennet addition. </a:t>
            </a:r>
            <a:endParaRPr lang="tr-TR" dirty="0" smtClean="0"/>
          </a:p>
          <a:p>
            <a:pPr algn="just"/>
            <a:r>
              <a:rPr lang="en-US" dirty="0" smtClean="0"/>
              <a:t>The </a:t>
            </a:r>
            <a:r>
              <a:rPr lang="en-US" dirty="0"/>
              <a:t>metabolism of the starter cultures contribute desirable flavor compounds, and help prevent the growth of spoilage organisms and pathogens. </a:t>
            </a:r>
            <a:endParaRPr lang="tr-TR" dirty="0" smtClean="0"/>
          </a:p>
          <a:p>
            <a:pPr algn="just"/>
            <a:r>
              <a:rPr lang="en-US" dirty="0" smtClean="0"/>
              <a:t>Typical </a:t>
            </a:r>
            <a:r>
              <a:rPr lang="en-US" dirty="0"/>
              <a:t>starter bacteria include </a:t>
            </a:r>
            <a:r>
              <a:rPr lang="en-US" i="1" dirty="0" err="1"/>
              <a:t>Lactococcus</a:t>
            </a:r>
            <a:r>
              <a:rPr lang="en-US" i="1" dirty="0"/>
              <a:t> </a:t>
            </a:r>
            <a:r>
              <a:rPr lang="en-US" i="1" dirty="0" err="1"/>
              <a:t>lactis</a:t>
            </a:r>
            <a:r>
              <a:rPr lang="en-US" i="1" dirty="0"/>
              <a:t> </a:t>
            </a:r>
            <a:r>
              <a:rPr lang="en-US" dirty="0"/>
              <a:t>subsp. </a:t>
            </a:r>
            <a:r>
              <a:rPr lang="en-US" i="1" dirty="0" err="1"/>
              <a:t>lactis</a:t>
            </a:r>
            <a:r>
              <a:rPr lang="en-US" dirty="0"/>
              <a:t> or </a:t>
            </a:r>
            <a:r>
              <a:rPr lang="en-US" i="1" dirty="0" err="1"/>
              <a:t>cremoris</a:t>
            </a:r>
            <a:r>
              <a:rPr lang="en-US" dirty="0"/>
              <a:t>, </a:t>
            </a:r>
            <a:r>
              <a:rPr lang="en-US" i="1" dirty="0"/>
              <a:t>Streptococcus </a:t>
            </a:r>
            <a:r>
              <a:rPr lang="en-US" i="1" dirty="0" err="1"/>
              <a:t>salivarius</a:t>
            </a:r>
            <a:r>
              <a:rPr lang="en-US" i="1" dirty="0"/>
              <a:t> </a:t>
            </a:r>
            <a:r>
              <a:rPr lang="en-US" dirty="0"/>
              <a:t>subsp. </a:t>
            </a:r>
            <a:r>
              <a:rPr lang="en-US" i="1" dirty="0" err="1"/>
              <a:t>thermophilus</a:t>
            </a:r>
            <a:r>
              <a:rPr lang="en-US" dirty="0"/>
              <a:t>, </a:t>
            </a:r>
            <a:r>
              <a:rPr lang="en-US" i="1" dirty="0"/>
              <a:t>Lactobacillus </a:t>
            </a:r>
            <a:r>
              <a:rPr lang="en-US" i="1" dirty="0" err="1"/>
              <a:t>delbruckii</a:t>
            </a:r>
            <a:r>
              <a:rPr lang="en-US" i="1" dirty="0"/>
              <a:t> </a:t>
            </a:r>
            <a:r>
              <a:rPr lang="en-US" dirty="0"/>
              <a:t>subsp. </a:t>
            </a:r>
            <a:r>
              <a:rPr lang="en-US" i="1" dirty="0" err="1"/>
              <a:t>bulgaricus</a:t>
            </a:r>
            <a:r>
              <a:rPr lang="en-US" dirty="0"/>
              <a:t>, and </a:t>
            </a:r>
            <a:r>
              <a:rPr lang="en-US" i="1" dirty="0"/>
              <a:t>Lactobacillus </a:t>
            </a:r>
            <a:r>
              <a:rPr lang="en-US" i="1" dirty="0" err="1"/>
              <a:t>helveticus</a:t>
            </a:r>
            <a:r>
              <a:rPr lang="en-US" dirty="0" smtClean="0"/>
              <a:t>.</a:t>
            </a:r>
            <a:endParaRPr lang="en-US" dirty="0"/>
          </a:p>
        </p:txBody>
      </p:sp>
    </p:spTree>
    <p:extLst>
      <p:ext uri="{BB962C8B-B14F-4D97-AF65-F5344CB8AC3E}">
        <p14:creationId xmlns:p14="http://schemas.microsoft.com/office/powerpoint/2010/main" val="89472231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Metin kutusu 4"/>
          <p:cNvSpPr txBox="1"/>
          <p:nvPr/>
        </p:nvSpPr>
        <p:spPr>
          <a:xfrm>
            <a:off x="1785633" y="1210954"/>
            <a:ext cx="4135043" cy="830997"/>
          </a:xfrm>
          <a:prstGeom prst="rect">
            <a:avLst/>
          </a:prstGeom>
          <a:noFill/>
        </p:spPr>
        <p:txBody>
          <a:bodyPr wrap="none" rtlCol="0">
            <a:spAutoFit/>
          </a:bodyPr>
          <a:lstStyle/>
          <a:p>
            <a:r>
              <a:rPr lang="tr-TR" sz="2400" i="1" dirty="0" err="1" smtClean="0"/>
              <a:t>Lactococcus</a:t>
            </a:r>
            <a:r>
              <a:rPr lang="tr-TR" sz="2400" i="1" dirty="0" smtClean="0"/>
              <a:t> </a:t>
            </a:r>
            <a:r>
              <a:rPr lang="tr-TR" sz="2400" i="1" dirty="0" err="1" smtClean="0"/>
              <a:t>lactis</a:t>
            </a:r>
            <a:r>
              <a:rPr lang="tr-TR" sz="2400" i="1" dirty="0" smtClean="0"/>
              <a:t> </a:t>
            </a:r>
            <a:r>
              <a:rPr lang="tr-TR" sz="2400" dirty="0" err="1" smtClean="0"/>
              <a:t>spp</a:t>
            </a:r>
            <a:r>
              <a:rPr lang="tr-TR" sz="2400" dirty="0" smtClean="0"/>
              <a:t>. </a:t>
            </a:r>
            <a:r>
              <a:rPr lang="tr-TR" sz="2400" i="1" dirty="0" err="1"/>
              <a:t>l</a:t>
            </a:r>
            <a:r>
              <a:rPr lang="tr-TR" sz="2400" i="1" dirty="0" err="1" smtClean="0"/>
              <a:t>actis</a:t>
            </a:r>
            <a:endParaRPr lang="tr-TR" sz="2400" i="1" dirty="0" smtClean="0"/>
          </a:p>
          <a:p>
            <a:r>
              <a:rPr lang="tr-TR" sz="2400" i="1" dirty="0" err="1"/>
              <a:t>Lactococcus</a:t>
            </a:r>
            <a:r>
              <a:rPr lang="tr-TR" sz="2400" i="1" dirty="0"/>
              <a:t> </a:t>
            </a:r>
            <a:r>
              <a:rPr lang="tr-TR" sz="2400" i="1" dirty="0" err="1"/>
              <a:t>lactis</a:t>
            </a:r>
            <a:r>
              <a:rPr lang="tr-TR" sz="2400" dirty="0"/>
              <a:t> </a:t>
            </a:r>
            <a:r>
              <a:rPr lang="tr-TR" sz="2400" dirty="0" err="1"/>
              <a:t>spp</a:t>
            </a:r>
            <a:r>
              <a:rPr lang="tr-TR" sz="2400" dirty="0" smtClean="0"/>
              <a:t>. </a:t>
            </a:r>
            <a:r>
              <a:rPr lang="tr-TR" sz="2400" i="1" dirty="0" err="1" smtClean="0"/>
              <a:t>cremoris</a:t>
            </a:r>
            <a:endParaRPr lang="tr-TR" sz="2400" i="1" dirty="0"/>
          </a:p>
        </p:txBody>
      </p:sp>
      <p:sp>
        <p:nvSpPr>
          <p:cNvPr id="6" name="Metin kutusu 5"/>
          <p:cNvSpPr txBox="1"/>
          <p:nvPr/>
        </p:nvSpPr>
        <p:spPr>
          <a:xfrm>
            <a:off x="6198781" y="5454440"/>
            <a:ext cx="5465792" cy="830997"/>
          </a:xfrm>
          <a:prstGeom prst="rect">
            <a:avLst/>
          </a:prstGeom>
          <a:noFill/>
        </p:spPr>
        <p:txBody>
          <a:bodyPr wrap="none" rtlCol="0">
            <a:spAutoFit/>
          </a:bodyPr>
          <a:lstStyle/>
          <a:p>
            <a:r>
              <a:rPr lang="tr-TR" sz="2400" i="1" dirty="0" err="1" smtClean="0"/>
              <a:t>Streptococcus</a:t>
            </a:r>
            <a:r>
              <a:rPr lang="tr-TR" sz="2400" i="1" dirty="0" smtClean="0"/>
              <a:t> </a:t>
            </a:r>
            <a:r>
              <a:rPr lang="tr-TR" sz="2400" i="1" dirty="0" err="1" smtClean="0"/>
              <a:t>salivarius</a:t>
            </a:r>
            <a:r>
              <a:rPr lang="tr-TR" sz="2400" dirty="0" smtClean="0"/>
              <a:t> </a:t>
            </a:r>
            <a:r>
              <a:rPr lang="tr-TR" sz="2400" dirty="0" err="1" smtClean="0"/>
              <a:t>spp</a:t>
            </a:r>
            <a:r>
              <a:rPr lang="tr-TR" sz="2400" dirty="0" smtClean="0"/>
              <a:t>. </a:t>
            </a:r>
            <a:r>
              <a:rPr lang="tr-TR" sz="2400" i="1" dirty="0" err="1"/>
              <a:t>t</a:t>
            </a:r>
            <a:r>
              <a:rPr lang="tr-TR" sz="2400" i="1" dirty="0" err="1" smtClean="0"/>
              <a:t>hermophilus</a:t>
            </a:r>
            <a:endParaRPr lang="tr-TR" sz="2400" i="1" dirty="0" smtClean="0"/>
          </a:p>
          <a:p>
            <a:r>
              <a:rPr lang="tr-TR" sz="2400" i="1" dirty="0" err="1" smtClean="0"/>
              <a:t>Lactobacillus</a:t>
            </a:r>
            <a:r>
              <a:rPr lang="tr-TR" sz="2400" i="1" dirty="0" smtClean="0"/>
              <a:t> </a:t>
            </a:r>
            <a:r>
              <a:rPr lang="tr-TR" sz="2400" i="1" dirty="0" err="1" smtClean="0"/>
              <a:t>delbrueckii</a:t>
            </a:r>
            <a:r>
              <a:rPr lang="tr-TR" sz="2400" dirty="0" smtClean="0"/>
              <a:t> </a:t>
            </a:r>
            <a:r>
              <a:rPr lang="tr-TR" sz="2400" dirty="0" err="1" smtClean="0"/>
              <a:t>spp</a:t>
            </a:r>
            <a:r>
              <a:rPr lang="tr-TR" sz="2400" dirty="0" smtClean="0"/>
              <a:t>. </a:t>
            </a:r>
            <a:r>
              <a:rPr lang="tr-TR" sz="2400" i="1" dirty="0" err="1" smtClean="0"/>
              <a:t>bulgaricus</a:t>
            </a:r>
            <a:endParaRPr lang="tr-TR" sz="2400" i="1" dirty="0"/>
          </a:p>
        </p:txBody>
      </p:sp>
      <p:sp>
        <p:nvSpPr>
          <p:cNvPr id="8" name="Sola Bükülü Ok 7"/>
          <p:cNvSpPr/>
          <p:nvPr/>
        </p:nvSpPr>
        <p:spPr>
          <a:xfrm rot="11477546">
            <a:off x="821114" y="1246483"/>
            <a:ext cx="752424" cy="2240641"/>
          </a:xfrm>
          <a:prstGeom prst="curvedLef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solidFill>
                <a:schemeClr val="tx1"/>
              </a:solidFill>
            </a:endParaRPr>
          </a:p>
        </p:txBody>
      </p:sp>
      <p:sp>
        <p:nvSpPr>
          <p:cNvPr id="9" name="Sola Bükülü Ok 8"/>
          <p:cNvSpPr/>
          <p:nvPr/>
        </p:nvSpPr>
        <p:spPr>
          <a:xfrm rot="21309801">
            <a:off x="10791914" y="3558744"/>
            <a:ext cx="702010" cy="2037945"/>
          </a:xfrm>
          <a:prstGeom prst="curvedLef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solidFill>
                <a:schemeClr val="tx1"/>
              </a:solidFill>
            </a:endParaRPr>
          </a:p>
        </p:txBody>
      </p:sp>
      <p:sp>
        <p:nvSpPr>
          <p:cNvPr id="3" name="Metin kutusu 2"/>
          <p:cNvSpPr txBox="1"/>
          <p:nvPr/>
        </p:nvSpPr>
        <p:spPr>
          <a:xfrm>
            <a:off x="1566042" y="3209610"/>
            <a:ext cx="2731710" cy="646331"/>
          </a:xfrm>
          <a:prstGeom prst="rect">
            <a:avLst/>
          </a:prstGeom>
          <a:noFill/>
        </p:spPr>
        <p:txBody>
          <a:bodyPr wrap="none" rtlCol="0">
            <a:spAutoFit/>
          </a:bodyPr>
          <a:lstStyle/>
          <a:p>
            <a:r>
              <a:rPr lang="tr-TR" sz="3600" dirty="0" smtClean="0">
                <a:solidFill>
                  <a:srgbClr val="FF0000"/>
                </a:solidFill>
              </a:rPr>
              <a:t>White </a:t>
            </a:r>
            <a:r>
              <a:rPr lang="tr-TR" sz="3600" dirty="0" err="1" smtClean="0">
                <a:solidFill>
                  <a:srgbClr val="FF0000"/>
                </a:solidFill>
              </a:rPr>
              <a:t>cheese</a:t>
            </a:r>
            <a:endParaRPr lang="tr-TR" sz="3600" dirty="0">
              <a:solidFill>
                <a:srgbClr val="FF0000"/>
              </a:solidFill>
            </a:endParaRPr>
          </a:p>
        </p:txBody>
      </p:sp>
      <p:sp>
        <p:nvSpPr>
          <p:cNvPr id="7" name="Metin kutusu 6"/>
          <p:cNvSpPr txBox="1"/>
          <p:nvPr/>
        </p:nvSpPr>
        <p:spPr>
          <a:xfrm>
            <a:off x="8009332" y="3209611"/>
            <a:ext cx="2611933" cy="646331"/>
          </a:xfrm>
          <a:prstGeom prst="rect">
            <a:avLst/>
          </a:prstGeom>
          <a:noFill/>
        </p:spPr>
        <p:txBody>
          <a:bodyPr wrap="none" rtlCol="0">
            <a:spAutoFit/>
          </a:bodyPr>
          <a:lstStyle/>
          <a:p>
            <a:r>
              <a:rPr lang="tr-TR" sz="3600" dirty="0" smtClean="0">
                <a:solidFill>
                  <a:srgbClr val="FF0000"/>
                </a:solidFill>
              </a:rPr>
              <a:t>Kaşar </a:t>
            </a:r>
            <a:r>
              <a:rPr lang="tr-TR" sz="3600" dirty="0" err="1" smtClean="0">
                <a:solidFill>
                  <a:srgbClr val="FF0000"/>
                </a:solidFill>
              </a:rPr>
              <a:t>cheese</a:t>
            </a:r>
            <a:endParaRPr lang="tr-TR" sz="3600" dirty="0">
              <a:solidFill>
                <a:srgbClr val="FF0000"/>
              </a:solidFill>
            </a:endParaRPr>
          </a:p>
        </p:txBody>
      </p:sp>
    </p:spTree>
    <p:extLst>
      <p:ext uri="{BB962C8B-B14F-4D97-AF65-F5344CB8AC3E}">
        <p14:creationId xmlns:p14="http://schemas.microsoft.com/office/powerpoint/2010/main" val="137481337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etin kutusu 3"/>
          <p:cNvSpPr txBox="1"/>
          <p:nvPr/>
        </p:nvSpPr>
        <p:spPr>
          <a:xfrm>
            <a:off x="6284803" y="2190307"/>
            <a:ext cx="3146631" cy="1200329"/>
          </a:xfrm>
          <a:prstGeom prst="rect">
            <a:avLst/>
          </a:prstGeom>
          <a:noFill/>
        </p:spPr>
        <p:txBody>
          <a:bodyPr wrap="none" rtlCol="0">
            <a:spAutoFit/>
          </a:bodyPr>
          <a:lstStyle/>
          <a:p>
            <a:r>
              <a:rPr lang="tr-TR" i="1" dirty="0" err="1"/>
              <a:t>Lactococcus</a:t>
            </a:r>
            <a:r>
              <a:rPr lang="tr-TR" i="1" dirty="0"/>
              <a:t> </a:t>
            </a:r>
            <a:r>
              <a:rPr lang="tr-TR" i="1" dirty="0" err="1"/>
              <a:t>lactis</a:t>
            </a:r>
            <a:r>
              <a:rPr lang="tr-TR" i="1" dirty="0"/>
              <a:t> </a:t>
            </a:r>
            <a:r>
              <a:rPr lang="tr-TR" dirty="0" err="1"/>
              <a:t>spp</a:t>
            </a:r>
            <a:r>
              <a:rPr lang="tr-TR" dirty="0"/>
              <a:t>. </a:t>
            </a:r>
            <a:r>
              <a:rPr lang="tr-TR" i="1" dirty="0" err="1"/>
              <a:t>lactis</a:t>
            </a:r>
            <a:endParaRPr lang="tr-TR" i="1" dirty="0"/>
          </a:p>
          <a:p>
            <a:r>
              <a:rPr lang="tr-TR" i="1" dirty="0" err="1"/>
              <a:t>Lactococcus</a:t>
            </a:r>
            <a:r>
              <a:rPr lang="tr-TR" i="1" dirty="0"/>
              <a:t> </a:t>
            </a:r>
            <a:r>
              <a:rPr lang="tr-TR" i="1" dirty="0" err="1"/>
              <a:t>lactis</a:t>
            </a:r>
            <a:r>
              <a:rPr lang="tr-TR" dirty="0"/>
              <a:t> </a:t>
            </a:r>
            <a:r>
              <a:rPr lang="tr-TR" dirty="0" err="1"/>
              <a:t>spp</a:t>
            </a:r>
            <a:r>
              <a:rPr lang="tr-TR" dirty="0"/>
              <a:t>. </a:t>
            </a:r>
            <a:r>
              <a:rPr lang="tr-TR" i="1" dirty="0" err="1"/>
              <a:t>c</a:t>
            </a:r>
            <a:r>
              <a:rPr lang="tr-TR" i="1" dirty="0" err="1" smtClean="0"/>
              <a:t>remoris</a:t>
            </a:r>
            <a:endParaRPr lang="tr-TR" i="1" dirty="0" smtClean="0"/>
          </a:p>
          <a:p>
            <a:r>
              <a:rPr lang="tr-TR" i="1" dirty="0" err="1" smtClean="0"/>
              <a:t>Leuconostoc</a:t>
            </a:r>
            <a:r>
              <a:rPr lang="tr-TR" i="1" dirty="0" smtClean="0"/>
              <a:t> </a:t>
            </a:r>
            <a:r>
              <a:rPr lang="tr-TR" i="1" dirty="0" err="1" smtClean="0"/>
              <a:t>citrovorum</a:t>
            </a:r>
            <a:endParaRPr lang="tr-TR" i="1" dirty="0"/>
          </a:p>
          <a:p>
            <a:endParaRPr lang="tr-TR" dirty="0"/>
          </a:p>
        </p:txBody>
      </p:sp>
      <p:sp>
        <p:nvSpPr>
          <p:cNvPr id="7" name="Metin kutusu 6"/>
          <p:cNvSpPr txBox="1"/>
          <p:nvPr/>
        </p:nvSpPr>
        <p:spPr>
          <a:xfrm>
            <a:off x="6284803" y="959682"/>
            <a:ext cx="2123979" cy="461665"/>
          </a:xfrm>
          <a:prstGeom prst="rect">
            <a:avLst/>
          </a:prstGeom>
          <a:noFill/>
        </p:spPr>
        <p:txBody>
          <a:bodyPr wrap="none" rtlCol="0">
            <a:spAutoFit/>
          </a:bodyPr>
          <a:lstStyle/>
          <a:p>
            <a:r>
              <a:rPr lang="tr-TR" sz="2400" b="1" dirty="0" err="1" smtClean="0"/>
              <a:t>Cottage</a:t>
            </a:r>
            <a:r>
              <a:rPr lang="tr-TR" sz="2400" b="1" dirty="0" smtClean="0"/>
              <a:t> </a:t>
            </a:r>
            <a:r>
              <a:rPr lang="tr-TR" sz="2400" b="1" dirty="0" err="1" smtClean="0"/>
              <a:t>cheese</a:t>
            </a:r>
            <a:endParaRPr lang="tr-TR" sz="2400" b="1" dirty="0"/>
          </a:p>
        </p:txBody>
      </p:sp>
      <p:sp>
        <p:nvSpPr>
          <p:cNvPr id="8" name="Metin kutusu 7"/>
          <p:cNvSpPr txBox="1"/>
          <p:nvPr/>
        </p:nvSpPr>
        <p:spPr>
          <a:xfrm>
            <a:off x="1254642" y="959681"/>
            <a:ext cx="2351926" cy="461665"/>
          </a:xfrm>
          <a:prstGeom prst="rect">
            <a:avLst/>
          </a:prstGeom>
          <a:noFill/>
        </p:spPr>
        <p:txBody>
          <a:bodyPr wrap="none" rtlCol="0">
            <a:spAutoFit/>
          </a:bodyPr>
          <a:lstStyle/>
          <a:p>
            <a:r>
              <a:rPr lang="tr-TR" sz="2400" b="1" dirty="0" err="1" smtClean="0"/>
              <a:t>Brie</a:t>
            </a:r>
            <a:r>
              <a:rPr lang="tr-TR" sz="2400" b="1" dirty="0" smtClean="0"/>
              <a:t>, </a:t>
            </a:r>
            <a:r>
              <a:rPr lang="tr-TR" sz="2400" b="1" dirty="0" err="1" smtClean="0"/>
              <a:t>Camambert</a:t>
            </a:r>
            <a:endParaRPr lang="tr-TR" sz="2400" b="1" dirty="0"/>
          </a:p>
        </p:txBody>
      </p:sp>
      <p:sp>
        <p:nvSpPr>
          <p:cNvPr id="9" name="Metin kutusu 8"/>
          <p:cNvSpPr txBox="1"/>
          <p:nvPr/>
        </p:nvSpPr>
        <p:spPr>
          <a:xfrm>
            <a:off x="2077306" y="1880509"/>
            <a:ext cx="3498073" cy="1754326"/>
          </a:xfrm>
          <a:prstGeom prst="rect">
            <a:avLst/>
          </a:prstGeom>
          <a:noFill/>
        </p:spPr>
        <p:txBody>
          <a:bodyPr wrap="none" rtlCol="0">
            <a:spAutoFit/>
          </a:bodyPr>
          <a:lstStyle/>
          <a:p>
            <a:r>
              <a:rPr lang="tr-TR" i="1" dirty="0" err="1"/>
              <a:t>Lactococcus</a:t>
            </a:r>
            <a:r>
              <a:rPr lang="tr-TR" i="1" dirty="0"/>
              <a:t> </a:t>
            </a:r>
            <a:r>
              <a:rPr lang="tr-TR" i="1" dirty="0" err="1"/>
              <a:t>lactis</a:t>
            </a:r>
            <a:r>
              <a:rPr lang="tr-TR" i="1" dirty="0"/>
              <a:t> </a:t>
            </a:r>
            <a:r>
              <a:rPr lang="tr-TR" dirty="0" err="1"/>
              <a:t>spp</a:t>
            </a:r>
            <a:r>
              <a:rPr lang="tr-TR" dirty="0"/>
              <a:t>. </a:t>
            </a:r>
            <a:r>
              <a:rPr lang="tr-TR" i="1" dirty="0" err="1"/>
              <a:t>lactis</a:t>
            </a:r>
            <a:endParaRPr lang="tr-TR" i="1" dirty="0"/>
          </a:p>
          <a:p>
            <a:r>
              <a:rPr lang="tr-TR" i="1" dirty="0" err="1"/>
              <a:t>Lactococcus</a:t>
            </a:r>
            <a:r>
              <a:rPr lang="tr-TR" i="1" dirty="0"/>
              <a:t> </a:t>
            </a:r>
            <a:r>
              <a:rPr lang="tr-TR" i="1" dirty="0" err="1"/>
              <a:t>lactis</a:t>
            </a:r>
            <a:r>
              <a:rPr lang="tr-TR" dirty="0"/>
              <a:t> </a:t>
            </a:r>
            <a:r>
              <a:rPr lang="tr-TR" dirty="0" err="1"/>
              <a:t>spp</a:t>
            </a:r>
            <a:r>
              <a:rPr lang="tr-TR" dirty="0"/>
              <a:t>. </a:t>
            </a:r>
            <a:r>
              <a:rPr lang="tr-TR" i="1" dirty="0" err="1"/>
              <a:t>cremoris</a:t>
            </a:r>
            <a:endParaRPr lang="tr-TR" i="1" dirty="0"/>
          </a:p>
          <a:p>
            <a:r>
              <a:rPr lang="tr-TR" i="1" dirty="0" err="1"/>
              <a:t>Lactococcus</a:t>
            </a:r>
            <a:r>
              <a:rPr lang="tr-TR" i="1" dirty="0"/>
              <a:t> </a:t>
            </a:r>
            <a:r>
              <a:rPr lang="tr-TR" i="1" dirty="0" err="1"/>
              <a:t>lactis</a:t>
            </a:r>
            <a:r>
              <a:rPr lang="tr-TR" i="1" dirty="0"/>
              <a:t> </a:t>
            </a:r>
            <a:r>
              <a:rPr lang="tr-TR" dirty="0" err="1"/>
              <a:t>spp</a:t>
            </a:r>
            <a:r>
              <a:rPr lang="tr-TR" dirty="0"/>
              <a:t>. </a:t>
            </a:r>
            <a:r>
              <a:rPr lang="tr-TR" dirty="0" err="1" smtClean="0"/>
              <a:t>diacetylactis</a:t>
            </a:r>
            <a:endParaRPr lang="tr-TR" dirty="0" smtClean="0"/>
          </a:p>
          <a:p>
            <a:r>
              <a:rPr lang="tr-TR" i="1" dirty="0" err="1" smtClean="0"/>
              <a:t>Leuconostoc</a:t>
            </a:r>
            <a:r>
              <a:rPr lang="tr-TR" i="1" dirty="0" smtClean="0"/>
              <a:t> </a:t>
            </a:r>
            <a:r>
              <a:rPr lang="tr-TR" i="1" dirty="0" err="1" smtClean="0"/>
              <a:t>citrovorum</a:t>
            </a:r>
            <a:endParaRPr lang="tr-TR" i="1" dirty="0" smtClean="0"/>
          </a:p>
          <a:p>
            <a:r>
              <a:rPr lang="tr-TR" i="1" dirty="0" err="1" smtClean="0"/>
              <a:t>Penicillum</a:t>
            </a:r>
            <a:r>
              <a:rPr lang="tr-TR" i="1" dirty="0" smtClean="0"/>
              <a:t> </a:t>
            </a:r>
            <a:r>
              <a:rPr lang="tr-TR" i="1" dirty="0" err="1" smtClean="0"/>
              <a:t>camamberti</a:t>
            </a:r>
            <a:endParaRPr lang="tr-TR" i="1" dirty="0"/>
          </a:p>
          <a:p>
            <a:endParaRPr lang="tr-TR" dirty="0"/>
          </a:p>
        </p:txBody>
      </p:sp>
      <p:sp>
        <p:nvSpPr>
          <p:cNvPr id="12" name="Sağa Bükülü Ok 11"/>
          <p:cNvSpPr/>
          <p:nvPr/>
        </p:nvSpPr>
        <p:spPr>
          <a:xfrm rot="20233109">
            <a:off x="773423" y="1235517"/>
            <a:ext cx="852808" cy="2501633"/>
          </a:xfrm>
          <a:prstGeom prst="curved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solidFill>
                <a:schemeClr val="tx1"/>
              </a:solidFill>
            </a:endParaRPr>
          </a:p>
        </p:txBody>
      </p:sp>
      <p:sp>
        <p:nvSpPr>
          <p:cNvPr id="13" name="Sola Bükülü Ok 12"/>
          <p:cNvSpPr/>
          <p:nvPr/>
        </p:nvSpPr>
        <p:spPr>
          <a:xfrm rot="19847581">
            <a:off x="8759188" y="938897"/>
            <a:ext cx="663296" cy="1514134"/>
          </a:xfrm>
          <a:prstGeom prst="curvedLef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solidFill>
                <a:schemeClr val="tx1"/>
              </a:solidFill>
            </a:endParaRPr>
          </a:p>
        </p:txBody>
      </p:sp>
    </p:spTree>
    <p:extLst>
      <p:ext uri="{BB962C8B-B14F-4D97-AF65-F5344CB8AC3E}">
        <p14:creationId xmlns:p14="http://schemas.microsoft.com/office/powerpoint/2010/main" val="219002122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etin kutusu 3"/>
          <p:cNvSpPr txBox="1"/>
          <p:nvPr/>
        </p:nvSpPr>
        <p:spPr>
          <a:xfrm>
            <a:off x="2573079" y="723014"/>
            <a:ext cx="1260281" cy="461665"/>
          </a:xfrm>
          <a:prstGeom prst="rect">
            <a:avLst/>
          </a:prstGeom>
          <a:noFill/>
        </p:spPr>
        <p:txBody>
          <a:bodyPr wrap="none" rtlCol="0">
            <a:spAutoFit/>
          </a:bodyPr>
          <a:lstStyle/>
          <a:p>
            <a:r>
              <a:rPr lang="tr-TR" sz="2400" b="1" dirty="0" err="1" smtClean="0"/>
              <a:t>Cheddar</a:t>
            </a:r>
            <a:endParaRPr lang="tr-TR" sz="2400" b="1" dirty="0"/>
          </a:p>
        </p:txBody>
      </p:sp>
      <p:sp>
        <p:nvSpPr>
          <p:cNvPr id="6" name="Metin kutusu 5"/>
          <p:cNvSpPr txBox="1"/>
          <p:nvPr/>
        </p:nvSpPr>
        <p:spPr>
          <a:xfrm>
            <a:off x="1629903" y="1573618"/>
            <a:ext cx="3146631" cy="1200329"/>
          </a:xfrm>
          <a:prstGeom prst="rect">
            <a:avLst/>
          </a:prstGeom>
          <a:noFill/>
        </p:spPr>
        <p:txBody>
          <a:bodyPr wrap="none" rtlCol="0">
            <a:spAutoFit/>
          </a:bodyPr>
          <a:lstStyle/>
          <a:p>
            <a:pPr algn="ctr"/>
            <a:r>
              <a:rPr lang="tr-TR" i="1" dirty="0" err="1"/>
              <a:t>Lactococcus</a:t>
            </a:r>
            <a:r>
              <a:rPr lang="tr-TR" i="1" dirty="0"/>
              <a:t> </a:t>
            </a:r>
            <a:r>
              <a:rPr lang="tr-TR" i="1" dirty="0" err="1"/>
              <a:t>lactis</a:t>
            </a:r>
            <a:r>
              <a:rPr lang="tr-TR" i="1" dirty="0"/>
              <a:t> </a:t>
            </a:r>
            <a:r>
              <a:rPr lang="tr-TR" dirty="0" err="1"/>
              <a:t>spp</a:t>
            </a:r>
            <a:r>
              <a:rPr lang="tr-TR" dirty="0"/>
              <a:t>. </a:t>
            </a:r>
            <a:r>
              <a:rPr lang="tr-TR" i="1" dirty="0" err="1"/>
              <a:t>lactis</a:t>
            </a:r>
            <a:endParaRPr lang="tr-TR" i="1" dirty="0"/>
          </a:p>
          <a:p>
            <a:pPr algn="ctr"/>
            <a:r>
              <a:rPr lang="tr-TR" i="1" dirty="0" err="1"/>
              <a:t>Lactococcus</a:t>
            </a:r>
            <a:r>
              <a:rPr lang="tr-TR" i="1" dirty="0"/>
              <a:t> </a:t>
            </a:r>
            <a:r>
              <a:rPr lang="tr-TR" i="1" dirty="0" err="1"/>
              <a:t>lactis</a:t>
            </a:r>
            <a:r>
              <a:rPr lang="tr-TR" dirty="0"/>
              <a:t> </a:t>
            </a:r>
            <a:r>
              <a:rPr lang="tr-TR" dirty="0" err="1"/>
              <a:t>spp</a:t>
            </a:r>
            <a:r>
              <a:rPr lang="tr-TR" dirty="0"/>
              <a:t>. </a:t>
            </a:r>
            <a:r>
              <a:rPr lang="tr-TR" i="1" dirty="0" err="1"/>
              <a:t>cremoris</a:t>
            </a:r>
            <a:endParaRPr lang="tr-TR" i="1" dirty="0"/>
          </a:p>
          <a:p>
            <a:pPr algn="ctr"/>
            <a:r>
              <a:rPr lang="tr-TR" i="1" dirty="0" err="1" smtClean="0"/>
              <a:t>Leuconostoc</a:t>
            </a:r>
            <a:r>
              <a:rPr lang="tr-TR" i="1" dirty="0" smtClean="0"/>
              <a:t> </a:t>
            </a:r>
            <a:r>
              <a:rPr lang="tr-TR" i="1" dirty="0" err="1" smtClean="0"/>
              <a:t>spp</a:t>
            </a:r>
            <a:r>
              <a:rPr lang="tr-TR" i="1" dirty="0" smtClean="0"/>
              <a:t>.</a:t>
            </a:r>
            <a:endParaRPr lang="tr-TR" i="1" dirty="0"/>
          </a:p>
          <a:p>
            <a:endParaRPr lang="tr-TR" dirty="0"/>
          </a:p>
        </p:txBody>
      </p:sp>
      <p:sp>
        <p:nvSpPr>
          <p:cNvPr id="7" name="Metin kutusu 6"/>
          <p:cNvSpPr txBox="1"/>
          <p:nvPr/>
        </p:nvSpPr>
        <p:spPr>
          <a:xfrm>
            <a:off x="7074981" y="1210409"/>
            <a:ext cx="4139467" cy="2031325"/>
          </a:xfrm>
          <a:prstGeom prst="rect">
            <a:avLst/>
          </a:prstGeom>
          <a:noFill/>
        </p:spPr>
        <p:txBody>
          <a:bodyPr wrap="none" rtlCol="0">
            <a:spAutoFit/>
          </a:bodyPr>
          <a:lstStyle/>
          <a:p>
            <a:pPr algn="ctr"/>
            <a:r>
              <a:rPr lang="tr-TR" i="1" dirty="0" err="1"/>
              <a:t>Lactococcus</a:t>
            </a:r>
            <a:r>
              <a:rPr lang="tr-TR" i="1" dirty="0"/>
              <a:t> </a:t>
            </a:r>
            <a:r>
              <a:rPr lang="tr-TR" i="1" dirty="0" err="1"/>
              <a:t>lactis</a:t>
            </a:r>
            <a:r>
              <a:rPr lang="tr-TR" i="1" dirty="0"/>
              <a:t> </a:t>
            </a:r>
            <a:r>
              <a:rPr lang="tr-TR" dirty="0" err="1"/>
              <a:t>spp</a:t>
            </a:r>
            <a:r>
              <a:rPr lang="tr-TR" dirty="0"/>
              <a:t>. </a:t>
            </a:r>
            <a:r>
              <a:rPr lang="tr-TR" i="1" dirty="0" err="1"/>
              <a:t>lactis</a:t>
            </a:r>
            <a:endParaRPr lang="tr-TR" i="1" dirty="0"/>
          </a:p>
          <a:p>
            <a:pPr algn="ctr"/>
            <a:r>
              <a:rPr lang="tr-TR" i="1" dirty="0" err="1"/>
              <a:t>Streptococcus</a:t>
            </a:r>
            <a:r>
              <a:rPr lang="tr-TR" i="1" dirty="0"/>
              <a:t> </a:t>
            </a:r>
            <a:r>
              <a:rPr lang="tr-TR" i="1" dirty="0" err="1"/>
              <a:t>salivarius</a:t>
            </a:r>
            <a:r>
              <a:rPr lang="tr-TR" dirty="0"/>
              <a:t> </a:t>
            </a:r>
            <a:r>
              <a:rPr lang="tr-TR" dirty="0" err="1"/>
              <a:t>spp</a:t>
            </a:r>
            <a:r>
              <a:rPr lang="tr-TR" dirty="0"/>
              <a:t>. </a:t>
            </a:r>
            <a:r>
              <a:rPr lang="tr-TR" i="1" dirty="0" err="1"/>
              <a:t>thermophilus</a:t>
            </a:r>
            <a:endParaRPr lang="tr-TR" i="1" dirty="0"/>
          </a:p>
          <a:p>
            <a:pPr algn="ctr"/>
            <a:r>
              <a:rPr lang="tr-TR" i="1" dirty="0" err="1"/>
              <a:t>o</a:t>
            </a:r>
            <a:r>
              <a:rPr lang="tr-TR" i="1" dirty="0" err="1" smtClean="0"/>
              <a:t>r</a:t>
            </a:r>
            <a:endParaRPr lang="tr-TR" i="1" dirty="0" smtClean="0"/>
          </a:p>
          <a:p>
            <a:pPr algn="ctr"/>
            <a:r>
              <a:rPr lang="tr-TR" i="1" dirty="0" err="1" smtClean="0"/>
              <a:t>Lactobacillus</a:t>
            </a:r>
            <a:r>
              <a:rPr lang="tr-TR" i="1" dirty="0" smtClean="0"/>
              <a:t> </a:t>
            </a:r>
            <a:r>
              <a:rPr lang="tr-TR" i="1" dirty="0" err="1"/>
              <a:t>delbrueckii</a:t>
            </a:r>
            <a:r>
              <a:rPr lang="tr-TR" dirty="0"/>
              <a:t> </a:t>
            </a:r>
            <a:r>
              <a:rPr lang="tr-TR" dirty="0" err="1"/>
              <a:t>spp</a:t>
            </a:r>
            <a:r>
              <a:rPr lang="tr-TR" dirty="0"/>
              <a:t>. </a:t>
            </a:r>
            <a:r>
              <a:rPr lang="tr-TR" i="1" dirty="0" err="1"/>
              <a:t>b</a:t>
            </a:r>
            <a:r>
              <a:rPr lang="tr-TR" i="1" dirty="0" err="1" smtClean="0"/>
              <a:t>ulgaricus</a:t>
            </a:r>
            <a:r>
              <a:rPr lang="tr-TR" i="1" dirty="0" smtClean="0"/>
              <a:t> </a:t>
            </a:r>
          </a:p>
          <a:p>
            <a:pPr algn="ctr"/>
            <a:r>
              <a:rPr lang="tr-TR" i="1" dirty="0" err="1"/>
              <a:t>a</a:t>
            </a:r>
            <a:r>
              <a:rPr lang="tr-TR" i="1" dirty="0" err="1" smtClean="0"/>
              <a:t>nd</a:t>
            </a:r>
            <a:endParaRPr lang="tr-TR" i="1" dirty="0" smtClean="0"/>
          </a:p>
          <a:p>
            <a:pPr algn="ctr"/>
            <a:r>
              <a:rPr lang="tr-TR" i="1" dirty="0" err="1" smtClean="0"/>
              <a:t>Enterococcus</a:t>
            </a:r>
            <a:r>
              <a:rPr lang="tr-TR" i="1" dirty="0" smtClean="0"/>
              <a:t> </a:t>
            </a:r>
            <a:r>
              <a:rPr lang="tr-TR" i="1" dirty="0" err="1" smtClean="0"/>
              <a:t>faecalis</a:t>
            </a:r>
            <a:endParaRPr lang="tr-TR" i="1" dirty="0"/>
          </a:p>
          <a:p>
            <a:pPr algn="ctr"/>
            <a:endParaRPr lang="tr-TR" dirty="0"/>
          </a:p>
        </p:txBody>
      </p:sp>
      <p:sp>
        <p:nvSpPr>
          <p:cNvPr id="8" name="Metin kutusu 7"/>
          <p:cNvSpPr txBox="1"/>
          <p:nvPr/>
        </p:nvSpPr>
        <p:spPr>
          <a:xfrm>
            <a:off x="8620210" y="492181"/>
            <a:ext cx="1571969" cy="461665"/>
          </a:xfrm>
          <a:prstGeom prst="rect">
            <a:avLst/>
          </a:prstGeom>
          <a:noFill/>
        </p:spPr>
        <p:txBody>
          <a:bodyPr wrap="none" rtlCol="0">
            <a:spAutoFit/>
          </a:bodyPr>
          <a:lstStyle/>
          <a:p>
            <a:r>
              <a:rPr lang="tr-TR" sz="2400" b="1" dirty="0" err="1" smtClean="0"/>
              <a:t>Mozzarella</a:t>
            </a:r>
            <a:endParaRPr lang="tr-TR" sz="2400" b="1" dirty="0"/>
          </a:p>
        </p:txBody>
      </p:sp>
      <p:sp>
        <p:nvSpPr>
          <p:cNvPr id="11" name="Sağa Bükülü Ok 10"/>
          <p:cNvSpPr/>
          <p:nvPr/>
        </p:nvSpPr>
        <p:spPr>
          <a:xfrm rot="1483188">
            <a:off x="1122069" y="831072"/>
            <a:ext cx="840603" cy="2263994"/>
          </a:xfrm>
          <a:prstGeom prst="curvedRigh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solidFill>
                <a:schemeClr val="tx1"/>
              </a:solidFill>
            </a:endParaRPr>
          </a:p>
        </p:txBody>
      </p:sp>
      <p:sp>
        <p:nvSpPr>
          <p:cNvPr id="12" name="Sola Bükülü Ok 11"/>
          <p:cNvSpPr/>
          <p:nvPr/>
        </p:nvSpPr>
        <p:spPr>
          <a:xfrm rot="20932213">
            <a:off x="10697544" y="611442"/>
            <a:ext cx="931085" cy="3091693"/>
          </a:xfrm>
          <a:prstGeom prst="curvedLeft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solidFill>
                <a:schemeClr val="tx1"/>
              </a:solidFill>
            </a:endParaRPr>
          </a:p>
        </p:txBody>
      </p:sp>
    </p:spTree>
    <p:extLst>
      <p:ext uri="{BB962C8B-B14F-4D97-AF65-F5344CB8AC3E}">
        <p14:creationId xmlns:p14="http://schemas.microsoft.com/office/powerpoint/2010/main" val="388024169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4717</TotalTime>
  <Words>2944</Words>
  <Application>Microsoft Office PowerPoint</Application>
  <PresentationFormat>Geniş ekran</PresentationFormat>
  <Paragraphs>225</Paragraphs>
  <Slides>34</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34</vt:i4>
      </vt:variant>
    </vt:vector>
  </HeadingPairs>
  <TitlesOfParts>
    <vt:vector size="39" baseType="lpstr">
      <vt:lpstr>Arial</vt:lpstr>
      <vt:lpstr>Calibri</vt:lpstr>
      <vt:lpstr>Calibri Light</vt:lpstr>
      <vt:lpstr>Wingdings</vt:lpstr>
      <vt:lpstr>Office Teması</vt:lpstr>
      <vt:lpstr>Cheese Technology - 1 </vt:lpstr>
      <vt:lpstr>Cheese Definitions </vt:lpstr>
      <vt:lpstr>Cheese Definitions</vt:lpstr>
      <vt:lpstr>Ingredients</vt:lpstr>
      <vt:lpstr>Ingredients</vt:lpstr>
      <vt:lpstr>Starter Cultures</vt:lpstr>
      <vt:lpstr>PowerPoint Sunusu</vt:lpstr>
      <vt:lpstr>PowerPoint Sunusu</vt:lpstr>
      <vt:lpstr>PowerPoint Sunusu</vt:lpstr>
      <vt:lpstr>PowerPoint Sunusu</vt:lpstr>
      <vt:lpstr>General Manufacturing Procedure</vt:lpstr>
      <vt:lpstr>General Cheese Processing Steps</vt:lpstr>
      <vt:lpstr>PowerPoint Sunusu</vt:lpstr>
      <vt:lpstr>PowerPoint Sunusu</vt:lpstr>
      <vt:lpstr>PowerPoint Sunusu</vt:lpstr>
      <vt:lpstr>PowerPoint Sunusu</vt:lpstr>
      <vt:lpstr>Coagulation Methods for Making Cheese</vt:lpstr>
      <vt:lpstr>Coagulation Methods for Making Cheese</vt:lpstr>
      <vt:lpstr>1. Enzyme-Mediated Coagulation</vt:lpstr>
      <vt:lpstr>Mechanism for the coagulation of the casein by rennin:</vt:lpstr>
      <vt:lpstr>PowerPoint Sunusu</vt:lpstr>
      <vt:lpstr>2. Acid-Mediated Coagulation</vt:lpstr>
      <vt:lpstr>Mechanism for the coagulation of the casein by organic acids:</vt:lpstr>
      <vt:lpstr>3. Temperature-Mediated Coagulation</vt:lpstr>
      <vt:lpstr>PowerPoint Sunusu</vt:lpstr>
      <vt:lpstr>Rennet </vt:lpstr>
      <vt:lpstr>Alternative sources</vt:lpstr>
      <vt:lpstr>Extraction of calf rennet</vt:lpstr>
      <vt:lpstr>Rennet from Vegetable sources</vt:lpstr>
      <vt:lpstr>Rennet from Microbial sources</vt:lpstr>
      <vt:lpstr>Calcium Chloride</vt:lpstr>
      <vt:lpstr>Calcium Chloride</vt:lpstr>
      <vt:lpstr>Why we add calcium chloride?</vt:lpstr>
      <vt:lpstr>Cutting time selection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Chese Technology</dc:title>
  <dc:creator>Bahar</dc:creator>
  <cp:lastModifiedBy>Bahar</cp:lastModifiedBy>
  <cp:revision>50</cp:revision>
  <cp:lastPrinted>2017-12-22T06:32:19Z</cp:lastPrinted>
  <dcterms:created xsi:type="dcterms:W3CDTF">2017-11-28T05:58:08Z</dcterms:created>
  <dcterms:modified xsi:type="dcterms:W3CDTF">2018-04-10T14:55:36Z</dcterms:modified>
</cp:coreProperties>
</file>