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5" r:id="rId3"/>
    <p:sldId id="258" r:id="rId4"/>
    <p:sldId id="296" r:id="rId5"/>
    <p:sldId id="260" r:id="rId6"/>
    <p:sldId id="267" r:id="rId7"/>
    <p:sldId id="265" r:id="rId8"/>
    <p:sldId id="269" r:id="rId9"/>
    <p:sldId id="270" r:id="rId10"/>
    <p:sldId id="272" r:id="rId11"/>
    <p:sldId id="273" r:id="rId12"/>
    <p:sldId id="274" r:id="rId13"/>
    <p:sldId id="305" r:id="rId14"/>
    <p:sldId id="294" r:id="rId15"/>
    <p:sldId id="298" r:id="rId16"/>
    <p:sldId id="299" r:id="rId17"/>
    <p:sldId id="300" r:id="rId18"/>
    <p:sldId id="301" r:id="rId19"/>
    <p:sldId id="302" r:id="rId20"/>
    <p:sldId id="30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16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3897FE-8276-45D1-8B88-7A9995916D90}" type="doc">
      <dgm:prSet loTypeId="urn:microsoft.com/office/officeart/2005/8/layout/process4" loCatId="list" qsTypeId="urn:microsoft.com/office/officeart/2005/8/quickstyle/3d6" qsCatId="3D" csTypeId="urn:microsoft.com/office/officeart/2005/8/colors/accent0_3" csCatId="mainScheme" phldr="1"/>
      <dgm:spPr/>
      <dgm:t>
        <a:bodyPr/>
        <a:lstStyle/>
        <a:p>
          <a:endParaRPr lang="tr-TR"/>
        </a:p>
      </dgm:t>
    </dgm:pt>
    <dgm:pt modelId="{EF649D53-4E86-43BE-8B98-3098FFD1B704}">
      <dgm:prSet/>
      <dgm:spPr/>
      <dgm:t>
        <a:bodyPr/>
        <a:lstStyle/>
        <a:p>
          <a:pPr rtl="0"/>
          <a:r>
            <a:rPr lang="tr-TR" dirty="0"/>
            <a:t>Hutbeye Hazırlık Aşaması</a:t>
          </a:r>
        </a:p>
      </dgm:t>
    </dgm:pt>
    <dgm:pt modelId="{545AF485-20F6-434D-A3D0-F2D066E4F144}" type="parTrans" cxnId="{A545B433-9C93-4F31-9716-6D6DC1C032B3}">
      <dgm:prSet/>
      <dgm:spPr/>
      <dgm:t>
        <a:bodyPr/>
        <a:lstStyle/>
        <a:p>
          <a:endParaRPr lang="tr-TR"/>
        </a:p>
      </dgm:t>
    </dgm:pt>
    <dgm:pt modelId="{40C0A9F7-9004-465A-B2E3-7769543FC738}" type="sibTrans" cxnId="{A545B433-9C93-4F31-9716-6D6DC1C032B3}">
      <dgm:prSet/>
      <dgm:spPr/>
      <dgm:t>
        <a:bodyPr/>
        <a:lstStyle/>
        <a:p>
          <a:endParaRPr lang="tr-TR"/>
        </a:p>
      </dgm:t>
    </dgm:pt>
    <dgm:pt modelId="{91D4E7F7-2081-4EC0-98F6-70BE5E34BE57}">
      <dgm:prSet custT="1"/>
      <dgm:spPr/>
      <dgm:t>
        <a:bodyPr/>
        <a:lstStyle/>
        <a:p>
          <a:pPr rtl="0"/>
          <a:r>
            <a:rPr lang="tr-TR" sz="1600" b="1" dirty="0"/>
            <a:t>Ne anlatacağız?</a:t>
          </a:r>
        </a:p>
      </dgm:t>
    </dgm:pt>
    <dgm:pt modelId="{9471F556-7DC9-4FE0-84D0-A1BED0DD0A91}" type="parTrans" cxnId="{EBC71549-B36B-4926-891B-C280E6AEC41B}">
      <dgm:prSet/>
      <dgm:spPr/>
      <dgm:t>
        <a:bodyPr/>
        <a:lstStyle/>
        <a:p>
          <a:endParaRPr lang="tr-TR"/>
        </a:p>
      </dgm:t>
    </dgm:pt>
    <dgm:pt modelId="{FA07EA16-95B8-463E-A971-33A526CC8645}" type="sibTrans" cxnId="{EBC71549-B36B-4926-891B-C280E6AEC41B}">
      <dgm:prSet/>
      <dgm:spPr/>
      <dgm:t>
        <a:bodyPr/>
        <a:lstStyle/>
        <a:p>
          <a:endParaRPr lang="tr-TR"/>
        </a:p>
      </dgm:t>
    </dgm:pt>
    <dgm:pt modelId="{A89799F9-447A-434B-8D7E-1563DFEA1B79}">
      <dgm:prSet custT="1"/>
      <dgm:spPr/>
      <dgm:t>
        <a:bodyPr/>
        <a:lstStyle/>
        <a:p>
          <a:pPr rtl="0"/>
          <a:r>
            <a:rPr lang="tr-TR" sz="1600" b="1" dirty="0"/>
            <a:t>Niçin anlatacağız?</a:t>
          </a:r>
        </a:p>
      </dgm:t>
    </dgm:pt>
    <dgm:pt modelId="{B2833F18-0770-40FA-BBA0-2AAB870C9B5E}" type="parTrans" cxnId="{F5C5DDF3-B6C9-421C-BD20-0DF913D4E213}">
      <dgm:prSet/>
      <dgm:spPr/>
      <dgm:t>
        <a:bodyPr/>
        <a:lstStyle/>
        <a:p>
          <a:endParaRPr lang="tr-TR"/>
        </a:p>
      </dgm:t>
    </dgm:pt>
    <dgm:pt modelId="{B615AB41-D68C-478E-953C-1FEDE44B4A87}" type="sibTrans" cxnId="{F5C5DDF3-B6C9-421C-BD20-0DF913D4E213}">
      <dgm:prSet/>
      <dgm:spPr/>
      <dgm:t>
        <a:bodyPr/>
        <a:lstStyle/>
        <a:p>
          <a:endParaRPr lang="tr-TR"/>
        </a:p>
      </dgm:t>
    </dgm:pt>
    <dgm:pt modelId="{403E1E03-316E-49CE-9ED8-02E4046F5E43}">
      <dgm:prSet custT="1"/>
      <dgm:spPr/>
      <dgm:t>
        <a:bodyPr/>
        <a:lstStyle/>
        <a:p>
          <a:pPr rtl="0"/>
          <a:r>
            <a:rPr lang="tr-TR" sz="1600" b="1" dirty="0"/>
            <a:t>Nasıl anlatacağız?</a:t>
          </a:r>
        </a:p>
      </dgm:t>
    </dgm:pt>
    <dgm:pt modelId="{1F963B7C-6D03-4759-A772-050CFD4DFADE}" type="parTrans" cxnId="{DCCCB882-ED5A-4672-91BB-15FE2DD79F06}">
      <dgm:prSet/>
      <dgm:spPr/>
      <dgm:t>
        <a:bodyPr/>
        <a:lstStyle/>
        <a:p>
          <a:endParaRPr lang="tr-TR"/>
        </a:p>
      </dgm:t>
    </dgm:pt>
    <dgm:pt modelId="{E759E063-AB92-4FD2-8FB4-06917D1A0E38}" type="sibTrans" cxnId="{DCCCB882-ED5A-4672-91BB-15FE2DD79F06}">
      <dgm:prSet/>
      <dgm:spPr/>
      <dgm:t>
        <a:bodyPr/>
        <a:lstStyle/>
        <a:p>
          <a:endParaRPr lang="tr-TR"/>
        </a:p>
      </dgm:t>
    </dgm:pt>
    <dgm:pt modelId="{091E1478-C280-49D3-B56D-63D952764213}">
      <dgm:prSet custT="1"/>
      <dgm:spPr/>
      <dgm:t>
        <a:bodyPr/>
        <a:lstStyle/>
        <a:p>
          <a:pPr rtl="0"/>
          <a:r>
            <a:rPr lang="tr-TR" sz="1600" b="1" dirty="0"/>
            <a:t>Sonuçları Nasıl Değerlendireceğiz?</a:t>
          </a:r>
        </a:p>
      </dgm:t>
    </dgm:pt>
    <dgm:pt modelId="{5712037B-8627-4837-B349-67BCF8EDFFA0}" type="parTrans" cxnId="{2BCAA0A3-8A19-43B5-BE4C-AE451678B974}">
      <dgm:prSet/>
      <dgm:spPr/>
      <dgm:t>
        <a:bodyPr/>
        <a:lstStyle/>
        <a:p>
          <a:endParaRPr lang="tr-TR"/>
        </a:p>
      </dgm:t>
    </dgm:pt>
    <dgm:pt modelId="{86C92428-A9A9-41D4-8C7A-BBFCCCD2CAA9}" type="sibTrans" cxnId="{2BCAA0A3-8A19-43B5-BE4C-AE451678B974}">
      <dgm:prSet/>
      <dgm:spPr/>
      <dgm:t>
        <a:bodyPr/>
        <a:lstStyle/>
        <a:p>
          <a:endParaRPr lang="tr-TR"/>
        </a:p>
      </dgm:t>
    </dgm:pt>
    <dgm:pt modelId="{51BCA7CE-EF06-4FF0-9BA2-B9E589E6F6DB}" type="pres">
      <dgm:prSet presAssocID="{773897FE-8276-45D1-8B88-7A9995916D9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7F620AF4-5106-46AC-9913-157A8DA174D4}" type="pres">
      <dgm:prSet presAssocID="{EF649D53-4E86-43BE-8B98-3098FFD1B704}" presName="boxAndChildren" presStyleCnt="0"/>
      <dgm:spPr/>
    </dgm:pt>
    <dgm:pt modelId="{5FB53B5F-6F7B-4707-805E-346D1E36015B}" type="pres">
      <dgm:prSet presAssocID="{EF649D53-4E86-43BE-8B98-3098FFD1B704}" presName="parentTextBox" presStyleLbl="node1" presStyleIdx="0" presStyleCnt="1"/>
      <dgm:spPr/>
      <dgm:t>
        <a:bodyPr/>
        <a:lstStyle/>
        <a:p>
          <a:endParaRPr lang="tr-TR"/>
        </a:p>
      </dgm:t>
    </dgm:pt>
    <dgm:pt modelId="{D306478E-C2D9-4108-9096-7F3B18F03313}" type="pres">
      <dgm:prSet presAssocID="{EF649D53-4E86-43BE-8B98-3098FFD1B704}" presName="entireBox" presStyleLbl="node1" presStyleIdx="0" presStyleCnt="1"/>
      <dgm:spPr/>
      <dgm:t>
        <a:bodyPr/>
        <a:lstStyle/>
        <a:p>
          <a:endParaRPr lang="tr-TR"/>
        </a:p>
      </dgm:t>
    </dgm:pt>
    <dgm:pt modelId="{812C3D65-FD4D-4E82-B2BD-F385B6D04F22}" type="pres">
      <dgm:prSet presAssocID="{EF649D53-4E86-43BE-8B98-3098FFD1B704}" presName="descendantBox" presStyleCnt="0"/>
      <dgm:spPr/>
    </dgm:pt>
    <dgm:pt modelId="{9EFCAB23-6D21-4B45-972D-52147B88BDAA}" type="pres">
      <dgm:prSet presAssocID="{91D4E7F7-2081-4EC0-98F6-70BE5E34BE57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84C75C-F73B-44B9-9A6D-EB98A8AF9CC6}" type="pres">
      <dgm:prSet presAssocID="{A89799F9-447A-434B-8D7E-1563DFEA1B79}" presName="childTextBox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E434C7A-9A41-467D-899B-4FAB147C5C65}" type="pres">
      <dgm:prSet presAssocID="{403E1E03-316E-49CE-9ED8-02E4046F5E43}" presName="childTextBox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5324C5-AA15-4270-A41A-0A46C8B5A9FC}" type="pres">
      <dgm:prSet presAssocID="{091E1478-C280-49D3-B56D-63D952764213}" presName="childTextBox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50F9F79-959B-477C-8864-691AAD2E584C}" type="presOf" srcId="{EF649D53-4E86-43BE-8B98-3098FFD1B704}" destId="{D306478E-C2D9-4108-9096-7F3B18F03313}" srcOrd="1" destOrd="0" presId="urn:microsoft.com/office/officeart/2005/8/layout/process4"/>
    <dgm:cxn modelId="{F5C5DDF3-B6C9-421C-BD20-0DF913D4E213}" srcId="{EF649D53-4E86-43BE-8B98-3098FFD1B704}" destId="{A89799F9-447A-434B-8D7E-1563DFEA1B79}" srcOrd="1" destOrd="0" parTransId="{B2833F18-0770-40FA-BBA0-2AAB870C9B5E}" sibTransId="{B615AB41-D68C-478E-953C-1FEDE44B4A87}"/>
    <dgm:cxn modelId="{D8F57D8F-EDFB-4D6F-8FFC-2E3543589B62}" type="presOf" srcId="{A89799F9-447A-434B-8D7E-1563DFEA1B79}" destId="{4584C75C-F73B-44B9-9A6D-EB98A8AF9CC6}" srcOrd="0" destOrd="0" presId="urn:microsoft.com/office/officeart/2005/8/layout/process4"/>
    <dgm:cxn modelId="{2BCAA0A3-8A19-43B5-BE4C-AE451678B974}" srcId="{EF649D53-4E86-43BE-8B98-3098FFD1B704}" destId="{091E1478-C280-49D3-B56D-63D952764213}" srcOrd="3" destOrd="0" parTransId="{5712037B-8627-4837-B349-67BCF8EDFFA0}" sibTransId="{86C92428-A9A9-41D4-8C7A-BBFCCCD2CAA9}"/>
    <dgm:cxn modelId="{02324132-B5F8-46CF-97B7-B32B40881BAD}" type="presOf" srcId="{91D4E7F7-2081-4EC0-98F6-70BE5E34BE57}" destId="{9EFCAB23-6D21-4B45-972D-52147B88BDAA}" srcOrd="0" destOrd="0" presId="urn:microsoft.com/office/officeart/2005/8/layout/process4"/>
    <dgm:cxn modelId="{DCCCB882-ED5A-4672-91BB-15FE2DD79F06}" srcId="{EF649D53-4E86-43BE-8B98-3098FFD1B704}" destId="{403E1E03-316E-49CE-9ED8-02E4046F5E43}" srcOrd="2" destOrd="0" parTransId="{1F963B7C-6D03-4759-A772-050CFD4DFADE}" sibTransId="{E759E063-AB92-4FD2-8FB4-06917D1A0E38}"/>
    <dgm:cxn modelId="{EBC71549-B36B-4926-891B-C280E6AEC41B}" srcId="{EF649D53-4E86-43BE-8B98-3098FFD1B704}" destId="{91D4E7F7-2081-4EC0-98F6-70BE5E34BE57}" srcOrd="0" destOrd="0" parTransId="{9471F556-7DC9-4FE0-84D0-A1BED0DD0A91}" sibTransId="{FA07EA16-95B8-463E-A971-33A526CC8645}"/>
    <dgm:cxn modelId="{A545B433-9C93-4F31-9716-6D6DC1C032B3}" srcId="{773897FE-8276-45D1-8B88-7A9995916D90}" destId="{EF649D53-4E86-43BE-8B98-3098FFD1B704}" srcOrd="0" destOrd="0" parTransId="{545AF485-20F6-434D-A3D0-F2D066E4F144}" sibTransId="{40C0A9F7-9004-465A-B2E3-7769543FC738}"/>
    <dgm:cxn modelId="{BE94A0C8-842C-47F1-ADA1-0ABD8FE677B5}" type="presOf" srcId="{773897FE-8276-45D1-8B88-7A9995916D90}" destId="{51BCA7CE-EF06-4FF0-9BA2-B9E589E6F6DB}" srcOrd="0" destOrd="0" presId="urn:microsoft.com/office/officeart/2005/8/layout/process4"/>
    <dgm:cxn modelId="{A9D4BA2F-4FF0-42E8-9BD3-69F05A1FA376}" type="presOf" srcId="{EF649D53-4E86-43BE-8B98-3098FFD1B704}" destId="{5FB53B5F-6F7B-4707-805E-346D1E36015B}" srcOrd="0" destOrd="0" presId="urn:microsoft.com/office/officeart/2005/8/layout/process4"/>
    <dgm:cxn modelId="{BBFA0519-AA3A-4168-A5F4-E10EE506352E}" type="presOf" srcId="{403E1E03-316E-49CE-9ED8-02E4046F5E43}" destId="{4E434C7A-9A41-467D-899B-4FAB147C5C65}" srcOrd="0" destOrd="0" presId="urn:microsoft.com/office/officeart/2005/8/layout/process4"/>
    <dgm:cxn modelId="{7C99A10A-1C20-47DE-8430-26D004D4FDB8}" type="presOf" srcId="{091E1478-C280-49D3-B56D-63D952764213}" destId="{0F5324C5-AA15-4270-A41A-0A46C8B5A9FC}" srcOrd="0" destOrd="0" presId="urn:microsoft.com/office/officeart/2005/8/layout/process4"/>
    <dgm:cxn modelId="{A1FD3F7C-F7C7-4BC6-BE3A-F687539F412A}" type="presParOf" srcId="{51BCA7CE-EF06-4FF0-9BA2-B9E589E6F6DB}" destId="{7F620AF4-5106-46AC-9913-157A8DA174D4}" srcOrd="0" destOrd="0" presId="urn:microsoft.com/office/officeart/2005/8/layout/process4"/>
    <dgm:cxn modelId="{4C67CE69-94B1-4EF5-8297-C303510FF546}" type="presParOf" srcId="{7F620AF4-5106-46AC-9913-157A8DA174D4}" destId="{5FB53B5F-6F7B-4707-805E-346D1E36015B}" srcOrd="0" destOrd="0" presId="urn:microsoft.com/office/officeart/2005/8/layout/process4"/>
    <dgm:cxn modelId="{D9E31A96-A4D7-4DAC-813D-03EA6B2B4BA6}" type="presParOf" srcId="{7F620AF4-5106-46AC-9913-157A8DA174D4}" destId="{D306478E-C2D9-4108-9096-7F3B18F03313}" srcOrd="1" destOrd="0" presId="urn:microsoft.com/office/officeart/2005/8/layout/process4"/>
    <dgm:cxn modelId="{25B164BC-75B9-48BD-BCF1-260786CE09FC}" type="presParOf" srcId="{7F620AF4-5106-46AC-9913-157A8DA174D4}" destId="{812C3D65-FD4D-4E82-B2BD-F385B6D04F22}" srcOrd="2" destOrd="0" presId="urn:microsoft.com/office/officeart/2005/8/layout/process4"/>
    <dgm:cxn modelId="{26CFD339-83A3-4211-9922-C7ECCB4BC763}" type="presParOf" srcId="{812C3D65-FD4D-4E82-B2BD-F385B6D04F22}" destId="{9EFCAB23-6D21-4B45-972D-52147B88BDAA}" srcOrd="0" destOrd="0" presId="urn:microsoft.com/office/officeart/2005/8/layout/process4"/>
    <dgm:cxn modelId="{C85A7E5B-C2B8-499C-8485-41728042C430}" type="presParOf" srcId="{812C3D65-FD4D-4E82-B2BD-F385B6D04F22}" destId="{4584C75C-F73B-44B9-9A6D-EB98A8AF9CC6}" srcOrd="1" destOrd="0" presId="urn:microsoft.com/office/officeart/2005/8/layout/process4"/>
    <dgm:cxn modelId="{F55C4E61-6417-42DF-8EA6-9516A6C3D333}" type="presParOf" srcId="{812C3D65-FD4D-4E82-B2BD-F385B6D04F22}" destId="{4E434C7A-9A41-467D-899B-4FAB147C5C65}" srcOrd="2" destOrd="0" presId="urn:microsoft.com/office/officeart/2005/8/layout/process4"/>
    <dgm:cxn modelId="{C006F1A9-CC08-4619-A686-DE240A31BE45}" type="presParOf" srcId="{812C3D65-FD4D-4E82-B2BD-F385B6D04F22}" destId="{0F5324C5-AA15-4270-A41A-0A46C8B5A9FC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06478E-C2D9-4108-9096-7F3B18F03313}">
      <dsp:nvSpPr>
        <dsp:cNvPr id="0" name=""/>
        <dsp:cNvSpPr/>
      </dsp:nvSpPr>
      <dsp:spPr>
        <a:xfrm>
          <a:off x="0" y="2104"/>
          <a:ext cx="6196405" cy="4306083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lvl="0" algn="ctr" defTabSz="2444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500" kern="1200" dirty="0"/>
            <a:t>Hutbeye Hazırlık Aşaması</a:t>
          </a:r>
        </a:p>
      </dsp:txBody>
      <dsp:txXfrm>
        <a:off x="0" y="2104"/>
        <a:ext cx="6196405" cy="2325285"/>
      </dsp:txXfrm>
    </dsp:sp>
    <dsp:sp modelId="{9EFCAB23-6D21-4B45-972D-52147B88BDAA}">
      <dsp:nvSpPr>
        <dsp:cNvPr id="0" name=""/>
        <dsp:cNvSpPr/>
      </dsp:nvSpPr>
      <dsp:spPr>
        <a:xfrm>
          <a:off x="0" y="2241268"/>
          <a:ext cx="1549101" cy="198079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/>
            <a:t>Ne anlatacağız?</a:t>
          </a:r>
        </a:p>
      </dsp:txBody>
      <dsp:txXfrm>
        <a:off x="0" y="2241268"/>
        <a:ext cx="1549101" cy="1980798"/>
      </dsp:txXfrm>
    </dsp:sp>
    <dsp:sp modelId="{4584C75C-F73B-44B9-9A6D-EB98A8AF9CC6}">
      <dsp:nvSpPr>
        <dsp:cNvPr id="0" name=""/>
        <dsp:cNvSpPr/>
      </dsp:nvSpPr>
      <dsp:spPr>
        <a:xfrm>
          <a:off x="1549101" y="2241268"/>
          <a:ext cx="1549101" cy="198079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/>
            <a:t>Niçin anlatacağız?</a:t>
          </a:r>
        </a:p>
      </dsp:txBody>
      <dsp:txXfrm>
        <a:off x="1549101" y="2241268"/>
        <a:ext cx="1549101" cy="1980798"/>
      </dsp:txXfrm>
    </dsp:sp>
    <dsp:sp modelId="{4E434C7A-9A41-467D-899B-4FAB147C5C65}">
      <dsp:nvSpPr>
        <dsp:cNvPr id="0" name=""/>
        <dsp:cNvSpPr/>
      </dsp:nvSpPr>
      <dsp:spPr>
        <a:xfrm>
          <a:off x="3098202" y="2241268"/>
          <a:ext cx="1549101" cy="198079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/>
            <a:t>Nasıl anlatacağız?</a:t>
          </a:r>
        </a:p>
      </dsp:txBody>
      <dsp:txXfrm>
        <a:off x="3098202" y="2241268"/>
        <a:ext cx="1549101" cy="1980798"/>
      </dsp:txXfrm>
    </dsp:sp>
    <dsp:sp modelId="{0F5324C5-AA15-4270-A41A-0A46C8B5A9FC}">
      <dsp:nvSpPr>
        <dsp:cNvPr id="0" name=""/>
        <dsp:cNvSpPr/>
      </dsp:nvSpPr>
      <dsp:spPr>
        <a:xfrm>
          <a:off x="4647303" y="2241268"/>
          <a:ext cx="1549101" cy="1980798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p3d z="50080" prstMaterial="plastic">
          <a:bevelT w="25400" h="25400"/>
          <a:bevelB w="25400" h="254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3792" tIns="20320" rIns="113792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600" b="1" kern="1200" dirty="0"/>
            <a:t>Sonuçları Nasıl Değerlendireceğiz?</a:t>
          </a:r>
        </a:p>
      </dsp:txBody>
      <dsp:txXfrm>
        <a:off x="4647303" y="2241268"/>
        <a:ext cx="1549101" cy="19807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7502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157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9975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49728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480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8698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83410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422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400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0621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330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29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1131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7011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76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124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50EF7-43D3-4590-8132-6B846C7C241C}" type="datetimeFigureOut">
              <a:rPr lang="tr-TR" smtClean="0"/>
              <a:t>17.02.2021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99CD35-B2BD-4ED1-AE9E-94CA0D7A5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145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067468-4323-46BA-A03C-087BE53A3B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CAMİDE DİN HİZMETLERİ</a:t>
            </a:r>
            <a:br>
              <a:rPr lang="tr-TR" dirty="0"/>
            </a:br>
            <a:r>
              <a:rPr lang="tr-TR" dirty="0"/>
              <a:t>HUTBE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2F04C2E-0CC8-4E81-8547-F1DBD669DA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887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Hutbenin Muhtevası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847529" y="1844825"/>
            <a:ext cx="8568951" cy="4281339"/>
          </a:xfrm>
        </p:spPr>
        <p:txBody>
          <a:bodyPr>
            <a:normAutofit/>
          </a:bodyPr>
          <a:lstStyle/>
          <a:p>
            <a:r>
              <a:rPr lang="tr-TR" b="1" dirty="0"/>
              <a:t>Minbere çıkış ve duaları</a:t>
            </a:r>
          </a:p>
          <a:p>
            <a:r>
              <a:rPr lang="tr-TR" b="1" dirty="0"/>
              <a:t>Birinci hutbe </a:t>
            </a:r>
            <a:r>
              <a:rPr lang="tr-TR" dirty="0"/>
              <a:t>(Mukaddime ve </a:t>
            </a:r>
            <a:r>
              <a:rPr lang="tr-TR" dirty="0" err="1"/>
              <a:t>mev’iza</a:t>
            </a:r>
            <a:r>
              <a:rPr lang="tr-TR" dirty="0"/>
              <a:t> bölümlerinden oluşur)</a:t>
            </a:r>
          </a:p>
          <a:p>
            <a:pPr lvl="1"/>
            <a:r>
              <a:rPr lang="tr-TR" i="1" dirty="0"/>
              <a:t>Mukaddime</a:t>
            </a:r>
          </a:p>
          <a:p>
            <a:pPr lvl="2"/>
            <a:r>
              <a:rPr lang="tr-TR" dirty="0" err="1"/>
              <a:t>Hamdele</a:t>
            </a:r>
            <a:endParaRPr lang="tr-TR" dirty="0"/>
          </a:p>
          <a:p>
            <a:pPr lvl="2"/>
            <a:r>
              <a:rPr lang="tr-TR" dirty="0"/>
              <a:t>Şehadet</a:t>
            </a:r>
          </a:p>
          <a:p>
            <a:pPr lvl="2"/>
            <a:r>
              <a:rPr lang="tr-TR" dirty="0" err="1"/>
              <a:t>Salvele</a:t>
            </a:r>
            <a:endParaRPr lang="tr-TR" dirty="0"/>
          </a:p>
          <a:p>
            <a:pPr lvl="2"/>
            <a:r>
              <a:rPr lang="tr-TR" dirty="0"/>
              <a:t>Takva ve tavsiye</a:t>
            </a:r>
          </a:p>
          <a:p>
            <a:pPr lvl="2"/>
            <a:r>
              <a:rPr lang="tr-TR" dirty="0"/>
              <a:t>Konu ile ilgili en az bir ayet</a:t>
            </a:r>
          </a:p>
          <a:p>
            <a:pPr lvl="2"/>
            <a:r>
              <a:rPr lang="tr-TR" dirty="0"/>
              <a:t>Konu ile ilgili bir veya birkaç hadis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4646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i="1" dirty="0" err="1"/>
              <a:t>Mev’iza</a:t>
            </a:r>
            <a:endParaRPr lang="tr-TR" i="1" dirty="0"/>
          </a:p>
          <a:p>
            <a:pPr lvl="2"/>
            <a:r>
              <a:rPr lang="tr-TR" dirty="0"/>
              <a:t>Hitap</a:t>
            </a:r>
          </a:p>
          <a:p>
            <a:pPr lvl="2"/>
            <a:r>
              <a:rPr lang="tr-TR" dirty="0"/>
              <a:t>Konunun takdimi</a:t>
            </a:r>
          </a:p>
          <a:p>
            <a:pPr lvl="2"/>
            <a:r>
              <a:rPr lang="tr-TR" dirty="0"/>
              <a:t>Öğüt</a:t>
            </a:r>
          </a:p>
          <a:p>
            <a:pPr lvl="2"/>
            <a:r>
              <a:rPr lang="tr-TR" dirty="0"/>
              <a:t>Arapça bitiriş</a:t>
            </a:r>
          </a:p>
          <a:p>
            <a:pPr lvl="2"/>
            <a:r>
              <a:rPr lang="tr-TR" dirty="0"/>
              <a:t>Bir ayet</a:t>
            </a:r>
          </a:p>
          <a:p>
            <a:pPr lvl="2"/>
            <a:r>
              <a:rPr lang="tr-TR" dirty="0"/>
              <a:t>Oturuş</a:t>
            </a:r>
          </a:p>
        </p:txBody>
      </p:sp>
    </p:spTree>
    <p:extLst>
      <p:ext uri="{BB962C8B-B14F-4D97-AF65-F5344CB8AC3E}">
        <p14:creationId xmlns:p14="http://schemas.microsoft.com/office/powerpoint/2010/main" val="2904897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İkinci Hutbe </a:t>
            </a:r>
            <a:r>
              <a:rPr lang="tr-TR" dirty="0"/>
              <a:t>(müminler için duadan ibarettir)</a:t>
            </a:r>
          </a:p>
          <a:p>
            <a:pPr lvl="1"/>
            <a:r>
              <a:rPr lang="tr-TR" dirty="0" err="1"/>
              <a:t>Hamdele-salvele</a:t>
            </a:r>
            <a:endParaRPr lang="tr-TR" dirty="0"/>
          </a:p>
          <a:p>
            <a:pPr lvl="1"/>
            <a:r>
              <a:rPr lang="tr-TR" dirty="0"/>
              <a:t>Müminlere dua</a:t>
            </a:r>
          </a:p>
          <a:p>
            <a:pPr lvl="1"/>
            <a:r>
              <a:rPr lang="tr-TR" dirty="0" err="1"/>
              <a:t>Nahl</a:t>
            </a:r>
            <a:r>
              <a:rPr lang="tr-TR" dirty="0"/>
              <a:t> Suresinin 90. ayeti (Bayram hutbelerinde </a:t>
            </a:r>
            <a:r>
              <a:rPr lang="tr-TR" dirty="0" err="1"/>
              <a:t>İsra</a:t>
            </a:r>
            <a:r>
              <a:rPr lang="tr-TR" dirty="0"/>
              <a:t> suresinin son ayeti)</a:t>
            </a:r>
          </a:p>
          <a:p>
            <a:r>
              <a:rPr lang="tr-TR" b="1" dirty="0"/>
              <a:t>Minberden iniş</a:t>
            </a:r>
          </a:p>
          <a:p>
            <a:pPr marL="301943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9111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Hutbede Karşılaşılan Problemler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Hedef kitleye uygun olmaması</a:t>
            </a:r>
          </a:p>
          <a:p>
            <a:pPr marL="0" indent="0">
              <a:buNone/>
            </a:pPr>
            <a:r>
              <a:rPr lang="tr-TR" dirty="0"/>
              <a:t>Kişiselleştirme</a:t>
            </a:r>
          </a:p>
          <a:p>
            <a:pPr marL="0" indent="0">
              <a:buNone/>
            </a:pPr>
            <a:r>
              <a:rPr lang="tr-TR" dirty="0"/>
              <a:t>Dil ve anlatım</a:t>
            </a:r>
          </a:p>
          <a:p>
            <a:pPr marL="0" indent="0">
              <a:buNone/>
            </a:pPr>
            <a:r>
              <a:rPr lang="tr-TR" dirty="0"/>
              <a:t>Sunum</a:t>
            </a:r>
          </a:p>
          <a:p>
            <a:pPr marL="0" indent="0">
              <a:buNone/>
            </a:pPr>
            <a:r>
              <a:rPr lang="tr-TR" dirty="0"/>
              <a:t>Jest ve mimikler</a:t>
            </a:r>
          </a:p>
          <a:p>
            <a:pPr marL="0" indent="0">
              <a:buNone/>
            </a:pPr>
            <a:r>
              <a:rPr lang="tr-TR" dirty="0"/>
              <a:t>Güncelleşememek</a:t>
            </a:r>
          </a:p>
          <a:p>
            <a:pPr marL="0" indent="0">
              <a:buNone/>
            </a:pPr>
            <a:r>
              <a:rPr lang="tr-TR" dirty="0"/>
              <a:t>Gereğinden fazla uzatmak</a:t>
            </a:r>
          </a:p>
          <a:p>
            <a:pPr marL="0" indent="0">
              <a:buNone/>
            </a:pPr>
            <a:r>
              <a:rPr lang="tr-TR" dirty="0"/>
              <a:t>…….</a:t>
            </a:r>
          </a:p>
        </p:txBody>
      </p:sp>
    </p:spTree>
    <p:extLst>
      <p:ext uri="{BB962C8B-B14F-4D97-AF65-F5344CB8AC3E}">
        <p14:creationId xmlns:p14="http://schemas.microsoft.com/office/powerpoint/2010/main" val="3272519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graphicFrame>
        <p:nvGraphicFramePr>
          <p:cNvPr id="9" name="İçerik Yer Tutucusu 8"/>
          <p:cNvGraphicFramePr>
            <a:graphicFrameLocks noGrp="1"/>
          </p:cNvGraphicFramePr>
          <p:nvPr>
            <p:ph idx="1"/>
          </p:nvPr>
        </p:nvGraphicFramePr>
        <p:xfrm>
          <a:off x="2987041" y="1412777"/>
          <a:ext cx="6196405" cy="43102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06686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639616" y="817583"/>
            <a:ext cx="6944652" cy="667202"/>
          </a:xfrm>
        </p:spPr>
        <p:txBody>
          <a:bodyPr>
            <a:normAutofit/>
          </a:bodyPr>
          <a:lstStyle/>
          <a:p>
            <a:r>
              <a:rPr lang="tr-TR" sz="2800" dirty="0"/>
              <a:t>Hutbe </a:t>
            </a:r>
            <a:r>
              <a:rPr lang="tr-TR" sz="2800" dirty="0" smtClean="0"/>
              <a:t>Ana Konu </a:t>
            </a:r>
            <a:r>
              <a:rPr lang="tr-TR" sz="2800" dirty="0"/>
              <a:t>Dağılımı (2015)</a:t>
            </a:r>
          </a:p>
        </p:txBody>
      </p:sp>
      <p:pic>
        <p:nvPicPr>
          <p:cNvPr id="4" name="Picture 2" descr="C:\Users\zaman\YandexDisk\Ekran görüntüleri\2017-04-18_12-59-17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6" y="2240539"/>
            <a:ext cx="6196013" cy="336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65549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Alt Konulara </a:t>
            </a:r>
            <a:r>
              <a:rPr lang="tr-TR" sz="2400" dirty="0"/>
              <a:t>Göre Hutbe Konu Dağılımı (2015)</a:t>
            </a:r>
          </a:p>
        </p:txBody>
      </p:sp>
      <p:pic>
        <p:nvPicPr>
          <p:cNvPr id="1026" name="Picture 2" descr="C:\Users\zaman\YandexDisk\Ekran görüntüleri\2017-04-18_13-01-28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356" y="2387600"/>
            <a:ext cx="596265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099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Alt Konulara </a:t>
            </a:r>
            <a:r>
              <a:rPr lang="tr-TR" sz="2400" dirty="0"/>
              <a:t>Göre Hutbe Konu Dağılımı (2015)</a:t>
            </a:r>
          </a:p>
        </p:txBody>
      </p:sp>
      <p:pic>
        <p:nvPicPr>
          <p:cNvPr id="2050" name="Picture 2" descr="C:\Users\zaman\YandexDisk\Ekran görüntüleri\2017-04-18_13-03-10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8631" y="2273300"/>
            <a:ext cx="6134100" cy="3295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0720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Alt Konulara </a:t>
            </a:r>
            <a:r>
              <a:rPr lang="tr-TR" sz="2400" dirty="0"/>
              <a:t>Göre Hutbe Konu Dağılımı (2015)</a:t>
            </a:r>
          </a:p>
        </p:txBody>
      </p:sp>
      <p:pic>
        <p:nvPicPr>
          <p:cNvPr id="3074" name="Picture 2" descr="C:\Users\zaman\YandexDisk\Ekran görüntüleri\2017-04-18_13-03-38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995" y="2139950"/>
            <a:ext cx="5667375" cy="356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339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Alt Konulara </a:t>
            </a:r>
            <a:r>
              <a:rPr lang="tr-TR" sz="2400" dirty="0"/>
              <a:t>Göre Hutbe Konu Dağılımı (2015)</a:t>
            </a:r>
          </a:p>
        </p:txBody>
      </p:sp>
      <p:pic>
        <p:nvPicPr>
          <p:cNvPr id="4098" name="Picture 2" descr="C:\Users\zaman\YandexDisk\Ekran görüntüleri\2017-04-18_13-04-14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6" y="2305376"/>
            <a:ext cx="6196013" cy="323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375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Din Hizmeti Olarak</a:t>
            </a:r>
            <a:br>
              <a:rPr lang="tr-TR" dirty="0"/>
            </a:br>
            <a:r>
              <a:rPr lang="tr-TR" dirty="0"/>
              <a:t>Hutbe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Hatabe</a:t>
            </a:r>
            <a:r>
              <a:rPr lang="tr-TR" dirty="0"/>
              <a:t> fiilinden türemiş bir kelimedir.</a:t>
            </a:r>
          </a:p>
          <a:p>
            <a:r>
              <a:rPr lang="tr-TR" dirty="0"/>
              <a:t>Sözlükte, söz söylemek, konuşmak, insanları ikna için fasih ve tesirli konuşmak anlamına gelir.</a:t>
            </a:r>
          </a:p>
          <a:p>
            <a:r>
              <a:rPr lang="tr-TR" dirty="0"/>
              <a:t>Cuma ve bayram namazlarında, hatip tarafından minbere çıkılarak yapılan konuşmadır.</a:t>
            </a:r>
          </a:p>
          <a:p>
            <a:r>
              <a:rPr lang="tr-TR" dirty="0"/>
              <a:t>Genel olarak, Cuma ve bayram namazlarında Allah’a </a:t>
            </a:r>
            <a:r>
              <a:rPr lang="tr-TR" dirty="0" err="1"/>
              <a:t>hamd</a:t>
            </a:r>
            <a:r>
              <a:rPr lang="tr-TR" dirty="0"/>
              <a:t> etmek, </a:t>
            </a:r>
            <a:r>
              <a:rPr lang="tr-TR" dirty="0" err="1"/>
              <a:t>Rasulüne</a:t>
            </a:r>
            <a:r>
              <a:rPr lang="tr-TR" dirty="0"/>
              <a:t> salat ve Müslümanlara nasihatten oluşan bir konuşmadır.</a:t>
            </a:r>
          </a:p>
          <a:p>
            <a:r>
              <a:rPr lang="tr-TR" dirty="0"/>
              <a:t>Minber veya yüksek bir yere çıkarak daha önceden tasarlanmış yazılı veya sözlü konuşma demektir. </a:t>
            </a:r>
          </a:p>
          <a:p>
            <a:r>
              <a:rPr lang="tr-TR" dirty="0"/>
              <a:t>İnsanlara hitap etmek, söz söylemek ve ikna etmek için yapılan tesirli konuşma anlamına da gelir.</a:t>
            </a:r>
          </a:p>
        </p:txBody>
      </p:sp>
    </p:spTree>
    <p:extLst>
      <p:ext uri="{BB962C8B-B14F-4D97-AF65-F5344CB8AC3E}">
        <p14:creationId xmlns:p14="http://schemas.microsoft.com/office/powerpoint/2010/main" val="42282055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Yararlanılan 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Doğan, R. &amp; Ege, R. (2019). </a:t>
            </a:r>
            <a:r>
              <a:rPr lang="tr-TR" i="1" dirty="0"/>
              <a:t>Din Hizmetlerinde Rehberlik ve İletişim, Ed. Recai Doğan, Remziye Ege, Grafiker Yayınları, Ankara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768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Cuma Suresi 9-10. ayet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«Ey iman edenler! Cuma günleri namaz için çağrı yapıldığı zaman hemen Allah’ın zikrine koşun ve alışverişi bırakın. Eğer bilirseniz bu sizin için daha hayırlıdır.»</a:t>
            </a:r>
          </a:p>
          <a:p>
            <a:pPr marL="0" indent="0">
              <a:buNone/>
            </a:pPr>
            <a:r>
              <a:rPr lang="tr-TR" dirty="0"/>
              <a:t>«Namaz kılındıktan sonra yeryüzüne dağılın ve Allah’ın lütfundan (nasibinizi) arayın. Allah’ı çokça anın ki kurtuluşa eresiniz.»</a:t>
            </a:r>
          </a:p>
        </p:txBody>
      </p:sp>
    </p:spTree>
    <p:extLst>
      <p:ext uri="{BB962C8B-B14F-4D97-AF65-F5344CB8AC3E}">
        <p14:creationId xmlns:p14="http://schemas.microsoft.com/office/powerpoint/2010/main" val="136987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Hutbenin Amacı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Müslümanlara nasihat etmek, iyiliklere yöneltip kötülüklerden caydırmak ve dini duygularını geliştirmektir. </a:t>
            </a:r>
          </a:p>
          <a:p>
            <a:r>
              <a:rPr lang="tr-TR" dirty="0"/>
              <a:t>Herhangi bir hitabeden farklı olan hutbe, ibadet olarak kabul edilmektedir. </a:t>
            </a:r>
          </a:p>
          <a:p>
            <a:r>
              <a:rPr lang="tr-TR" dirty="0"/>
              <a:t>Cuma namazlarının farz olması gibi hutbenin dinlenilmesi de farz olarak kabul edilmektedir.</a:t>
            </a:r>
          </a:p>
        </p:txBody>
      </p:sp>
    </p:spTree>
    <p:extLst>
      <p:ext uri="{BB962C8B-B14F-4D97-AF65-F5344CB8AC3E}">
        <p14:creationId xmlns:p14="http://schemas.microsoft.com/office/powerpoint/2010/main" val="25708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Hutbenin Hükmü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Ayette geçen </a:t>
            </a:r>
            <a:r>
              <a:rPr lang="tr-TR" dirty="0" err="1"/>
              <a:t>zikrullah</a:t>
            </a:r>
            <a:r>
              <a:rPr lang="tr-TR" dirty="0"/>
              <a:t> ifadesinin hutbe anlamına geldiğini kabul eden alimler bulunmaktadır. (İmam Azam)</a:t>
            </a:r>
          </a:p>
          <a:p>
            <a:r>
              <a:rPr lang="tr-TR" dirty="0" err="1"/>
              <a:t>Hamdele</a:t>
            </a:r>
            <a:r>
              <a:rPr lang="tr-TR" dirty="0"/>
              <a:t> (elhamdülillah) , </a:t>
            </a:r>
            <a:r>
              <a:rPr lang="tr-TR" dirty="0" err="1"/>
              <a:t>tesbih</a:t>
            </a:r>
            <a:r>
              <a:rPr lang="tr-TR" dirty="0"/>
              <a:t> (</a:t>
            </a:r>
            <a:r>
              <a:rPr lang="tr-TR" dirty="0" err="1"/>
              <a:t>Sübhanellah</a:t>
            </a:r>
            <a:r>
              <a:rPr lang="tr-TR" dirty="0"/>
              <a:t>)  veya </a:t>
            </a:r>
            <a:r>
              <a:rPr lang="tr-TR" dirty="0" err="1"/>
              <a:t>tehlil</a:t>
            </a:r>
            <a:r>
              <a:rPr lang="tr-TR" dirty="0"/>
              <a:t> (la ilahe illallah) ile </a:t>
            </a:r>
            <a:r>
              <a:rPr lang="tr-TR" dirty="0" err="1"/>
              <a:t>zikrullah</a:t>
            </a:r>
            <a:r>
              <a:rPr lang="tr-TR" dirty="0"/>
              <a:t> yerine getirilmiş olur.</a:t>
            </a:r>
          </a:p>
        </p:txBody>
      </p:sp>
    </p:spTree>
    <p:extLst>
      <p:ext uri="{BB962C8B-B14F-4D97-AF65-F5344CB8AC3E}">
        <p14:creationId xmlns:p14="http://schemas.microsoft.com/office/powerpoint/2010/main" val="244708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Hutbenin Sıhhatinin Şartları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Cuma vakti içinde olmak</a:t>
            </a:r>
          </a:p>
          <a:p>
            <a:r>
              <a:rPr lang="tr-TR" dirty="0"/>
              <a:t>Namazdan önce okumak</a:t>
            </a:r>
          </a:p>
          <a:p>
            <a:r>
              <a:rPr lang="tr-TR" dirty="0"/>
              <a:t>Hutbe niyeti ile okumak</a:t>
            </a:r>
          </a:p>
          <a:p>
            <a:r>
              <a:rPr lang="tr-TR" dirty="0"/>
              <a:t>Cemaat huzurunda okumak</a:t>
            </a:r>
          </a:p>
          <a:p>
            <a:r>
              <a:rPr lang="tr-TR" dirty="0"/>
              <a:t>Namaz  ile hutbe arasının yemek içmek gibi namaz bozan bir şeyle ayrılmaması.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2035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4294967295"/>
          </p:nvPr>
        </p:nvSpPr>
        <p:spPr>
          <a:xfrm>
            <a:off x="0" y="1341438"/>
            <a:ext cx="7920038" cy="4784725"/>
          </a:xfrm>
        </p:spPr>
        <p:txBody>
          <a:bodyPr>
            <a:normAutofit/>
          </a:bodyPr>
          <a:lstStyle/>
          <a:p>
            <a:r>
              <a:rPr lang="tr-TR" dirty="0"/>
              <a:t>Hutbenin Sünnetleri</a:t>
            </a:r>
          </a:p>
          <a:p>
            <a:r>
              <a:rPr lang="tr-TR" dirty="0"/>
              <a:t>Abdestli olmak</a:t>
            </a:r>
          </a:p>
          <a:p>
            <a:r>
              <a:rPr lang="tr-TR" dirty="0"/>
              <a:t>Temiz giyinmek, namaz kılınabilecek şekilde örtünmüş olmak </a:t>
            </a:r>
          </a:p>
          <a:p>
            <a:r>
              <a:rPr lang="tr-TR" dirty="0"/>
              <a:t>Hutbe okumak için minbere çıkmadan önce, minber tarafında veya önünde bulunmak</a:t>
            </a:r>
          </a:p>
          <a:p>
            <a:r>
              <a:rPr lang="tr-TR" dirty="0"/>
              <a:t>Minbere dua ederek çıkmak</a:t>
            </a:r>
          </a:p>
          <a:p>
            <a:r>
              <a:rPr lang="tr-TR" dirty="0"/>
              <a:t>İç ezanı minberde, cemaate dönük ve oturmuş olduğu halde cemaatle dinlemek</a:t>
            </a:r>
          </a:p>
          <a:p>
            <a:r>
              <a:rPr lang="tr-TR" dirty="0"/>
              <a:t>İki hutbeyi de minberden ayakta ve cemaate dönük olarak </a:t>
            </a:r>
            <a:r>
              <a:rPr lang="tr-TR" dirty="0" err="1"/>
              <a:t>irad</a:t>
            </a:r>
            <a:r>
              <a:rPr lang="tr-TR" dirty="0"/>
              <a:t> etmek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4037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3"/>
          <p:cNvSpPr>
            <a:spLocks noGrp="1"/>
          </p:cNvSpPr>
          <p:nvPr>
            <p:ph idx="4294967295"/>
          </p:nvPr>
        </p:nvSpPr>
        <p:spPr>
          <a:xfrm>
            <a:off x="0" y="2060575"/>
            <a:ext cx="8135938" cy="4032250"/>
          </a:xfrm>
        </p:spPr>
        <p:txBody>
          <a:bodyPr/>
          <a:lstStyle/>
          <a:p>
            <a:r>
              <a:rPr lang="tr-TR" dirty="0"/>
              <a:t>Hutbeye başlamadan gizlice besmele çekmek</a:t>
            </a:r>
          </a:p>
          <a:p>
            <a:r>
              <a:rPr lang="tr-TR" dirty="0"/>
              <a:t>Hutbeye </a:t>
            </a:r>
            <a:r>
              <a:rPr lang="tr-TR" dirty="0" err="1"/>
              <a:t>hamdele</a:t>
            </a:r>
            <a:r>
              <a:rPr lang="tr-TR" dirty="0"/>
              <a:t>, şehadet ve </a:t>
            </a:r>
            <a:r>
              <a:rPr lang="tr-TR" dirty="0" err="1"/>
              <a:t>salvele</a:t>
            </a:r>
            <a:r>
              <a:rPr lang="tr-TR" dirty="0"/>
              <a:t> ile başlamak</a:t>
            </a:r>
          </a:p>
          <a:p>
            <a:r>
              <a:rPr lang="tr-TR" dirty="0"/>
              <a:t>Vaaz ve nasihatte bulunmak</a:t>
            </a:r>
          </a:p>
          <a:p>
            <a:r>
              <a:rPr lang="tr-TR" dirty="0"/>
              <a:t>Kur’an’dan bir ayet okumak</a:t>
            </a:r>
          </a:p>
          <a:p>
            <a:r>
              <a:rPr lang="tr-TR" dirty="0"/>
              <a:t>İki hutbe arasında en az üç ayet okuyacak kadar oturmak</a:t>
            </a:r>
          </a:p>
          <a:p>
            <a:r>
              <a:rPr lang="tr-TR" dirty="0"/>
              <a:t>İkinci hutbeye, </a:t>
            </a:r>
            <a:r>
              <a:rPr lang="tr-TR" dirty="0" err="1"/>
              <a:t>hamdele</a:t>
            </a:r>
            <a:r>
              <a:rPr lang="tr-TR" dirty="0"/>
              <a:t> ve </a:t>
            </a:r>
            <a:r>
              <a:rPr lang="tr-TR" dirty="0" err="1"/>
              <a:t>salvele</a:t>
            </a:r>
            <a:r>
              <a:rPr lang="tr-TR" dirty="0"/>
              <a:t> ile başlamak, müminlere dua ve istiğfar etmek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1820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Hutbeyi kısa tutmak, uzatmamak</a:t>
            </a:r>
          </a:p>
          <a:p>
            <a:r>
              <a:rPr lang="tr-TR" dirty="0"/>
              <a:t>«Hutbeyi kısa namazı uzunca tutması , hatibin mesleki olgunluğunun işaretidir.» (Müslim, Cuma 47)</a:t>
            </a:r>
          </a:p>
        </p:txBody>
      </p:sp>
    </p:spTree>
    <p:extLst>
      <p:ext uri="{BB962C8B-B14F-4D97-AF65-F5344CB8AC3E}">
        <p14:creationId xmlns:p14="http://schemas.microsoft.com/office/powerpoint/2010/main" val="304134736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</TotalTime>
  <Words>560</Words>
  <Application>Microsoft Office PowerPoint</Application>
  <PresentationFormat>Geniş ekran</PresentationFormat>
  <Paragraphs>82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Duman</vt:lpstr>
      <vt:lpstr>CAMİDE DİN HİZMETLERİ HUTBE</vt:lpstr>
      <vt:lpstr>Din Hizmeti Olarak Hutbe</vt:lpstr>
      <vt:lpstr>Cuma Suresi 9-10. ayet</vt:lpstr>
      <vt:lpstr>Hutbenin Amacı</vt:lpstr>
      <vt:lpstr>Hutbenin Hükmü</vt:lpstr>
      <vt:lpstr>Hutbenin Sıhhatinin Şartları</vt:lpstr>
      <vt:lpstr>PowerPoint Sunusu</vt:lpstr>
      <vt:lpstr>PowerPoint Sunusu</vt:lpstr>
      <vt:lpstr>PowerPoint Sunusu</vt:lpstr>
      <vt:lpstr>Hutbenin Muhtevası</vt:lpstr>
      <vt:lpstr>PowerPoint Sunusu</vt:lpstr>
      <vt:lpstr>PowerPoint Sunusu</vt:lpstr>
      <vt:lpstr>Hutbede Karşılaşılan Problemler</vt:lpstr>
      <vt:lpstr>PowerPoint Sunusu</vt:lpstr>
      <vt:lpstr>Hutbe Ana Konu Dağılımı (2015)</vt:lpstr>
      <vt:lpstr>Alt Konulara Göre Hutbe Konu Dağılımı (2015)</vt:lpstr>
      <vt:lpstr>Alt Konulara Göre Hutbe Konu Dağılımı (2015)</vt:lpstr>
      <vt:lpstr>Alt Konulara Göre Hutbe Konu Dağılımı (2015)</vt:lpstr>
      <vt:lpstr>Alt Konulara Göre Hutbe Konu Dağılımı (2015)</vt:lpstr>
      <vt:lpstr>Yararlanılan Kaynak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CAMİDE DİN HİZMETLERİ HUTBE</dc:title>
  <dc:creator>Recai.Dogan</dc:creator>
  <cp:lastModifiedBy>sinem</cp:lastModifiedBy>
  <cp:revision>5</cp:revision>
  <dcterms:created xsi:type="dcterms:W3CDTF">2020-04-07T20:49:49Z</dcterms:created>
  <dcterms:modified xsi:type="dcterms:W3CDTF">2021-02-17T20:41:08Z</dcterms:modified>
</cp:coreProperties>
</file>