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21" r:id="rId1"/>
  </p:sldMasterIdLst>
  <p:notesMasterIdLst>
    <p:notesMasterId r:id="rId15"/>
  </p:notesMasterIdLst>
  <p:handoutMasterIdLst>
    <p:handoutMasterId r:id="rId16"/>
  </p:handoutMasterIdLst>
  <p:sldIdLst>
    <p:sldId id="478" r:id="rId2"/>
    <p:sldId id="479" r:id="rId3"/>
    <p:sldId id="460" r:id="rId4"/>
    <p:sldId id="480" r:id="rId5"/>
    <p:sldId id="454" r:id="rId6"/>
    <p:sldId id="455" r:id="rId7"/>
    <p:sldId id="456" r:id="rId8"/>
    <p:sldId id="457" r:id="rId9"/>
    <p:sldId id="458" r:id="rId10"/>
    <p:sldId id="459" r:id="rId11"/>
    <p:sldId id="461" r:id="rId12"/>
    <p:sldId id="462" r:id="rId13"/>
    <p:sldId id="464" r:id="rId14"/>
  </p:sldIdLst>
  <p:sldSz cx="12192000" cy="6858000"/>
  <p:notesSz cx="7315200" cy="9601200"/>
  <p:custDataLst>
    <p:tags r:id="rId17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scaleToFitPaper="1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16B"/>
    <a:srgbClr val="33CC33"/>
    <a:srgbClr val="3333FF"/>
    <a:srgbClr val="FFFF00"/>
    <a:srgbClr val="FF3300"/>
    <a:srgbClr val="CC00CC"/>
    <a:srgbClr val="FFCC00"/>
    <a:srgbClr val="FF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120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0" d="100"/>
        <a:sy n="6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93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93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93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fld id="{E40C18FC-EE2D-42E8-B71B-E316FD60716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77275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30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730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730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30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fld id="{5200DAEC-8020-4CF7-A90A-331E0EE17C2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622607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57200" y="720725"/>
            <a:ext cx="6400800" cy="3600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Please retain proper</a:t>
            </a:r>
            <a:r>
              <a:rPr lang="en-US" baseline="0" dirty="0" smtClean="0"/>
              <a:t> attribution, including the reference to </a:t>
            </a:r>
            <a:r>
              <a:rPr lang="en-US" baseline="0" dirty="0" err="1" smtClean="0"/>
              <a:t>ai.berkeley.edu</a:t>
            </a:r>
            <a:r>
              <a:rPr lang="en-US" baseline="0" dirty="0" smtClean="0"/>
              <a:t>.  Thanks!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200" baseline="0" dirty="0" smtClean="0">
              <a:latin typeface="Calibri"/>
              <a:cs typeface="Calibri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aseline="0" dirty="0" smtClean="0">
                <a:latin typeface="Calibri"/>
                <a:cs typeface="Calibri"/>
              </a:rPr>
              <a:t>Note: pretty short lecture, good one to present mini-contest results or anything else not </a:t>
            </a:r>
            <a:r>
              <a:rPr lang="en-US" sz="1200" baseline="0" smtClean="0">
                <a:latin typeface="Calibri"/>
                <a:cs typeface="Calibri"/>
              </a:rPr>
              <a:t>exactly lecture.</a:t>
            </a:r>
            <a:endParaRPr lang="en-US" sz="1200" dirty="0" smtClean="0">
              <a:latin typeface="Calibri"/>
              <a:cs typeface="Calibri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00DAEC-8020-4CF7-A90A-331E0EE17C26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1600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57200" y="720725"/>
            <a:ext cx="6400800" cy="3600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Please retain proper</a:t>
            </a:r>
            <a:r>
              <a:rPr lang="en-US" baseline="0" dirty="0" smtClean="0"/>
              <a:t> attribution, including the reference to </a:t>
            </a:r>
            <a:r>
              <a:rPr lang="en-US" baseline="0" dirty="0" err="1" smtClean="0"/>
              <a:t>ai.berkeley.edu</a:t>
            </a:r>
            <a:r>
              <a:rPr lang="en-US" baseline="0" dirty="0" smtClean="0"/>
              <a:t>.  Thanks!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200" baseline="0" dirty="0" smtClean="0">
              <a:latin typeface="Calibri"/>
              <a:cs typeface="Calibri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aseline="0" dirty="0" smtClean="0">
                <a:latin typeface="Calibri"/>
                <a:cs typeface="Calibri"/>
              </a:rPr>
              <a:t>Note: pretty short lecture, good one to present mini-contest results or anything else not </a:t>
            </a:r>
            <a:r>
              <a:rPr lang="en-US" sz="1200" baseline="0" smtClean="0">
                <a:latin typeface="Calibri"/>
                <a:cs typeface="Calibri"/>
              </a:rPr>
              <a:t>exactly lecture.</a:t>
            </a:r>
            <a:endParaRPr lang="en-US" sz="1200" dirty="0" smtClean="0">
              <a:latin typeface="Calibri"/>
              <a:cs typeface="Calibri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00DAEC-8020-4CF7-A90A-331E0EE17C26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54673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7FA1F-2885-4781-AF47-C9AEB50C4E1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7936614"/>
      </p:ext>
    </p:extLst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7FA1F-2885-4781-AF47-C9AEB50C4E1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078852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7FA1F-2885-4781-AF47-C9AEB50C4E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022194671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7FA1F-2885-4781-AF47-C9AEB50C4E1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002271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7FA1F-2885-4781-AF47-C9AEB50C4E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77265145"/>
      </p:ext>
    </p:extLst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7FA1F-2885-4781-AF47-C9AEB50C4E1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571829"/>
      </p:ext>
    </p:extLst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7FA1F-2885-4781-AF47-C9AEB50C4E1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9557781"/>
      </p:ext>
    </p:extLst>
  </p:cSld>
  <p:clrMapOvr>
    <a:masterClrMapping/>
  </p:clrMapOvr>
  <p:hf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7FA1F-2885-4781-AF47-C9AEB50C4E1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312126"/>
      </p:ext>
    </p:extLst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7FA1F-2885-4781-AF47-C9AEB50C4E1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994563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7FA1F-2885-4781-AF47-C9AEB50C4E1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8251876"/>
      </p:ext>
    </p:extLst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7FA1F-2885-4781-AF47-C9AEB50C4E1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1837385"/>
      </p:ext>
    </p:extLst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7FA1F-2885-4781-AF47-C9AEB50C4E1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6503960"/>
      </p:ext>
    </p:extLst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7FA1F-2885-4781-AF47-C9AEB50C4E1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9769337"/>
      </p:ext>
    </p:extLst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7FA1F-2885-4781-AF47-C9AEB50C4E1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577521"/>
      </p:ext>
    </p:extLst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7FA1F-2885-4781-AF47-C9AEB50C4E1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6564932"/>
      </p:ext>
    </p:extLst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7FA1F-2885-4781-AF47-C9AEB50C4E1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4721751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5517FA1F-2885-4781-AF47-C9AEB50C4E1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70904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22" r:id="rId1"/>
    <p:sldLayoutId id="2147484023" r:id="rId2"/>
    <p:sldLayoutId id="2147484024" r:id="rId3"/>
    <p:sldLayoutId id="2147484025" r:id="rId4"/>
    <p:sldLayoutId id="2147484026" r:id="rId5"/>
    <p:sldLayoutId id="2147484027" r:id="rId6"/>
    <p:sldLayoutId id="2147484028" r:id="rId7"/>
    <p:sldLayoutId id="2147484029" r:id="rId8"/>
    <p:sldLayoutId id="2147484030" r:id="rId9"/>
    <p:sldLayoutId id="2147484031" r:id="rId10"/>
    <p:sldLayoutId id="2147484032" r:id="rId11"/>
    <p:sldLayoutId id="2147484033" r:id="rId12"/>
    <p:sldLayoutId id="2147484034" r:id="rId13"/>
    <p:sldLayoutId id="2147484035" r:id="rId14"/>
    <p:sldLayoutId id="2147484036" r:id="rId15"/>
    <p:sldLayoutId id="2147484037" r:id="rId16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ai.berkeley.edu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tags" Target="../tags/tag16.xml"/><Relationship Id="rId7" Type="http://schemas.openxmlformats.org/officeDocument/2006/relationships/image" Target="../media/image20.png"/><Relationship Id="rId2" Type="http://schemas.openxmlformats.org/officeDocument/2006/relationships/tags" Target="../tags/tag15.xml"/><Relationship Id="rId1" Type="http://schemas.openxmlformats.org/officeDocument/2006/relationships/tags" Target="../tags/tag14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13" Type="http://schemas.openxmlformats.org/officeDocument/2006/relationships/image" Target="../media/image29.png"/><Relationship Id="rId3" Type="http://schemas.openxmlformats.org/officeDocument/2006/relationships/tags" Target="../tags/tag19.xml"/><Relationship Id="rId7" Type="http://schemas.openxmlformats.org/officeDocument/2006/relationships/slideLayout" Target="../slideLayouts/slideLayout2.xml"/><Relationship Id="rId12" Type="http://schemas.openxmlformats.org/officeDocument/2006/relationships/image" Target="../media/image28.png"/><Relationship Id="rId2" Type="http://schemas.openxmlformats.org/officeDocument/2006/relationships/tags" Target="../tags/tag18.xml"/><Relationship Id="rId1" Type="http://schemas.openxmlformats.org/officeDocument/2006/relationships/tags" Target="../tags/tag17.xml"/><Relationship Id="rId6" Type="http://schemas.openxmlformats.org/officeDocument/2006/relationships/tags" Target="../tags/tag22.xml"/><Relationship Id="rId11" Type="http://schemas.openxmlformats.org/officeDocument/2006/relationships/image" Target="../media/image27.png"/><Relationship Id="rId5" Type="http://schemas.openxmlformats.org/officeDocument/2006/relationships/tags" Target="../tags/tag21.xml"/><Relationship Id="rId10" Type="http://schemas.openxmlformats.org/officeDocument/2006/relationships/image" Target="../media/image26.png"/><Relationship Id="rId4" Type="http://schemas.openxmlformats.org/officeDocument/2006/relationships/tags" Target="../tags/tag20.xml"/><Relationship Id="rId9" Type="http://schemas.openxmlformats.org/officeDocument/2006/relationships/image" Target="../media/image2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4.xml"/><Relationship Id="rId7" Type="http://schemas.openxmlformats.org/officeDocument/2006/relationships/image" Target="../media/image3.png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emf"/><Relationship Id="rId3" Type="http://schemas.openxmlformats.org/officeDocument/2006/relationships/tags" Target="../tags/tag7.xml"/><Relationship Id="rId7" Type="http://schemas.openxmlformats.org/officeDocument/2006/relationships/image" Target="../media/image6.png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png"/><Relationship Id="rId3" Type="http://schemas.openxmlformats.org/officeDocument/2006/relationships/tags" Target="../tags/tag10.xml"/><Relationship Id="rId7" Type="http://schemas.openxmlformats.org/officeDocument/2006/relationships/slideLayout" Target="../slideLayouts/slideLayout2.xml"/><Relationship Id="rId12" Type="http://schemas.openxmlformats.org/officeDocument/2006/relationships/image" Target="../media/image12.png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6" Type="http://schemas.openxmlformats.org/officeDocument/2006/relationships/tags" Target="../tags/tag13.xml"/><Relationship Id="rId11" Type="http://schemas.openxmlformats.org/officeDocument/2006/relationships/image" Target="../media/image11.png"/><Relationship Id="rId5" Type="http://schemas.openxmlformats.org/officeDocument/2006/relationships/tags" Target="../tags/tag12.xml"/><Relationship Id="rId15" Type="http://schemas.openxmlformats.org/officeDocument/2006/relationships/image" Target="../media/image15.png"/><Relationship Id="rId10" Type="http://schemas.openxmlformats.org/officeDocument/2006/relationships/image" Target="../media/image10.png"/><Relationship Id="rId4" Type="http://schemas.openxmlformats.org/officeDocument/2006/relationships/tags" Target="../tags/tag11.xml"/><Relationship Id="rId9" Type="http://schemas.openxmlformats.org/officeDocument/2006/relationships/image" Target="../media/image9.png"/><Relationship Id="rId14" Type="http://schemas.openxmlformats.org/officeDocument/2006/relationships/image" Target="../media/image14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8"/>
          <p:cNvSpPr>
            <a:spLocks noGrp="1" noChangeArrowheads="1"/>
          </p:cNvSpPr>
          <p:nvPr>
            <p:ph type="ctrTitle"/>
          </p:nvPr>
        </p:nvSpPr>
        <p:spPr>
          <a:xfrm>
            <a:off x="2133600" y="1066800"/>
            <a:ext cx="7924800" cy="160020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1" hangingPunct="1"/>
            <a:r>
              <a:rPr lang="en-US" altLang="en-US" sz="3200" dirty="0" err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Yapay</a:t>
            </a:r>
            <a:r>
              <a:rPr lang="en-US" altLang="en-US" sz="3200" dirty="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Zeka</a:t>
            </a:r>
            <a:r>
              <a:rPr lang="tr-TR" altLang="en-US" sz="3200" dirty="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 </a:t>
            </a:r>
            <a:br>
              <a:rPr lang="tr-TR" altLang="en-US" sz="3200" dirty="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</a:br>
            <a:r>
              <a:rPr lang="tr-TR" altLang="en-US" sz="3200" dirty="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802600715151 </a:t>
            </a:r>
            <a:r>
              <a:rPr lang="tr-TR" altLang="en-US" dirty="0" smtClean="0">
                <a:ea typeface="ＭＳ Ｐゴシック" panose="020B0600070205080204" pitchFamily="34" charset="-128"/>
              </a:rPr>
              <a:t/>
            </a:r>
            <a:br>
              <a:rPr lang="tr-TR" altLang="en-US" dirty="0" smtClean="0">
                <a:ea typeface="ＭＳ Ｐゴシック" panose="020B0600070205080204" pitchFamily="34" charset="-128"/>
              </a:rPr>
            </a:br>
            <a:endParaRPr lang="en-US" altLang="en-US" dirty="0" smtClean="0">
              <a:ea typeface="ＭＳ Ｐゴシック" panose="020B0600070205080204" pitchFamily="34" charset="-128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895600" y="3505200"/>
            <a:ext cx="4572000" cy="762000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tr-TR" altLang="en-US" b="1" dirty="0" smtClean="0"/>
              <a:t>Doç. Dr. Mehmet Serdar GÜZEL</a:t>
            </a:r>
            <a:endParaRPr lang="en-US" altLang="en-US" b="1" dirty="0" smtClean="0"/>
          </a:p>
        </p:txBody>
      </p:sp>
      <p:sp>
        <p:nvSpPr>
          <p:cNvPr id="6148" name="Text Box 9"/>
          <p:cNvSpPr txBox="1">
            <a:spLocks noChangeArrowheads="1"/>
          </p:cNvSpPr>
          <p:nvPr/>
        </p:nvSpPr>
        <p:spPr bwMode="auto">
          <a:xfrm>
            <a:off x="1628029" y="4546600"/>
            <a:ext cx="8365623" cy="8144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chemeClr val="accent2"/>
              </a:buClr>
              <a:buSzTx/>
              <a:buFontTx/>
              <a:buNone/>
            </a:pPr>
            <a:r>
              <a:rPr lang="tr-TR" altLang="en-US" sz="2133" dirty="0" err="1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Slides</a:t>
            </a:r>
            <a:r>
              <a:rPr lang="tr-TR" altLang="en-US" sz="2133" dirty="0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tr-TR" altLang="en-US" sz="2133" dirty="0" err="1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are</a:t>
            </a:r>
            <a:r>
              <a:rPr lang="tr-TR" altLang="en-US" sz="2133" dirty="0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tr-TR" altLang="en-US" sz="2133" dirty="0" err="1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mainly</a:t>
            </a:r>
            <a:r>
              <a:rPr lang="tr-TR" altLang="en-US" sz="2133" dirty="0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tr-TR" altLang="en-US" sz="2133" dirty="0" err="1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adapted</a:t>
            </a:r>
            <a:r>
              <a:rPr lang="tr-TR" altLang="en-US" sz="2133" dirty="0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tr-TR" altLang="en-US" sz="2133" dirty="0" err="1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from</a:t>
            </a:r>
            <a:r>
              <a:rPr lang="tr-TR" altLang="en-US" sz="2133" dirty="0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tr-TR" altLang="en-US" sz="2133" dirty="0" err="1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the</a:t>
            </a:r>
            <a:r>
              <a:rPr lang="tr-TR" altLang="en-US" sz="2133" dirty="0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tr-TR" altLang="en-US" sz="2133" dirty="0" err="1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following</a:t>
            </a:r>
            <a:r>
              <a:rPr lang="tr-TR" altLang="en-US" sz="2133" dirty="0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tr-TR" altLang="en-US" sz="2133" dirty="0" err="1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course</a:t>
            </a:r>
            <a:r>
              <a:rPr lang="tr-TR" altLang="en-US" sz="2133" dirty="0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tr-TR" altLang="en-US" sz="2133" dirty="0" err="1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page</a:t>
            </a:r>
            <a:r>
              <a:rPr lang="tr-TR" altLang="en-US" sz="2133" dirty="0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:</a:t>
            </a:r>
            <a:endParaRPr lang="en-US" altLang="en-US" sz="2133" dirty="0">
              <a:solidFill>
                <a:schemeClr val="tx1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  <a:p>
            <a:pPr algn="ctr" eaLnBrk="1" hangingPunct="1">
              <a:spcBef>
                <a:spcPct val="20000"/>
              </a:spcBef>
              <a:buClr>
                <a:schemeClr val="accent2"/>
              </a:buClr>
              <a:buSzTx/>
              <a:buFontTx/>
              <a:buNone/>
            </a:pPr>
            <a:r>
              <a:rPr lang="en-US" sz="2133" dirty="0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at </a:t>
            </a:r>
            <a:r>
              <a:rPr lang="en-US" sz="2133" dirty="0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  <a:hlinkClick r:id="rId2"/>
              </a:rPr>
              <a:t>http://ai.berkeley.edu</a:t>
            </a:r>
            <a:r>
              <a:rPr lang="en-US" sz="2133" dirty="0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created by Dan Klein and Pieter </a:t>
            </a:r>
            <a:r>
              <a:rPr lang="en-US" sz="2133" dirty="0" err="1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Abbeel</a:t>
            </a:r>
            <a:r>
              <a:rPr lang="en-US" sz="2133" dirty="0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for CS188</a:t>
            </a:r>
            <a:endParaRPr lang="tr-TR" altLang="en-US" sz="2133" dirty="0">
              <a:solidFill>
                <a:schemeClr val="tx1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406401" y="3190732"/>
            <a:ext cx="246286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21920" tIns="60960" rIns="121920" bIns="60960" numCol="1" anchor="ctr" anchorCtr="0" compatLnSpc="1">
            <a:prstTxWarp prst="textNoShape">
              <a:avLst/>
            </a:prstTxWarp>
            <a:spAutoFit/>
          </a:bodyPr>
          <a:lstStyle/>
          <a:p>
            <a:pPr defTabSz="1219170" eaLnBrk="0" hangingPunct="0"/>
            <a:r>
              <a:rPr lang="en-US" altLang="en-US" sz="2400">
                <a:latin typeface="Arial" panose="020B0604020202020204" pitchFamily="34" charset="0"/>
              </a:rPr>
              <a:t/>
            </a:r>
            <a:br>
              <a:rPr lang="en-US" altLang="en-US" sz="2400">
                <a:latin typeface="Arial" panose="020B0604020202020204" pitchFamily="34" charset="0"/>
              </a:rPr>
            </a:br>
            <a:endParaRPr lang="en-US" altLang="en-US" sz="2400">
              <a:latin typeface="Arial" panose="020B0604020202020204" pitchFamily="34" charset="0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406401" y="3190732"/>
            <a:ext cx="246286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21920" tIns="60960" rIns="121920" bIns="60960" numCol="1" anchor="ctr" anchorCtr="0" compatLnSpc="1">
            <a:prstTxWarp prst="textNoShape">
              <a:avLst/>
            </a:prstTxWarp>
            <a:spAutoFit/>
          </a:bodyPr>
          <a:lstStyle/>
          <a:p>
            <a:pPr defTabSz="1219170" eaLnBrk="0" hangingPunct="0"/>
            <a:r>
              <a:rPr lang="en-US" altLang="en-US" sz="2400">
                <a:latin typeface="Arial" panose="020B0604020202020204" pitchFamily="34" charset="0"/>
              </a:rPr>
              <a:t/>
            </a:r>
            <a:br>
              <a:rPr lang="en-US" altLang="en-US" sz="2400">
                <a:latin typeface="Arial" panose="020B0604020202020204" pitchFamily="34" charset="0"/>
              </a:rPr>
            </a:br>
            <a:endParaRPr lang="en-US" altLang="en-US" sz="24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7722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Calibri"/>
                <a:cs typeface="Calibri"/>
              </a:rPr>
              <a:t>Conditional Independence</a:t>
            </a:r>
          </a:p>
        </p:txBody>
      </p:sp>
      <p:sp>
        <p:nvSpPr>
          <p:cNvPr id="1015811" name="Rectangle 3"/>
          <p:cNvSpPr>
            <a:spLocks noGrp="1" noChangeArrowheads="1"/>
          </p:cNvSpPr>
          <p:nvPr>
            <p:ph idx="1"/>
          </p:nvPr>
        </p:nvSpPr>
        <p:spPr>
          <a:xfrm>
            <a:off x="2103438" y="1524000"/>
            <a:ext cx="8229600" cy="49530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400" dirty="0">
                <a:latin typeface="Calibri"/>
                <a:cs typeface="Calibri"/>
              </a:rPr>
              <a:t>Unconditional (absolute) independence very rare (why?)</a:t>
            </a:r>
          </a:p>
          <a:p>
            <a:pPr eaLnBrk="1" hangingPunct="1">
              <a:lnSpc>
                <a:spcPct val="80000"/>
              </a:lnSpc>
            </a:pPr>
            <a:endParaRPr lang="en-US" sz="2400" dirty="0">
              <a:latin typeface="Calibri"/>
              <a:cs typeface="Calibri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400" i="1" dirty="0">
                <a:latin typeface="Calibri"/>
                <a:cs typeface="Calibri"/>
              </a:rPr>
              <a:t>Conditional independence</a:t>
            </a:r>
            <a:r>
              <a:rPr lang="en-US" sz="2400" dirty="0">
                <a:latin typeface="Calibri"/>
                <a:cs typeface="Calibri"/>
              </a:rPr>
              <a:t> is our most basic and robust form of knowledge about uncertain </a:t>
            </a:r>
            <a:r>
              <a:rPr lang="en-US" sz="2400" dirty="0" smtClean="0">
                <a:latin typeface="Calibri"/>
                <a:cs typeface="Calibri"/>
              </a:rPr>
              <a:t>environments.</a:t>
            </a:r>
            <a:endParaRPr lang="en-US" sz="2400" dirty="0">
              <a:latin typeface="Calibri"/>
              <a:cs typeface="Calibri"/>
            </a:endParaRPr>
          </a:p>
          <a:p>
            <a:pPr eaLnBrk="1" hangingPunct="1">
              <a:lnSpc>
                <a:spcPct val="80000"/>
              </a:lnSpc>
            </a:pPr>
            <a:endParaRPr lang="en-US" sz="2400" dirty="0" smtClean="0">
              <a:latin typeface="Calibri"/>
              <a:cs typeface="Calibri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400" dirty="0" smtClean="0">
                <a:latin typeface="Calibri"/>
                <a:cs typeface="Calibri"/>
              </a:rPr>
              <a:t>X is conditionally independent of Y given Z</a:t>
            </a:r>
          </a:p>
          <a:p>
            <a:pPr eaLnBrk="1" hangingPunct="1">
              <a:lnSpc>
                <a:spcPct val="80000"/>
              </a:lnSpc>
            </a:pPr>
            <a:endParaRPr lang="en-US" sz="2400" dirty="0">
              <a:latin typeface="Calibri"/>
              <a:cs typeface="Calibri"/>
            </a:endParaRP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n-US" sz="2400" dirty="0" smtClean="0">
                <a:latin typeface="Calibri"/>
                <a:cs typeface="Calibri"/>
              </a:rPr>
              <a:t>      if and only if:</a:t>
            </a:r>
          </a:p>
          <a:p>
            <a:pPr marL="0" indent="0" eaLnBrk="1" hangingPunct="1">
              <a:lnSpc>
                <a:spcPct val="80000"/>
              </a:lnSpc>
              <a:buNone/>
            </a:pPr>
            <a:endParaRPr lang="en-US" sz="2400" dirty="0">
              <a:latin typeface="Calibri"/>
              <a:cs typeface="Calibri"/>
            </a:endParaRPr>
          </a:p>
          <a:p>
            <a:pPr marL="0" indent="0" eaLnBrk="1" hangingPunct="1">
              <a:lnSpc>
                <a:spcPct val="80000"/>
              </a:lnSpc>
              <a:buNone/>
            </a:pPr>
            <a:endParaRPr lang="en-US" sz="2400" dirty="0" smtClean="0">
              <a:latin typeface="Calibri"/>
              <a:cs typeface="Calibri"/>
            </a:endParaRP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n-US" sz="2400" dirty="0">
                <a:latin typeface="Calibri"/>
                <a:cs typeface="Calibri"/>
              </a:rPr>
              <a:t> </a:t>
            </a:r>
            <a:r>
              <a:rPr lang="en-US" sz="2400" dirty="0" smtClean="0">
                <a:latin typeface="Calibri"/>
                <a:cs typeface="Calibri"/>
              </a:rPr>
              <a:t>     or, equivalently, if and only if</a:t>
            </a:r>
            <a:endParaRPr lang="en-US" sz="2400" dirty="0">
              <a:latin typeface="Calibri"/>
              <a:cs typeface="Calibri"/>
            </a:endParaRPr>
          </a:p>
          <a:p>
            <a:pPr eaLnBrk="1" hangingPunct="1">
              <a:lnSpc>
                <a:spcPct val="80000"/>
              </a:lnSpc>
            </a:pPr>
            <a:endParaRPr lang="en-US" sz="2400" dirty="0">
              <a:latin typeface="Calibri"/>
              <a:cs typeface="Calibri"/>
            </a:endParaRPr>
          </a:p>
          <a:p>
            <a:pPr eaLnBrk="1" hangingPunct="1">
              <a:lnSpc>
                <a:spcPct val="80000"/>
              </a:lnSpc>
            </a:pPr>
            <a:endParaRPr lang="en-US" sz="2400" dirty="0">
              <a:latin typeface="Calibri"/>
              <a:cs typeface="Calibri"/>
            </a:endParaRPr>
          </a:p>
          <a:p>
            <a:pPr eaLnBrk="1" hangingPunct="1">
              <a:lnSpc>
                <a:spcPct val="80000"/>
              </a:lnSpc>
            </a:pPr>
            <a:endParaRPr lang="en-US" sz="2400" dirty="0">
              <a:latin typeface="Calibri"/>
              <a:cs typeface="Calibri"/>
            </a:endParaRPr>
          </a:p>
          <a:p>
            <a:pPr lvl="1" eaLnBrk="1" hangingPunct="1">
              <a:lnSpc>
                <a:spcPct val="80000"/>
              </a:lnSpc>
            </a:pPr>
            <a:endParaRPr lang="en-US" sz="2000" dirty="0">
              <a:latin typeface="Calibri"/>
              <a:cs typeface="Calibri"/>
            </a:endParaRPr>
          </a:p>
          <a:p>
            <a:pPr lvl="1" eaLnBrk="1" hangingPunct="1">
              <a:lnSpc>
                <a:spcPct val="80000"/>
              </a:lnSpc>
            </a:pPr>
            <a:endParaRPr lang="en-US" sz="2000" dirty="0">
              <a:latin typeface="Calibri"/>
              <a:cs typeface="Calibri"/>
            </a:endParaRPr>
          </a:p>
        </p:txBody>
      </p:sp>
      <p:pic>
        <p:nvPicPr>
          <p:cNvPr id="5" name="Picture 4" descr="txp_fig.png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094038" y="4572000"/>
            <a:ext cx="4841875" cy="313825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7357" dir="2700000" rotWithShape="0">
                    <a:scrgbClr r="0" g="0" b="0"/>
                  </a:outerShdw>
                </a:effectLst>
              </a14:hiddenEffects>
            </a:ext>
            <a:ext uri="{31F19639-BCED-4a60-ADC4-E9642A236FB7}">
              <a14:hiddenScene3d xmlns:a14="http://schemas.microsoft.com/office/drawing/2010/main" xmlns="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xmlns="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 xmlns=""/>
            </a:ext>
          </a:extLst>
        </p:spPr>
      </p:pic>
      <p:pic>
        <p:nvPicPr>
          <p:cNvPr id="7" name="Picture 6" descr="txp_fig.pn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448800" y="3352800"/>
            <a:ext cx="1401762" cy="367963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7357" dir="2700000" rotWithShape="0">
                    <a:scrgbClr r="0" g="0" b="0"/>
                  </a:outerShdw>
                </a:effectLst>
              </a14:hiddenEffects>
            </a:ext>
            <a:ext uri="{31F19639-BCED-4a60-ADC4-E9642A236FB7}">
              <a14:hiddenScene3d xmlns:a14="http://schemas.microsoft.com/office/drawing/2010/main" xmlns="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xmlns="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 xmlns=""/>
            </a:ext>
          </a:extLst>
        </p:spPr>
      </p:pic>
      <p:pic>
        <p:nvPicPr>
          <p:cNvPr id="6" name="Picture 5" descr="txp_fig.png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170238" y="5715000"/>
            <a:ext cx="3884613" cy="313757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7357" dir="2700000" rotWithShape="0">
                    <a:scrgbClr r="0" g="0" b="0"/>
                  </a:outerShdw>
                </a:effectLst>
              </a14:hiddenEffects>
            </a:ext>
            <a:ext uri="{31F19639-BCED-4a60-ADC4-E9642A236FB7}">
              <a14:hiddenScene3d xmlns:a14="http://schemas.microsoft.com/office/drawing/2010/main" xmlns="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xmlns="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 xmlns=""/>
            </a:ext>
          </a:extLst>
        </p:spPr>
      </p:pic>
    </p:spTree>
    <p:extLst>
      <p:ext uri="{BB962C8B-B14F-4D97-AF65-F5344CB8AC3E}">
        <p14:creationId xmlns:p14="http://schemas.microsoft.com/office/powerpoint/2010/main" val="2495937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Calibri"/>
                <a:cs typeface="Calibri"/>
              </a:rPr>
              <a:t>Conditional Independence</a:t>
            </a:r>
          </a:p>
        </p:txBody>
      </p:sp>
      <p:sp>
        <p:nvSpPr>
          <p:cNvPr id="1015811" name="Rectangle 3"/>
          <p:cNvSpPr>
            <a:spLocks noGrp="1" noChangeArrowheads="1"/>
          </p:cNvSpPr>
          <p:nvPr>
            <p:ph idx="1"/>
          </p:nvPr>
        </p:nvSpPr>
        <p:spPr>
          <a:xfrm>
            <a:off x="2286000" y="1447800"/>
            <a:ext cx="8229600" cy="51054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400" dirty="0" smtClean="0">
                <a:latin typeface="Calibri"/>
                <a:cs typeface="Calibri"/>
              </a:rPr>
              <a:t>What </a:t>
            </a:r>
            <a:r>
              <a:rPr lang="en-US" sz="2400" dirty="0">
                <a:latin typeface="Calibri"/>
                <a:cs typeface="Calibri"/>
              </a:rPr>
              <a:t>about this domain</a:t>
            </a:r>
            <a:r>
              <a:rPr lang="en-US" sz="2400" dirty="0" smtClean="0">
                <a:latin typeface="Calibri"/>
                <a:cs typeface="Calibri"/>
              </a:rPr>
              <a:t>:</a:t>
            </a:r>
          </a:p>
          <a:p>
            <a:pPr lvl="5">
              <a:lnSpc>
                <a:spcPct val="80000"/>
              </a:lnSpc>
            </a:pPr>
            <a:endParaRPr lang="en-US" sz="1200" dirty="0">
              <a:latin typeface="Calibri"/>
              <a:cs typeface="Calibri"/>
            </a:endParaRPr>
          </a:p>
          <a:p>
            <a:pPr lvl="1" eaLnBrk="1" hangingPunct="1">
              <a:lnSpc>
                <a:spcPct val="80000"/>
              </a:lnSpc>
            </a:pPr>
            <a:r>
              <a:rPr lang="en-US" sz="2000" dirty="0">
                <a:latin typeface="Calibri"/>
                <a:cs typeface="Calibri"/>
              </a:rPr>
              <a:t>Traffic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>
                <a:latin typeface="Calibri"/>
                <a:cs typeface="Calibri"/>
              </a:rPr>
              <a:t>Umbrella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>
                <a:latin typeface="Calibri"/>
                <a:cs typeface="Calibri"/>
              </a:rPr>
              <a:t>Raining</a:t>
            </a:r>
          </a:p>
          <a:p>
            <a:pPr lvl="1" eaLnBrk="1" hangingPunct="1">
              <a:lnSpc>
                <a:spcPct val="80000"/>
              </a:lnSpc>
            </a:pPr>
            <a:endParaRPr lang="en-US" sz="2000" dirty="0">
              <a:latin typeface="Calibri"/>
              <a:cs typeface="Calibri"/>
            </a:endParaRPr>
          </a:p>
          <a:p>
            <a:pPr lvl="1" eaLnBrk="1" hangingPunct="1">
              <a:lnSpc>
                <a:spcPct val="80000"/>
              </a:lnSpc>
            </a:pPr>
            <a:endParaRPr lang="en-US" sz="2000" dirty="0">
              <a:latin typeface="Calibri"/>
              <a:cs typeface="Calibri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2800" y="3733800"/>
            <a:ext cx="5714999" cy="29631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5348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Calibri"/>
                <a:cs typeface="Calibri"/>
              </a:rPr>
              <a:t>Conditional Independence</a:t>
            </a:r>
          </a:p>
        </p:txBody>
      </p:sp>
      <p:sp>
        <p:nvSpPr>
          <p:cNvPr id="1015811" name="Rectangle 3"/>
          <p:cNvSpPr>
            <a:spLocks noGrp="1" noChangeArrowheads="1"/>
          </p:cNvSpPr>
          <p:nvPr>
            <p:ph idx="1"/>
          </p:nvPr>
        </p:nvSpPr>
        <p:spPr>
          <a:xfrm>
            <a:off x="2286000" y="1447800"/>
            <a:ext cx="8229600" cy="51054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400" dirty="0" smtClean="0">
                <a:latin typeface="Calibri"/>
                <a:cs typeface="Calibri"/>
              </a:rPr>
              <a:t>What </a:t>
            </a:r>
            <a:r>
              <a:rPr lang="en-US" sz="2400" dirty="0">
                <a:latin typeface="Calibri"/>
                <a:cs typeface="Calibri"/>
              </a:rPr>
              <a:t>about this domain</a:t>
            </a:r>
            <a:r>
              <a:rPr lang="en-US" sz="2400" dirty="0" smtClean="0">
                <a:latin typeface="Calibri"/>
                <a:cs typeface="Calibri"/>
              </a:rPr>
              <a:t>:</a:t>
            </a:r>
          </a:p>
          <a:p>
            <a:pPr lvl="5">
              <a:lnSpc>
                <a:spcPct val="80000"/>
              </a:lnSpc>
            </a:pPr>
            <a:endParaRPr lang="en-US" sz="1200" dirty="0">
              <a:latin typeface="Calibri"/>
              <a:cs typeface="Calibri"/>
            </a:endParaRPr>
          </a:p>
          <a:p>
            <a:pPr lvl="1" eaLnBrk="1" hangingPunct="1">
              <a:lnSpc>
                <a:spcPct val="80000"/>
              </a:lnSpc>
            </a:pPr>
            <a:r>
              <a:rPr lang="en-US" sz="2000" dirty="0" smtClean="0">
                <a:latin typeface="Calibri"/>
                <a:cs typeface="Calibri"/>
              </a:rPr>
              <a:t>Fire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 smtClean="0">
                <a:latin typeface="Calibri"/>
                <a:cs typeface="Calibri"/>
              </a:rPr>
              <a:t>Smoke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 smtClean="0">
                <a:latin typeface="Calibri"/>
                <a:cs typeface="Calibri"/>
              </a:rPr>
              <a:t>Alarm</a:t>
            </a:r>
            <a:endParaRPr lang="en-US" sz="2000" dirty="0">
              <a:latin typeface="Calibri"/>
              <a:cs typeface="Calibri"/>
            </a:endParaRPr>
          </a:p>
          <a:p>
            <a:pPr lvl="1" eaLnBrk="1" hangingPunct="1">
              <a:lnSpc>
                <a:spcPct val="80000"/>
              </a:lnSpc>
            </a:pPr>
            <a:endParaRPr lang="en-US" sz="2000" dirty="0">
              <a:latin typeface="Calibri"/>
              <a:cs typeface="Calibri"/>
            </a:endParaRPr>
          </a:p>
          <a:p>
            <a:pPr lvl="1" eaLnBrk="1" hangingPunct="1">
              <a:lnSpc>
                <a:spcPct val="80000"/>
              </a:lnSpc>
            </a:pPr>
            <a:endParaRPr lang="en-US" sz="2000" dirty="0">
              <a:latin typeface="Calibri"/>
              <a:cs typeface="Calibri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3701" y="1371600"/>
            <a:ext cx="3352797" cy="220273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91300" y="4038600"/>
            <a:ext cx="4991100" cy="332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0576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Probability Recap</a:t>
            </a:r>
          </a:p>
        </p:txBody>
      </p:sp>
      <p:sp>
        <p:nvSpPr>
          <p:cNvPr id="30722" name="Content Placeholder 2"/>
          <p:cNvSpPr>
            <a:spLocks noGrp="1"/>
          </p:cNvSpPr>
          <p:nvPr>
            <p:ph idx="1"/>
          </p:nvPr>
        </p:nvSpPr>
        <p:spPr>
          <a:xfrm>
            <a:off x="304799" y="1600200"/>
            <a:ext cx="11201401" cy="4525963"/>
          </a:xfrm>
        </p:spPr>
        <p:txBody>
          <a:bodyPr>
            <a:normAutofit fontScale="92500" lnSpcReduction="10000"/>
          </a:bodyPr>
          <a:lstStyle/>
          <a:p>
            <a:pPr>
              <a:buFont typeface="Wingdings" charset="0"/>
              <a:buChar char="§"/>
              <a:defRPr/>
            </a:pPr>
            <a:r>
              <a:rPr lang="en-US" sz="2800" dirty="0"/>
              <a:t>Conditional probability</a:t>
            </a:r>
          </a:p>
          <a:p>
            <a:pPr lvl="2">
              <a:buFont typeface="Wingdings" charset="0"/>
              <a:buChar char="§"/>
              <a:defRPr/>
            </a:pPr>
            <a:endParaRPr lang="en-US" sz="2000" dirty="0"/>
          </a:p>
          <a:p>
            <a:pPr>
              <a:buFont typeface="Wingdings" charset="0"/>
              <a:buChar char="§"/>
              <a:defRPr/>
            </a:pPr>
            <a:r>
              <a:rPr lang="en-US" sz="2800" dirty="0"/>
              <a:t>Product rule</a:t>
            </a:r>
          </a:p>
          <a:p>
            <a:pPr lvl="2">
              <a:buFont typeface="Wingdings" charset="0"/>
              <a:buChar char="§"/>
              <a:defRPr/>
            </a:pPr>
            <a:endParaRPr lang="en-US" sz="2000" dirty="0"/>
          </a:p>
          <a:p>
            <a:pPr>
              <a:buFont typeface="Wingdings" charset="0"/>
              <a:buChar char="§"/>
              <a:defRPr/>
            </a:pPr>
            <a:r>
              <a:rPr lang="en-US" sz="2800" dirty="0"/>
              <a:t>Chain rule </a:t>
            </a:r>
            <a:endParaRPr lang="en-US" sz="2400" dirty="0" smtClean="0"/>
          </a:p>
          <a:p>
            <a:pPr marL="0" indent="0">
              <a:buFont typeface="Wingdings" charset="0"/>
              <a:buNone/>
              <a:defRPr/>
            </a:pPr>
            <a:endParaRPr lang="en-US" sz="1600" dirty="0" smtClean="0"/>
          </a:p>
          <a:p>
            <a:pPr marL="0" indent="0">
              <a:buFont typeface="Wingdings" charset="0"/>
              <a:buNone/>
              <a:defRPr/>
            </a:pPr>
            <a:endParaRPr lang="en-US" sz="1600" dirty="0" smtClean="0"/>
          </a:p>
          <a:p>
            <a:pPr marL="0" indent="0">
              <a:buFont typeface="Wingdings" charset="0"/>
              <a:buNone/>
              <a:defRPr/>
            </a:pPr>
            <a:endParaRPr lang="en-US" sz="1600" dirty="0" smtClean="0"/>
          </a:p>
          <a:p>
            <a:pPr>
              <a:buFont typeface="Wingdings" charset="0"/>
              <a:buChar char="§"/>
              <a:defRPr/>
            </a:pPr>
            <a:r>
              <a:rPr lang="en-US" sz="2800" dirty="0" smtClean="0"/>
              <a:t>X</a:t>
            </a:r>
            <a:r>
              <a:rPr lang="en-US" sz="2800" dirty="0"/>
              <a:t>, Y independent </a:t>
            </a:r>
            <a:r>
              <a:rPr lang="en-US" sz="2800" dirty="0" smtClean="0"/>
              <a:t>if and only if:</a:t>
            </a:r>
            <a:endParaRPr lang="en-US" sz="2800" dirty="0"/>
          </a:p>
          <a:p>
            <a:pPr lvl="4">
              <a:buFont typeface="Wingdings" charset="0"/>
              <a:buChar char="§"/>
              <a:defRPr/>
            </a:pPr>
            <a:endParaRPr lang="en-US" sz="1600" dirty="0"/>
          </a:p>
          <a:p>
            <a:pPr>
              <a:buFont typeface="Wingdings" charset="0"/>
              <a:buChar char="§"/>
              <a:defRPr/>
            </a:pPr>
            <a:r>
              <a:rPr lang="en-US" sz="2800" dirty="0"/>
              <a:t>X and Y are conditionally independent given Z </a:t>
            </a:r>
            <a:r>
              <a:rPr lang="en-US" sz="2800" dirty="0" smtClean="0"/>
              <a:t>if and only if:</a:t>
            </a:r>
            <a:endParaRPr lang="en-US" dirty="0"/>
          </a:p>
          <a:p>
            <a:pPr>
              <a:buFont typeface="Wingdings" charset="0"/>
              <a:buChar char="§"/>
              <a:defRPr/>
            </a:pPr>
            <a:endParaRPr lang="en-US" dirty="0"/>
          </a:p>
        </p:txBody>
      </p:sp>
      <p:pic>
        <p:nvPicPr>
          <p:cNvPr id="17412" name="Picture 8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1524000"/>
            <a:ext cx="2447925" cy="731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3" name="Picture 10" descr="txp_fig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9836" y="2570706"/>
            <a:ext cx="3103563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4" name="Picture 4" descr="txp_fig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4867520"/>
            <a:ext cx="3795713" cy="29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5" name="Picture 7" descr="txp_fig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6325" y="6172200"/>
            <a:ext cx="4841875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6" name="Picture 8" descr="txp_fig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77400" y="5803900"/>
            <a:ext cx="140176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1" descr="txp_fig.png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106737" y="3505200"/>
            <a:ext cx="6646512" cy="970563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7357" dir="2700000" rotWithShape="0">
                    <a:scrgbClr r="0" g="0" b="0"/>
                  </a:outerShdw>
                </a:effectLst>
              </a14:hiddenEffects>
            </a:ext>
            <a:ext uri="{31F19639-BCED-4a60-ADC4-E9642A236FB7}">
              <a14:hiddenScene3d xmlns:a14="http://schemas.microsoft.com/office/drawing/2010/main" xmlns="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xmlns="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 xmlns=""/>
            </a:ext>
          </a:extLst>
        </p:spPr>
      </p:pic>
    </p:spTree>
    <p:extLst>
      <p:ext uri="{BB962C8B-B14F-4D97-AF65-F5344CB8AC3E}">
        <p14:creationId xmlns:p14="http://schemas.microsoft.com/office/powerpoint/2010/main" val="896348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en-US" smtClean="0">
                <a:ea typeface="ＭＳ Ｐゴシック" panose="020B0600070205080204" pitchFamily="34" charset="-128"/>
              </a:rPr>
              <a:t>Lecturer</a:t>
            </a:r>
            <a:endParaRPr lang="en-US" altLang="en-US" smtClean="0">
              <a:ea typeface="ＭＳ Ｐゴシック" panose="020B0600070205080204" pitchFamily="34" charset="-128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1981200" y="1600200"/>
            <a:ext cx="8229600" cy="5105400"/>
          </a:xfrm>
        </p:spPr>
        <p:txBody>
          <a:bodyPr/>
          <a:lstStyle/>
          <a:p>
            <a:pPr eaLnBrk="1" hangingPunct="1"/>
            <a:r>
              <a:rPr lang="en-US" altLang="en-US" smtClean="0">
                <a:ea typeface="ＭＳ Ｐゴシック" panose="020B0600070205080204" pitchFamily="34" charset="-128"/>
              </a:rPr>
              <a:t>Instructor: </a:t>
            </a:r>
            <a:r>
              <a:rPr lang="tr-TR" altLang="en-US" smtClean="0">
                <a:solidFill>
                  <a:schemeClr val="hlink"/>
                </a:solidFill>
                <a:ea typeface="ＭＳ Ｐゴシック" panose="020B0600070205080204" pitchFamily="34" charset="-128"/>
              </a:rPr>
              <a:t>Assoc. Prof Dr. Mehmet S Güzel </a:t>
            </a:r>
            <a:endParaRPr lang="en-US" altLang="en-US" smtClean="0">
              <a:solidFill>
                <a:schemeClr val="hlink"/>
              </a:solidFill>
              <a:ea typeface="ＭＳ Ｐゴシック" panose="020B0600070205080204" pitchFamily="34" charset="-128"/>
            </a:endParaRPr>
          </a:p>
          <a:p>
            <a:pPr lvl="1" eaLnBrk="1" hangingPunct="1"/>
            <a:r>
              <a:rPr lang="en-US" altLang="en-US" smtClean="0">
                <a:ea typeface="ＭＳ Ｐゴシック" panose="020B0600070205080204" pitchFamily="34" charset="-128"/>
              </a:rPr>
              <a:t>Office hours: Tuesday, </a:t>
            </a:r>
            <a:r>
              <a:rPr lang="tr-TR" altLang="en-US" smtClean="0">
                <a:ea typeface="ＭＳ Ｐゴシック" panose="020B0600070205080204" pitchFamily="34" charset="-128"/>
              </a:rPr>
              <a:t>1</a:t>
            </a:r>
            <a:r>
              <a:rPr lang="en-US" altLang="en-US" smtClean="0">
                <a:ea typeface="ＭＳ Ｐゴシック" panose="020B0600070205080204" pitchFamily="34" charset="-128"/>
              </a:rPr>
              <a:t>:30-</a:t>
            </a:r>
            <a:r>
              <a:rPr lang="tr-TR" altLang="en-US" smtClean="0">
                <a:ea typeface="ＭＳ Ｐゴシック" panose="020B0600070205080204" pitchFamily="34" charset="-128"/>
              </a:rPr>
              <a:t>2</a:t>
            </a:r>
            <a:r>
              <a:rPr lang="en-US" altLang="en-US" smtClean="0">
                <a:ea typeface="ＭＳ Ｐゴシック" panose="020B0600070205080204" pitchFamily="34" charset="-128"/>
              </a:rPr>
              <a:t>:30pm </a:t>
            </a:r>
          </a:p>
          <a:p>
            <a:pPr lvl="1" eaLnBrk="1" hangingPunct="1"/>
            <a:r>
              <a:rPr lang="en-US" altLang="en-US" smtClean="0">
                <a:ea typeface="ＭＳ Ｐゴシック" panose="020B0600070205080204" pitchFamily="34" charset="-128"/>
              </a:rPr>
              <a:t>Open door policy – don’t hesitate to stop by!</a:t>
            </a:r>
          </a:p>
          <a:p>
            <a:pPr eaLnBrk="1" hangingPunct="1"/>
            <a:r>
              <a:rPr lang="en-US" altLang="en-US" smtClean="0">
                <a:ea typeface="ＭＳ Ｐゴシック" panose="020B0600070205080204" pitchFamily="34" charset="-128"/>
              </a:rPr>
              <a:t>Watch the course website</a:t>
            </a:r>
          </a:p>
          <a:p>
            <a:pPr lvl="1" eaLnBrk="1" hangingPunct="1"/>
            <a:r>
              <a:rPr lang="en-US" altLang="en-US" smtClean="0">
                <a:ea typeface="ＭＳ Ｐゴシック" panose="020B0600070205080204" pitchFamily="34" charset="-128"/>
              </a:rPr>
              <a:t>Assignments,</a:t>
            </a:r>
            <a:r>
              <a:rPr lang="tr-TR" altLang="en-US" smtClean="0">
                <a:ea typeface="ＭＳ Ｐゴシック" panose="020B0600070205080204" pitchFamily="34" charset="-128"/>
              </a:rPr>
              <a:t> lab tutorials, </a:t>
            </a:r>
            <a:r>
              <a:rPr lang="en-US" altLang="en-US" smtClean="0">
                <a:ea typeface="ＭＳ Ｐゴシック" panose="020B0600070205080204" pitchFamily="34" charset="-128"/>
              </a:rPr>
              <a:t> lecture notes</a:t>
            </a:r>
          </a:p>
        </p:txBody>
      </p:sp>
      <p:sp>
        <p:nvSpPr>
          <p:cNvPr id="717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32" indent="-285744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2971" indent="-228594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160" indent="-228594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349" indent="-228594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537" indent="-228594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726" indent="-228594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8914" indent="-228594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103" indent="-228594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accent2"/>
              </a:buClr>
              <a:buSzTx/>
              <a:buFontTx/>
              <a:buChar char="•"/>
            </a:pPr>
            <a:r>
              <a:rPr lang="en-US" altLang="en-US" sz="1200">
                <a:solidFill>
                  <a:schemeClr val="bg2"/>
                </a:solidFill>
                <a:latin typeface="Arial" panose="020B0604020202020204" pitchFamily="34" charset="0"/>
              </a:rPr>
              <a:t>slide </a:t>
            </a:r>
            <a:fld id="{DD1FAF00-B09D-4A9B-921E-9E64A11DDA64}" type="slidenum">
              <a:rPr lang="en-US" altLang="en-US" sz="1200">
                <a:solidFill>
                  <a:schemeClr val="bg2"/>
                </a:solidFill>
                <a:latin typeface="Arial" panose="020B0604020202020204" pitchFamily="34" charset="0"/>
              </a:rPr>
              <a:pPr eaLnBrk="1" hangingPunct="1">
                <a:spcBef>
                  <a:spcPct val="20000"/>
                </a:spcBef>
                <a:buClr>
                  <a:schemeClr val="accent2"/>
                </a:buClr>
                <a:buSzTx/>
                <a:buFontTx/>
                <a:buChar char="•"/>
              </a:pPr>
              <a:t>2</a:t>
            </a:fld>
            <a:endParaRPr lang="en-US" altLang="en-US" sz="1200">
              <a:solidFill>
                <a:schemeClr val="bg2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0034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5"/>
          <p:cNvSpPr>
            <a:spLocks noGrp="1" noChangeArrowheads="1"/>
          </p:cNvSpPr>
          <p:nvPr>
            <p:ph type="ctrTitle"/>
          </p:nvPr>
        </p:nvSpPr>
        <p:spPr>
          <a:xfrm>
            <a:off x="0" y="279403"/>
            <a:ext cx="12192000" cy="1470025"/>
          </a:xfrm>
        </p:spPr>
        <p:txBody>
          <a:bodyPr/>
          <a:lstStyle/>
          <a:p>
            <a:pPr eaLnBrk="1" hangingPunct="1"/>
            <a:r>
              <a:rPr lang="en-US" dirty="0" smtClean="0"/>
              <a:t>e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sz="3600" dirty="0" smtClean="0"/>
          </a:p>
        </p:txBody>
      </p:sp>
      <p:sp>
        <p:nvSpPr>
          <p:cNvPr id="5123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-4419600" y="1590675"/>
            <a:ext cx="12192000" cy="1524000"/>
          </a:xfrm>
        </p:spPr>
        <p:txBody>
          <a:bodyPr/>
          <a:lstStyle/>
          <a:p>
            <a:pPr eaLnBrk="1" hangingPunct="1"/>
            <a:r>
              <a:rPr lang="en-US" sz="4300" dirty="0" smtClean="0"/>
              <a:t>Markov Models</a:t>
            </a:r>
          </a:p>
        </p:txBody>
      </p:sp>
      <p:sp>
        <p:nvSpPr>
          <p:cNvPr id="5124" name="Text Box 7"/>
          <p:cNvSpPr txBox="1">
            <a:spLocks noChangeArrowheads="1"/>
          </p:cNvSpPr>
          <p:nvPr/>
        </p:nvSpPr>
        <p:spPr bwMode="auto">
          <a:xfrm>
            <a:off x="1524000" y="6248403"/>
            <a:ext cx="5867400" cy="369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2" tIns="45718" rIns="91432" bIns="45718"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1261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5"/>
          <p:cNvSpPr>
            <a:spLocks noGrp="1" noChangeArrowheads="1"/>
          </p:cNvSpPr>
          <p:nvPr>
            <p:ph type="ctrTitle"/>
          </p:nvPr>
        </p:nvSpPr>
        <p:spPr>
          <a:xfrm>
            <a:off x="0" y="279403"/>
            <a:ext cx="12192000" cy="1470025"/>
          </a:xfrm>
        </p:spPr>
        <p:txBody>
          <a:bodyPr/>
          <a:lstStyle/>
          <a:p>
            <a:pPr eaLnBrk="1" hangingPunct="1"/>
            <a:r>
              <a:rPr lang="en-US" dirty="0" smtClean="0"/>
              <a:t>e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sz="3600" dirty="0" smtClean="0"/>
          </a:p>
        </p:txBody>
      </p:sp>
      <p:sp>
        <p:nvSpPr>
          <p:cNvPr id="5123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533400" y="2133600"/>
            <a:ext cx="12192000" cy="1524000"/>
          </a:xfrm>
        </p:spPr>
        <p:txBody>
          <a:bodyPr>
            <a:normAutofit fontScale="25000" lnSpcReduction="20000"/>
          </a:bodyPr>
          <a:lstStyle/>
          <a:p>
            <a:pPr algn="ctr" eaLnBrk="1" hangingPunct="1"/>
            <a:r>
              <a:rPr lang="en-US" sz="9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Markov </a:t>
            </a:r>
            <a:r>
              <a:rPr lang="en-US" sz="9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Models</a:t>
            </a:r>
            <a:endParaRPr lang="tr-TR" sz="9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tr-TR" sz="4300" dirty="0"/>
          </a:p>
          <a:p>
            <a:pPr algn="just"/>
            <a:r>
              <a:rPr lang="en-US" sz="6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probability theory, a </a:t>
            </a:r>
            <a:r>
              <a:rPr lang="en-US" sz="6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Markov model</a:t>
            </a:r>
            <a:r>
              <a:rPr lang="en-US" sz="6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is a stochastic </a:t>
            </a:r>
            <a:r>
              <a:rPr lang="en-US" sz="6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model</a:t>
            </a:r>
            <a:r>
              <a:rPr lang="en-US" sz="6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used to </a:t>
            </a:r>
            <a:r>
              <a:rPr lang="en-US" sz="6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model</a:t>
            </a:r>
            <a:r>
              <a:rPr lang="en-US" sz="6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randomly changing systems. </a:t>
            </a:r>
            <a:r>
              <a:rPr lang="en-US" sz="6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 </a:t>
            </a:r>
            <a:r>
              <a:rPr lang="en-US" sz="6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assumed that future states </a:t>
            </a:r>
            <a:endParaRPr lang="tr-TR" sz="6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6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depend </a:t>
            </a:r>
            <a:r>
              <a:rPr lang="en-US" sz="6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only on the current state, not on the </a:t>
            </a:r>
            <a:r>
              <a:rPr lang="en-US" sz="6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events </a:t>
            </a:r>
            <a:r>
              <a:rPr lang="en-US" sz="6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that occurred </a:t>
            </a:r>
            <a:r>
              <a:rPr lang="tr-TR" sz="6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before </a:t>
            </a:r>
            <a:r>
              <a:rPr lang="en-US" sz="6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 (that is, it assumes the </a:t>
            </a:r>
            <a:r>
              <a:rPr lang="en-US" sz="6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Markov</a:t>
            </a:r>
            <a:r>
              <a:rPr lang="en-US" sz="6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property)</a:t>
            </a:r>
            <a:endParaRPr lang="en-US" sz="6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124" name="Text Box 7"/>
          <p:cNvSpPr txBox="1">
            <a:spLocks noChangeArrowheads="1"/>
          </p:cNvSpPr>
          <p:nvPr/>
        </p:nvSpPr>
        <p:spPr bwMode="auto">
          <a:xfrm>
            <a:off x="1524000" y="6248403"/>
            <a:ext cx="5867400" cy="369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2" tIns="45718" rIns="91432" bIns="45718"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3775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Independence</a:t>
            </a:r>
          </a:p>
        </p:txBody>
      </p:sp>
      <p:sp>
        <p:nvSpPr>
          <p:cNvPr id="101478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7192877" cy="4876800"/>
          </a:xfrm>
        </p:spPr>
        <p:txBody>
          <a:bodyPr>
            <a:normAutofit fontScale="85000"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2000" dirty="0" smtClean="0"/>
              <a:t>Two variables are </a:t>
            </a:r>
            <a:r>
              <a:rPr lang="en-US" sz="2000" i="1" dirty="0" smtClean="0"/>
              <a:t>independent</a:t>
            </a:r>
            <a:r>
              <a:rPr lang="en-US" sz="2000" dirty="0" smtClean="0"/>
              <a:t> in a joint distribution if:</a:t>
            </a:r>
          </a:p>
          <a:p>
            <a:pPr lvl="1" eaLnBrk="1" hangingPunct="1">
              <a:lnSpc>
                <a:spcPct val="90000"/>
              </a:lnSpc>
            </a:pPr>
            <a:endParaRPr lang="en-US" sz="1800" dirty="0" smtClean="0"/>
          </a:p>
          <a:p>
            <a:pPr lvl="1" eaLnBrk="1" hangingPunct="1">
              <a:lnSpc>
                <a:spcPct val="90000"/>
              </a:lnSpc>
            </a:pPr>
            <a:endParaRPr lang="en-US" sz="1800" dirty="0" smtClean="0"/>
          </a:p>
          <a:p>
            <a:pPr lvl="1" eaLnBrk="1" hangingPunct="1">
              <a:lnSpc>
                <a:spcPct val="90000"/>
              </a:lnSpc>
            </a:pPr>
            <a:endParaRPr lang="en-US" sz="1800" dirty="0" smtClean="0"/>
          </a:p>
          <a:p>
            <a:pPr lvl="1" eaLnBrk="1" hangingPunct="1">
              <a:lnSpc>
                <a:spcPct val="90000"/>
              </a:lnSpc>
            </a:pPr>
            <a:endParaRPr lang="en-US" sz="1800" dirty="0" smtClean="0"/>
          </a:p>
          <a:p>
            <a:pPr lvl="1" eaLnBrk="1" hangingPunct="1">
              <a:lnSpc>
                <a:spcPct val="90000"/>
              </a:lnSpc>
            </a:pPr>
            <a:endParaRPr lang="en-US" sz="1800" dirty="0" smtClean="0"/>
          </a:p>
          <a:p>
            <a:pPr lvl="1" eaLnBrk="1" hangingPunct="1">
              <a:lnSpc>
                <a:spcPct val="90000"/>
              </a:lnSpc>
            </a:pPr>
            <a:r>
              <a:rPr lang="en-US" sz="1800" dirty="0" smtClean="0"/>
              <a:t>Says the joint distribution </a:t>
            </a:r>
            <a:r>
              <a:rPr lang="en-US" sz="1800" i="1" dirty="0" smtClean="0"/>
              <a:t>factors</a:t>
            </a:r>
            <a:r>
              <a:rPr lang="en-US" sz="1800" dirty="0" smtClean="0"/>
              <a:t> into a product of two simple ones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dirty="0" smtClean="0"/>
              <a:t>Usually variables aren’t independent!</a:t>
            </a:r>
          </a:p>
          <a:p>
            <a:pPr eaLnBrk="1" hangingPunct="1">
              <a:lnSpc>
                <a:spcPct val="90000"/>
              </a:lnSpc>
            </a:pPr>
            <a:endParaRPr lang="en-US" sz="2000" dirty="0" smtClean="0"/>
          </a:p>
          <a:p>
            <a:pPr eaLnBrk="1" hangingPunct="1">
              <a:lnSpc>
                <a:spcPct val="90000"/>
              </a:lnSpc>
            </a:pPr>
            <a:r>
              <a:rPr lang="en-US" sz="2000" dirty="0" smtClean="0"/>
              <a:t>Can use independence as a </a:t>
            </a:r>
            <a:r>
              <a:rPr lang="en-US" sz="2000" i="1" dirty="0" smtClean="0"/>
              <a:t>modeling assumption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dirty="0" smtClean="0"/>
              <a:t>Independence can be a simplifying assumption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i="1" dirty="0" smtClean="0"/>
              <a:t>Empirical  </a:t>
            </a:r>
            <a:r>
              <a:rPr lang="en-US" sz="1800" dirty="0" smtClean="0"/>
              <a:t>joint distributions: at best “close” to independent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dirty="0" smtClean="0"/>
              <a:t>What could we assume for {Weather, Traffic, Cavity}?</a:t>
            </a:r>
          </a:p>
          <a:p>
            <a:pPr eaLnBrk="1" hangingPunct="1">
              <a:lnSpc>
                <a:spcPct val="90000"/>
              </a:lnSpc>
            </a:pPr>
            <a:endParaRPr lang="en-US" sz="2000" dirty="0" smtClean="0"/>
          </a:p>
          <a:p>
            <a:pPr eaLnBrk="1" hangingPunct="1">
              <a:lnSpc>
                <a:spcPct val="90000"/>
              </a:lnSpc>
            </a:pPr>
            <a:r>
              <a:rPr lang="en-US" sz="2000" dirty="0" smtClean="0"/>
              <a:t>Independence is like something from CSPs: what?</a:t>
            </a:r>
          </a:p>
        </p:txBody>
      </p:sp>
      <p:pic>
        <p:nvPicPr>
          <p:cNvPr id="23556" name="Picture 5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6263" y="2201863"/>
            <a:ext cx="3213100" cy="29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 descr="txp_fi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5763" y="2873375"/>
            <a:ext cx="3587750" cy="29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8" descr="txp_fig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5048" y="2516188"/>
            <a:ext cx="1016000" cy="26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094030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7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7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7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78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78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78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78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Example: Independence?</a:t>
            </a:r>
          </a:p>
        </p:txBody>
      </p:sp>
      <p:graphicFrame>
        <p:nvGraphicFramePr>
          <p:cNvPr id="1041412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9733153"/>
              </p:ext>
            </p:extLst>
          </p:nvPr>
        </p:nvGraphicFramePr>
        <p:xfrm>
          <a:off x="2278114" y="3277390"/>
          <a:ext cx="2209800" cy="1854201"/>
        </p:xfrm>
        <a:graphic>
          <a:graphicData uri="http://schemas.openxmlformats.org/drawingml/2006/table">
            <a:tbl>
              <a:tblPr/>
              <a:tblGrid>
                <a:gridCol w="8286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286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524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W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9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hot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sun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0.4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hot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rain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0.1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9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cold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sun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0.2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cold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rain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0.3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1041438" name="Group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1232516"/>
              </p:ext>
            </p:extLst>
          </p:nvPr>
        </p:nvGraphicFramePr>
        <p:xfrm>
          <a:off x="7394626" y="3285327"/>
          <a:ext cx="2209800" cy="1854201"/>
        </p:xfrm>
        <a:graphic>
          <a:graphicData uri="http://schemas.openxmlformats.org/drawingml/2006/table">
            <a:tbl>
              <a:tblPr/>
              <a:tblGrid>
                <a:gridCol w="8286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286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524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W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9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hot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sun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0.3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hot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rain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0.2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9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cold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sun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0.3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cold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rain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0.2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1041464" name="Group 5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5898402"/>
              </p:ext>
            </p:extLst>
          </p:nvPr>
        </p:nvGraphicFramePr>
        <p:xfrm>
          <a:off x="5135614" y="2108990"/>
          <a:ext cx="1428750" cy="1114425"/>
        </p:xfrm>
        <a:graphic>
          <a:graphicData uri="http://schemas.openxmlformats.org/drawingml/2006/table">
            <a:tbl>
              <a:tblPr/>
              <a:tblGrid>
                <a:gridCol w="8572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1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hot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0.5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cold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0.5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041478" name="Group 7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8784373"/>
              </p:ext>
            </p:extLst>
          </p:nvPr>
        </p:nvGraphicFramePr>
        <p:xfrm>
          <a:off x="5140376" y="5076027"/>
          <a:ext cx="1428750" cy="1114425"/>
        </p:xfrm>
        <a:graphic>
          <a:graphicData uri="http://schemas.openxmlformats.org/drawingml/2006/table">
            <a:tbl>
              <a:tblPr/>
              <a:tblGrid>
                <a:gridCol w="8572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1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W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sun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0.6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rain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0.4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26707" name="Picture 15" descr="txp_fig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2614" y="2848765"/>
            <a:ext cx="1296987" cy="29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732" name="Picture 91" descr="txp_fig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9789" y="1731165"/>
            <a:ext cx="731837" cy="29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733" name="Picture 14" descr="txp_fig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7876" y="4704552"/>
            <a:ext cx="850900" cy="29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1" descr="latex-image-1.pdf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0" y="2743200"/>
            <a:ext cx="3581400" cy="3620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87555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1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1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1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Example: Independence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N fair, independent coin flips:</a:t>
            </a:r>
          </a:p>
        </p:txBody>
      </p:sp>
      <p:graphicFrame>
        <p:nvGraphicFramePr>
          <p:cNvPr id="1043475" name="Group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2638868"/>
              </p:ext>
            </p:extLst>
          </p:nvPr>
        </p:nvGraphicFramePr>
        <p:xfrm>
          <a:off x="699676" y="2892425"/>
          <a:ext cx="1428750" cy="742950"/>
        </p:xfrm>
        <a:graphic>
          <a:graphicData uri="http://schemas.openxmlformats.org/drawingml/2006/table">
            <a:tbl>
              <a:tblPr/>
              <a:tblGrid>
                <a:gridCol w="8572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1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0.5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0.5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27663" name="Picture 20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3364" y="2514600"/>
            <a:ext cx="911225" cy="29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043477" name="Group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3505581"/>
              </p:ext>
            </p:extLst>
          </p:nvPr>
        </p:nvGraphicFramePr>
        <p:xfrm>
          <a:off x="2471326" y="2889250"/>
          <a:ext cx="1428750" cy="742950"/>
        </p:xfrm>
        <a:graphic>
          <a:graphicData uri="http://schemas.openxmlformats.org/drawingml/2006/table">
            <a:tbl>
              <a:tblPr/>
              <a:tblGrid>
                <a:gridCol w="8572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1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0.5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0.5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043489" name="Group 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5776543"/>
              </p:ext>
            </p:extLst>
          </p:nvPr>
        </p:nvGraphicFramePr>
        <p:xfrm>
          <a:off x="5747926" y="2889250"/>
          <a:ext cx="1428750" cy="742950"/>
        </p:xfrm>
        <a:graphic>
          <a:graphicData uri="http://schemas.openxmlformats.org/drawingml/2006/table">
            <a:tbl>
              <a:tblPr/>
              <a:tblGrid>
                <a:gridCol w="8572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1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0.5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0.5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27686" name="Picture 45" descr="txp_fig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6851" y="2514600"/>
            <a:ext cx="925513" cy="29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87" name="Picture 46" descr="txp_fig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6601" y="2514600"/>
            <a:ext cx="911225" cy="29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88" name="Picture 48" descr="txp_fig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5876" y="3170238"/>
            <a:ext cx="469900" cy="85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689" name="AutoShape 49"/>
          <p:cNvSpPr>
            <a:spLocks/>
          </p:cNvSpPr>
          <p:nvPr/>
        </p:nvSpPr>
        <p:spPr bwMode="auto">
          <a:xfrm rot="-5400000">
            <a:off x="3804826" y="590550"/>
            <a:ext cx="381000" cy="7124700"/>
          </a:xfrm>
          <a:prstGeom prst="leftBrace">
            <a:avLst>
              <a:gd name="adj1" fmla="val 15583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90" name="Rectangle 52"/>
          <p:cNvSpPr>
            <a:spLocks noChangeArrowheads="1"/>
          </p:cNvSpPr>
          <p:nvPr/>
        </p:nvSpPr>
        <p:spPr bwMode="auto">
          <a:xfrm>
            <a:off x="2680876" y="5181600"/>
            <a:ext cx="2895600" cy="1295400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91" name="AutoShape 57"/>
          <p:cNvSpPr>
            <a:spLocks/>
          </p:cNvSpPr>
          <p:nvPr/>
        </p:nvSpPr>
        <p:spPr bwMode="auto">
          <a:xfrm>
            <a:off x="2299876" y="5105400"/>
            <a:ext cx="152400" cy="1371600"/>
          </a:xfrm>
          <a:prstGeom prst="leftBrace">
            <a:avLst>
              <a:gd name="adj1" fmla="val 75000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27692" name="Picture 58" descr="txp_fig"/>
          <p:cNvPicPr>
            <a:picLocks noChangeAspect="1" noChangeArrowheads="1"/>
          </p:cNvPicPr>
          <p:nvPr>
            <p:custDataLst>
              <p:tags r:id="rId5"/>
            </p:custDataLst>
          </p:nvPr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9476" y="4800600"/>
            <a:ext cx="2465388" cy="29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93" name="Picture 59" descr="txp_fig"/>
          <p:cNvPicPr>
            <a:picLocks noChangeAspect="1" noChangeArrowheads="1"/>
          </p:cNvPicPr>
          <p:nvPr>
            <p:custDataLst>
              <p:tags r:id="rId6"/>
            </p:custDataLst>
          </p:nvPr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2676" y="5588000"/>
            <a:ext cx="328613" cy="25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694" name="Freeform 60"/>
          <p:cNvSpPr>
            <a:spLocks/>
          </p:cNvSpPr>
          <p:nvPr/>
        </p:nvSpPr>
        <p:spPr bwMode="auto">
          <a:xfrm>
            <a:off x="2604676" y="5791200"/>
            <a:ext cx="2971800" cy="457200"/>
          </a:xfrm>
          <a:custGeom>
            <a:avLst/>
            <a:gdLst>
              <a:gd name="T0" fmla="*/ 0 w 1872"/>
              <a:gd name="T1" fmla="*/ 2147483647 h 288"/>
              <a:gd name="T2" fmla="*/ 2147483647 w 1872"/>
              <a:gd name="T3" fmla="*/ 0 h 288"/>
              <a:gd name="T4" fmla="*/ 2147483647 w 1872"/>
              <a:gd name="T5" fmla="*/ 2147483647 h 288"/>
              <a:gd name="T6" fmla="*/ 2147483647 w 1872"/>
              <a:gd name="T7" fmla="*/ 0 h 288"/>
              <a:gd name="T8" fmla="*/ 2147483647 w 1872"/>
              <a:gd name="T9" fmla="*/ 2147483647 h 288"/>
              <a:gd name="T10" fmla="*/ 2147483647 w 1872"/>
              <a:gd name="T11" fmla="*/ 0 h 288"/>
              <a:gd name="T12" fmla="*/ 2147483647 w 1872"/>
              <a:gd name="T13" fmla="*/ 2147483647 h 288"/>
              <a:gd name="T14" fmla="*/ 2147483647 w 1872"/>
              <a:gd name="T15" fmla="*/ 2147483647 h 288"/>
              <a:gd name="T16" fmla="*/ 2147483647 w 1872"/>
              <a:gd name="T17" fmla="*/ 2147483647 h 288"/>
              <a:gd name="T18" fmla="*/ 2147483647 w 1872"/>
              <a:gd name="T19" fmla="*/ 2147483647 h 288"/>
              <a:gd name="T20" fmla="*/ 2147483647 w 1872"/>
              <a:gd name="T21" fmla="*/ 2147483647 h 288"/>
              <a:gd name="T22" fmla="*/ 2147483647 w 1872"/>
              <a:gd name="T23" fmla="*/ 2147483647 h 288"/>
              <a:gd name="T24" fmla="*/ 2147483647 w 1872"/>
              <a:gd name="T25" fmla="*/ 2147483647 h 288"/>
              <a:gd name="T26" fmla="*/ 0 w 1872"/>
              <a:gd name="T27" fmla="*/ 2147483647 h 288"/>
              <a:gd name="T28" fmla="*/ 0 w 1872"/>
              <a:gd name="T29" fmla="*/ 2147483647 h 288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1872"/>
              <a:gd name="T46" fmla="*/ 0 h 288"/>
              <a:gd name="T47" fmla="*/ 1872 w 1872"/>
              <a:gd name="T48" fmla="*/ 288 h 288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1872" h="288">
                <a:moveTo>
                  <a:pt x="0" y="115"/>
                </a:moveTo>
                <a:lnTo>
                  <a:pt x="197" y="0"/>
                </a:lnTo>
                <a:lnTo>
                  <a:pt x="493" y="58"/>
                </a:lnTo>
                <a:lnTo>
                  <a:pt x="837" y="0"/>
                </a:lnTo>
                <a:lnTo>
                  <a:pt x="1182" y="115"/>
                </a:lnTo>
                <a:lnTo>
                  <a:pt x="1576" y="0"/>
                </a:lnTo>
                <a:lnTo>
                  <a:pt x="1872" y="115"/>
                </a:lnTo>
                <a:lnTo>
                  <a:pt x="1872" y="230"/>
                </a:lnTo>
                <a:lnTo>
                  <a:pt x="1576" y="173"/>
                </a:lnTo>
                <a:lnTo>
                  <a:pt x="1182" y="288"/>
                </a:lnTo>
                <a:lnTo>
                  <a:pt x="841" y="136"/>
                </a:lnTo>
                <a:lnTo>
                  <a:pt x="502" y="201"/>
                </a:lnTo>
                <a:lnTo>
                  <a:pt x="197" y="173"/>
                </a:lnTo>
                <a:lnTo>
                  <a:pt x="0" y="230"/>
                </a:lnTo>
                <a:lnTo>
                  <a:pt x="0" y="115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02524" y="1150853"/>
            <a:ext cx="3229661" cy="308548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9609" y="4749346"/>
            <a:ext cx="4115264" cy="1860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53257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Calibri"/>
                <a:cs typeface="Calibri"/>
              </a:rPr>
              <a:t>Conditional Independence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3700" y="1600200"/>
            <a:ext cx="6324599" cy="41551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8388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0400" y="1828800"/>
            <a:ext cx="5041097" cy="3014588"/>
          </a:xfrm>
          <a:prstGeom prst="rect">
            <a:avLst/>
          </a:prstGeom>
        </p:spPr>
      </p:pic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Calibri"/>
                <a:cs typeface="Calibri"/>
              </a:rPr>
              <a:t>Conditional Independence</a:t>
            </a:r>
          </a:p>
        </p:txBody>
      </p:sp>
      <p:sp>
        <p:nvSpPr>
          <p:cNvPr id="1045507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397001"/>
            <a:ext cx="6858000" cy="4729164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000" dirty="0">
                <a:latin typeface="Calibri"/>
                <a:cs typeface="Calibri"/>
              </a:rPr>
              <a:t>P(Toothache, Cavity, Catch)</a:t>
            </a:r>
          </a:p>
          <a:p>
            <a:pPr eaLnBrk="1" hangingPunct="1">
              <a:lnSpc>
                <a:spcPct val="80000"/>
              </a:lnSpc>
            </a:pPr>
            <a:endParaRPr lang="en-US" sz="2000" dirty="0">
              <a:latin typeface="Calibri"/>
              <a:cs typeface="Calibri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000" dirty="0">
                <a:latin typeface="Calibri"/>
                <a:cs typeface="Calibri"/>
              </a:rPr>
              <a:t>If I have a cavity, the probability that the probe catches in it doesn't depend on whether I have a toothache: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dirty="0">
                <a:latin typeface="Calibri"/>
                <a:cs typeface="Calibri"/>
              </a:rPr>
              <a:t>P(+catch | +toothache, +cavity) = P(+catch | +cavity)</a:t>
            </a:r>
          </a:p>
          <a:p>
            <a:pPr eaLnBrk="1" hangingPunct="1">
              <a:lnSpc>
                <a:spcPct val="80000"/>
              </a:lnSpc>
            </a:pPr>
            <a:endParaRPr lang="en-US" sz="2000" dirty="0">
              <a:latin typeface="Calibri"/>
              <a:cs typeface="Calibri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000" dirty="0">
                <a:latin typeface="Calibri"/>
                <a:cs typeface="Calibri"/>
              </a:rPr>
              <a:t>The same independence holds if I don</a:t>
            </a:r>
            <a:r>
              <a:rPr lang="ja-JP" altLang="en-US" sz="2000" dirty="0">
                <a:latin typeface="Calibri"/>
                <a:cs typeface="Calibri"/>
              </a:rPr>
              <a:t>’</a:t>
            </a:r>
            <a:r>
              <a:rPr lang="en-US" sz="2000" dirty="0">
                <a:latin typeface="Calibri"/>
                <a:cs typeface="Calibri"/>
              </a:rPr>
              <a:t>t have a cavity: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dirty="0">
                <a:latin typeface="Calibri"/>
                <a:cs typeface="Calibri"/>
              </a:rPr>
              <a:t>P(+catch | +toothache, </a:t>
            </a:r>
            <a:r>
              <a:rPr lang="en-US" sz="1800" dirty="0">
                <a:latin typeface="Calibri"/>
                <a:cs typeface="Calibri"/>
                <a:sym typeface="Symbol" charset="0"/>
              </a:rPr>
              <a:t>-</a:t>
            </a:r>
            <a:r>
              <a:rPr lang="en-US" sz="1800" dirty="0" smtClean="0">
                <a:latin typeface="Calibri"/>
                <a:cs typeface="Calibri"/>
              </a:rPr>
              <a:t>cavity</a:t>
            </a:r>
            <a:r>
              <a:rPr lang="en-US" sz="1800" dirty="0">
                <a:latin typeface="Calibri"/>
                <a:cs typeface="Calibri"/>
              </a:rPr>
              <a:t>) = P(+catch| </a:t>
            </a:r>
            <a:r>
              <a:rPr lang="en-US" sz="1800" dirty="0" smtClean="0">
                <a:latin typeface="Calibri"/>
                <a:cs typeface="Calibri"/>
                <a:sym typeface="Symbol" charset="0"/>
              </a:rPr>
              <a:t>-</a:t>
            </a:r>
            <a:r>
              <a:rPr lang="en-US" sz="1800" dirty="0" smtClean="0">
                <a:latin typeface="Calibri"/>
                <a:cs typeface="Calibri"/>
              </a:rPr>
              <a:t>cavity</a:t>
            </a:r>
            <a:r>
              <a:rPr lang="en-US" sz="1800" dirty="0">
                <a:latin typeface="Calibri"/>
                <a:cs typeface="Calibri"/>
              </a:rPr>
              <a:t>)</a:t>
            </a:r>
          </a:p>
          <a:p>
            <a:pPr eaLnBrk="1" hangingPunct="1">
              <a:lnSpc>
                <a:spcPct val="80000"/>
              </a:lnSpc>
            </a:pPr>
            <a:endParaRPr lang="en-US" sz="2000" dirty="0">
              <a:latin typeface="Calibri"/>
              <a:cs typeface="Calibri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000" dirty="0">
                <a:latin typeface="Calibri"/>
                <a:cs typeface="Calibri"/>
              </a:rPr>
              <a:t>Catch is </a:t>
            </a:r>
            <a:r>
              <a:rPr lang="en-US" sz="2000" i="1" dirty="0">
                <a:latin typeface="Calibri"/>
                <a:cs typeface="Calibri"/>
              </a:rPr>
              <a:t>conditionally independent</a:t>
            </a:r>
            <a:r>
              <a:rPr lang="en-US" sz="2000" dirty="0">
                <a:latin typeface="Calibri"/>
                <a:cs typeface="Calibri"/>
              </a:rPr>
              <a:t> of Toothache given Cavity: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dirty="0">
                <a:latin typeface="Calibri"/>
                <a:cs typeface="Calibri"/>
              </a:rPr>
              <a:t>P(Catch | Toothache, Cavity) = P(Catch | Cavity)</a:t>
            </a:r>
          </a:p>
          <a:p>
            <a:pPr eaLnBrk="1" hangingPunct="1">
              <a:lnSpc>
                <a:spcPct val="80000"/>
              </a:lnSpc>
            </a:pPr>
            <a:endParaRPr lang="en-US" sz="2000" dirty="0">
              <a:latin typeface="Calibri"/>
              <a:cs typeface="Calibri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304800" y="4948236"/>
            <a:ext cx="7772400" cy="8429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6" tIns="45718" rIns="91436" bIns="45718" numCol="1" anchor="t" anchorCtr="0" compatLnSpc="1">
            <a:prstTxWarp prst="textNoShape">
              <a:avLst/>
            </a:prstTxWarp>
          </a:bodyPr>
          <a:lstStyle>
            <a:lvl1pPr marL="342882" indent="-342882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3200">
                <a:solidFill>
                  <a:schemeClr val="accent2"/>
                </a:solidFill>
                <a:latin typeface="Calibri" pitchFamily="34" charset="0"/>
                <a:ea typeface="+mn-ea"/>
                <a:cs typeface="+mn-cs"/>
              </a:defRPr>
            </a:lvl1pPr>
            <a:lvl2pPr marL="742913" indent="-285737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2942" indent="-228589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120" indent="-228589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298" indent="-228589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474" indent="-228589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971652" indent="-228589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428829" indent="-228589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886006" indent="-228589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80000"/>
              </a:lnSpc>
            </a:pPr>
            <a:r>
              <a:rPr lang="en-US" sz="2000" dirty="0" smtClean="0">
                <a:latin typeface="Calibri"/>
                <a:cs typeface="Calibri"/>
              </a:rPr>
              <a:t>Equivalent statements:</a:t>
            </a:r>
          </a:p>
          <a:p>
            <a:pPr lvl="1">
              <a:lnSpc>
                <a:spcPct val="80000"/>
              </a:lnSpc>
            </a:pPr>
            <a:r>
              <a:rPr lang="en-US" sz="1800" dirty="0" smtClean="0">
                <a:latin typeface="Calibri"/>
                <a:cs typeface="Calibri"/>
              </a:rPr>
              <a:t>P(Toothache | Catch , Cavity) = P(Toothache | Cavity)</a:t>
            </a:r>
          </a:p>
          <a:p>
            <a:pPr lvl="1">
              <a:lnSpc>
                <a:spcPct val="80000"/>
              </a:lnSpc>
            </a:pPr>
            <a:r>
              <a:rPr lang="en-US" sz="1800" dirty="0" smtClean="0">
                <a:latin typeface="Calibri"/>
                <a:cs typeface="Calibri"/>
              </a:rPr>
              <a:t>P(Toothache, Catch | Cavity) = P(Toothache | Cavity) P(Catch | Cavity)</a:t>
            </a:r>
          </a:p>
          <a:p>
            <a:pPr lvl="1">
              <a:lnSpc>
                <a:spcPct val="80000"/>
              </a:lnSpc>
            </a:pPr>
            <a:r>
              <a:rPr lang="en-US" sz="1800" dirty="0" smtClean="0">
                <a:latin typeface="Calibri"/>
                <a:cs typeface="Calibri"/>
              </a:rPr>
              <a:t>One can be derived from the other easily</a:t>
            </a:r>
            <a:endParaRPr lang="en-US" sz="18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626639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5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5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5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5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55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55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FAULTFONTSIZE" val="10"/>
  <p:tag name="DEFAULTWIDTH" val="385"/>
  <p:tag name="DEFAULTHEIGHT" val="283"/>
  <p:tag name="FIRSTPABBEEL@W80480ZJATPT3PP7" val="4106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&#10;P(X_2)&#10;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85"/>
  <p:tag name="BOXHEIGHT" val="283"/>
  <p:tag name="BOXFONT" val="10"/>
  <p:tag name="BOXWRAP" val="False"/>
  <p:tag name="WORKAROUNDTRANSPARENCYBUG" val="False"/>
  <p:tag name="ALLOWFONTSUBSTITUTION" val="False"/>
  <p:tag name="BITMAPFORMAT" val="pngmono"/>
  <p:tag name="ORIGWIDTH" val="61"/>
  <p:tag name="PICTUREFILESIZE" val="3976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&#10;\ldots&#10;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85"/>
  <p:tag name="BOXHEIGHT" val="283"/>
  <p:tag name="BOXFONT" val="10"/>
  <p:tag name="BOXWRAP" val="False"/>
  <p:tag name="WORKAROUNDTRANSPARENCYBUG" val="False"/>
  <p:tag name="ALLOWFONTSUBSTITUTION" val="False"/>
  <p:tag name="BITMAPFORMAT" val="pngmono"/>
  <p:tag name="ORIGWIDTH" val="22"/>
  <p:tag name="PICTUREFILESIZE" val="308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&#10;P(X_1, X_2, \ldots X_n)&#10;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85"/>
  <p:tag name="BOXHEIGHT" val="283"/>
  <p:tag name="BOXFONT" val="10"/>
  <p:tag name="BOXWRAP" val="False"/>
  <p:tag name="WORKAROUNDTRANSPARENCYBUG" val="False"/>
  <p:tag name="ALLOWFONTSUBSTITUTION" val="False"/>
  <p:tag name="BITMAPFORMAT" val="pngmono"/>
  <p:tag name="ORIGWIDTH" val="165"/>
  <p:tag name="PICTUREFILESIZE" val="796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&#10;2^n&#10;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85"/>
  <p:tag name="BOXHEIGHT" val="283"/>
  <p:tag name="BOXFONT" val="10"/>
  <p:tag name="BOXWRAP" val="False"/>
  <p:tag name="WORKAROUNDTRANSPARENCYBUG" val="False"/>
  <p:tag name="ALLOWFONTSUBSTITUTION" val="False"/>
  <p:tag name="BITMAPFORMAT" val="pngmono"/>
  <p:tag name="ORIGWIDTH" val="22"/>
  <p:tag name="PICTUREFILESIZE" val="1530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\pagestyle{empty}&#10;\begin{document}&#10;\[&#10;\forall x,y,z : P(x, y | z) = P(x | z) P(y | z)&#10;\]&#10;\end{document}&#10;"/>
  <p:tag name="FILENAME" val="txp_fig"/>
  <p:tag name="FORMAT" val="pngmono"/>
  <p:tag name="RES" val="1200"/>
  <p:tag name="BLEND" val="0"/>
  <p:tag name="TRANSPARENT" val="0"/>
  <p:tag name="TBUG" val="0"/>
  <p:tag name="ALLOWFS" val="0"/>
  <p:tag name="ORIGWIDTH" val="324"/>
  <p:tag name="PICTUREFILESIZE" val="17922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\pagestyle{empty}&#10;\newcommand{\indep}{{\;\bot\!\!\!\!\!\!\bot\;}} &#10;\begin{document}&#10;\[&#10;X \indep Y | Z&#10;\]&#10;\end{document}&#10;"/>
  <p:tag name="FILENAME" val="txp_fig"/>
  <p:tag name="FORMAT" val="pngmono"/>
  <p:tag name="RES" val="1200"/>
  <p:tag name="BLEND" val="0"/>
  <p:tag name="TRANSPARENT" val="0"/>
  <p:tag name="TBUG" val="0"/>
  <p:tag name="ALLOWFS" val="0"/>
  <p:tag name="ORIGWIDTH" val="80"/>
  <p:tag name="PICTUREFILESIZE" val="3804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\pagestyle{empty}&#10;\begin{document}&#10;\[&#10;\forall x,y,z : P(x | z, y) = P(x | z)&#10;\]&#10;\end{document}&#10;"/>
  <p:tag name="FILENAME" val="txp_fig"/>
  <p:tag name="FORMAT" val="pngmono"/>
  <p:tag name="RES" val="1200"/>
  <p:tag name="BLEND" val="0"/>
  <p:tag name="TRANSPARENT" val="0"/>
  <p:tag name="TBUG" val="0"/>
  <p:tag name="ALLOWFS" val="0"/>
  <p:tag name="ORIGWIDTH" val="260"/>
  <p:tag name="PICTUREFILESIZE" val="14094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&#10;P(x | y) = \frac{P(x, y)}{P(y)}&#10;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85"/>
  <p:tag name="BOXHEIGHT" val="283"/>
  <p:tag name="BOXFONT" val="10"/>
  <p:tag name="BOXWRAP" val="False"/>
  <p:tag name="WORKAROUNDTRANSPARENCYBUG" val="False"/>
  <p:tag name="ALLOWFONTSUBSTITUTION" val="False"/>
  <p:tag name="BITMAPFORMAT" val="pngmono"/>
  <p:tag name="ORIGWIDTH" val="164"/>
  <p:tag name="PICTUREFILESIZE" val="13149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&#10;P(x, y) = P(x | y) P(y)&#10;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85"/>
  <p:tag name="BOXHEIGHT" val="283"/>
  <p:tag name="BOXFONT" val="10"/>
  <p:tag name="BOXWRAP" val="False"/>
  <p:tag name="WORKAROUNDTRANSPARENCYBUG" val="False"/>
  <p:tag name="ALLOWFONTSUBSTITUTION" val="False"/>
  <p:tag name="BITMAPFORMAT" val="pngmono"/>
  <p:tag name="ORIGWIDTH" val="208"/>
  <p:tag name="PICTUREFILESIZE" val="10456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\pagestyle{empty}&#10;\begin{document}&#10;\[&#10;\forall x,y: P(x, y) = P(x) P(y)&#10;\]&#10;\end{document}&#10;"/>
  <p:tag name="FILENAME" val="txp_fig"/>
  <p:tag name="FORMAT" val="pngmono"/>
  <p:tag name="RES" val="1200"/>
  <p:tag name="BLEND" val="0"/>
  <p:tag name="TRANSPARENT" val="0"/>
  <p:tag name="TBUG" val="0"/>
  <p:tag name="ALLOWFS" val="0"/>
  <p:tag name="ORIGWIDTH" val="254"/>
  <p:tag name="PICTUREFILESIZE" val="12424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&#10;P(X, Y) = P(X) P(Y)&#10;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85"/>
  <p:tag name="BOXHEIGHT" val="283"/>
  <p:tag name="BOXFONT" val="10"/>
  <p:tag name="BOXWRAP" val="False"/>
  <p:tag name="WORKAROUNDTRANSPARENCYBUG" val="False"/>
  <p:tag name="ALLOWFONTSUBSTITUTION" val="False"/>
  <p:tag name="BITMAPFORMAT" val="pngmono"/>
  <p:tag name="ORIGWIDTH" val="215"/>
  <p:tag name="PICTUREFILESIZE" val="11025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\pagestyle{empty}&#10;\begin{document}&#10;\[&#10;\forall x,y,z : P(x, y | z) = P(x | z) P(y | z)&#10;\]&#10;\end{document}&#10;"/>
  <p:tag name="FILENAME" val="txp_fig"/>
  <p:tag name="FORMAT" val="pngmono"/>
  <p:tag name="RES" val="1200"/>
  <p:tag name="BLEND" val="0"/>
  <p:tag name="TRANSPARENT" val="0"/>
  <p:tag name="TBUG" val="0"/>
  <p:tag name="ALLOWFS" val="0"/>
  <p:tag name="ORIGWIDTH" val="324"/>
  <p:tag name="PICTUREFILESIZE" val="17943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\pagestyle{empty}&#10;\newcommand{\indep}{{\;\bot\!\!\!\!\!\!\bot\;}} &#10;\begin{document}&#10;\[&#10;X \indep Y | Z&#10;\]&#10;\end{document}&#10;"/>
  <p:tag name="FILENAME" val="txp_fig"/>
  <p:tag name="FORMAT" val="pngmono"/>
  <p:tag name="RES" val="1200"/>
  <p:tag name="BLEND" val="0"/>
  <p:tag name="TRANSPARENT" val="0"/>
  <p:tag name="TBUG" val="0"/>
  <p:tag name="ALLOWFS" val="0"/>
  <p:tag name="ORIGWIDTH" val="80"/>
  <p:tag name="PICTUREFILESIZE" val="3802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\pagestyle{empty}&#10;\begin{document}&#10;\begin{eqnarray*}&#10;P(X_1, X_2, \ldots X_n) &amp; = &amp; P(X_1) P(X_2 | X_1) P(X_3|X_1,X_2) \ldots \\&#10;&amp; = &amp; \prod_{i=1}^n P(X_i | X_1, \ldots, X_{i-1})&#10;\end{eqnarray*}&#10;\end{document}&#10;"/>
  <p:tag name="FILENAME" val="txp_fig"/>
  <p:tag name="FORMAT" val="pngmono"/>
  <p:tag name="RES" val="1200"/>
  <p:tag name="BLEND" val="0"/>
  <p:tag name="TRANSPARENT" val="0"/>
  <p:tag name="TBUG" val="0"/>
  <p:tag name="ALLOWFS" val="0"/>
  <p:tag name="ORIGWIDTH" val="541"/>
  <p:tag name="PICTUREFILESIZE" val="4129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\pagestyle{empty}&#10;\begin{document}&#10;\[&#10;\forall x,y \, P(x, y) = P(x) P(y)&#10;\]&#10;\end{document}&#10;"/>
  <p:tag name="FILENAME" val="txp_fig"/>
  <p:tag name="FORMAT" val="pngmono"/>
  <p:tag name="RES" val="1200"/>
  <p:tag name="BLEND" val="0"/>
  <p:tag name="TRANSPARENT" val="0"/>
  <p:tag name="TBUG" val="0"/>
  <p:tag name="ALLOWFS" val="0"/>
  <p:tag name="ORIGWIDTH" val="240"/>
  <p:tag name="PICTUREFILESIZE" val="11562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\pagestyle{empty}&#10;\newcommand{\indep}{{\;\bot\!\!\!\!\!\!\bot\;}} &#10;\begin{document}&#10;\[&#10;X \indep Y&#10;\]&#10;\end{document}&#10;"/>
  <p:tag name="FILENAME" val="txp_fig"/>
  <p:tag name="FORMAT" val="pngmono"/>
  <p:tag name="RES" val="1200"/>
  <p:tag name="BLEND" val="0"/>
  <p:tag name="TRANSPARENT" val="0"/>
  <p:tag name="TBUG" val="0"/>
  <p:tag name="ALLOWFS" val="0"/>
  <p:tag name="ORIGWIDTH" val="58"/>
  <p:tag name="PICTUREFILESIZE" val="2419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\pagestyle{empty}&#10;\begin{document}&#10;\[&#10;P_1(T,W)&#10;\]&#10;\end{document}&#10;"/>
  <p:tag name="FILENAME" val="txp_fig"/>
  <p:tag name="FORMAT" val="pngmono"/>
  <p:tag name="RES" val="1200"/>
  <p:tag name="BLEND" val="0"/>
  <p:tag name="TRANSPARENT" val="0"/>
  <p:tag name="TBUG" val="0"/>
  <p:tag name="ALLOWFS" val="0"/>
  <p:tag name="ORIGWIDTH" val="87"/>
  <p:tag name="PICTUREFILESIZE" val="4844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&#10;P(T)&#10;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85"/>
  <p:tag name="BOXHEIGHT" val="283"/>
  <p:tag name="BOXFONT" val="10"/>
  <p:tag name="BOXWRAP" val="False"/>
  <p:tag name="WORKAROUNDTRANSPARENCYBUG" val="False"/>
  <p:tag name="ALLOWFONTSUBSTITUTION" val="False"/>
  <p:tag name="BITMAPFORMAT" val="pngmono"/>
  <p:tag name="ORIGWIDTH" val="49"/>
  <p:tag name="PICTUREFILESIZE" val="2733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\pagestyle{empty}&#10;\begin{document}&#10;\[&#10;P(W)&#10;\]&#10;\end{document}&#10;"/>
  <p:tag name="FILENAME" val="txp_fig"/>
  <p:tag name="FORMAT" val="pngmono"/>
  <p:tag name="RES" val="1200"/>
  <p:tag name="BLEND" val="0"/>
  <p:tag name="TRANSPARENT" val="0"/>
  <p:tag name="TBUG" val="0"/>
  <p:tag name="ALLOWFS" val="0"/>
  <p:tag name="ORIGWIDTH" val="57"/>
  <p:tag name="PICTUREFILESIZE" val="3490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&#10;P(X_1)&#10;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85"/>
  <p:tag name="BOXHEIGHT" val="283"/>
  <p:tag name="BOXFONT" val="10"/>
  <p:tag name="BOXWRAP" val="False"/>
  <p:tag name="WORKAROUNDTRANSPARENCYBUG" val="False"/>
  <p:tag name="ALLOWFONTSUBSTITUTION" val="False"/>
  <p:tag name="BITMAPFORMAT" val="pngmono"/>
  <p:tag name="ORIGWIDTH" val="61"/>
  <p:tag name="PICTUREFILESIZE" val="3608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&#10;P(X_n)&#10;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85"/>
  <p:tag name="BOXHEIGHT" val="283"/>
  <p:tag name="BOXFONT" val="10"/>
  <p:tag name="BOXWRAP" val="False"/>
  <p:tag name="WORKAROUNDTRANSPARENCYBUG" val="False"/>
  <p:tag name="ALLOWFONTSUBSTITUTION" val="False"/>
  <p:tag name="BITMAPFORMAT" val="pngmono"/>
  <p:tag name="ORIGWIDTH" val="62"/>
  <p:tag name="PICTUREFILESIZE" val="4047"/>
</p:tagLst>
</file>

<file path=ppt/theme/theme1.xml><?xml version="1.0" encoding="utf-8"?>
<a:theme xmlns:a="http://schemas.openxmlformats.org/drawingml/2006/main" name="Yüzeyler">
  <a:themeElements>
    <a:clrScheme name="Yüzeyler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Yüzeyler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Yüzeyler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71850</TotalTime>
  <Words>532</Words>
  <Application>Microsoft Office PowerPoint</Application>
  <PresentationFormat>Geniş ekran</PresentationFormat>
  <Paragraphs>155</Paragraphs>
  <Slides>13</Slides>
  <Notes>2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10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13</vt:i4>
      </vt:variant>
    </vt:vector>
  </HeadingPairs>
  <TitlesOfParts>
    <vt:vector size="24" baseType="lpstr">
      <vt:lpstr>ＭＳ Ｐゴシック</vt:lpstr>
      <vt:lpstr>Arial</vt:lpstr>
      <vt:lpstr>Calibri</vt:lpstr>
      <vt:lpstr>メイリオ</vt:lpstr>
      <vt:lpstr>Symbol</vt:lpstr>
      <vt:lpstr>Tahoma</vt:lpstr>
      <vt:lpstr>Times New Roman</vt:lpstr>
      <vt:lpstr>Trebuchet MS</vt:lpstr>
      <vt:lpstr>Wingdings</vt:lpstr>
      <vt:lpstr>Wingdings 3</vt:lpstr>
      <vt:lpstr>Yüzeyler</vt:lpstr>
      <vt:lpstr>Yapay Zeka  802600715151  </vt:lpstr>
      <vt:lpstr>Lecturer</vt:lpstr>
      <vt:lpstr>e </vt:lpstr>
      <vt:lpstr>e </vt:lpstr>
      <vt:lpstr>Independence</vt:lpstr>
      <vt:lpstr>Example: Independence?</vt:lpstr>
      <vt:lpstr>Example: Independence</vt:lpstr>
      <vt:lpstr>Conditional Independence</vt:lpstr>
      <vt:lpstr>Conditional Independence</vt:lpstr>
      <vt:lpstr>Conditional Independence</vt:lpstr>
      <vt:lpstr>Conditional Independence</vt:lpstr>
      <vt:lpstr>Conditional Independence</vt:lpstr>
      <vt:lpstr>Probability Recap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294-5: Statistical Natural Language Processing</dc:title>
  <dc:creator>Preferred Customer</dc:creator>
  <cp:lastModifiedBy>pc</cp:lastModifiedBy>
  <cp:revision>4102</cp:revision>
  <cp:lastPrinted>2014-03-04T18:42:06Z</cp:lastPrinted>
  <dcterms:created xsi:type="dcterms:W3CDTF">2004-08-27T04:16:05Z</dcterms:created>
  <dcterms:modified xsi:type="dcterms:W3CDTF">2019-11-28T17:48:07Z</dcterms:modified>
</cp:coreProperties>
</file>