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1" r:id="rId1"/>
  </p:sldMasterIdLst>
  <p:notesMasterIdLst>
    <p:notesMasterId r:id="rId15"/>
  </p:notesMasterIdLst>
  <p:handoutMasterIdLst>
    <p:handoutMasterId r:id="rId16"/>
  </p:handoutMasterIdLst>
  <p:sldIdLst>
    <p:sldId id="478" r:id="rId2"/>
    <p:sldId id="479" r:id="rId3"/>
    <p:sldId id="460" r:id="rId4"/>
    <p:sldId id="480" r:id="rId5"/>
    <p:sldId id="454" r:id="rId6"/>
    <p:sldId id="455" r:id="rId7"/>
    <p:sldId id="456" r:id="rId8"/>
    <p:sldId id="457" r:id="rId9"/>
    <p:sldId id="458" r:id="rId10"/>
    <p:sldId id="459" r:id="rId11"/>
    <p:sldId id="461" r:id="rId12"/>
    <p:sldId id="462" r:id="rId13"/>
    <p:sldId id="464" r:id="rId14"/>
  </p:sldIdLst>
  <p:sldSz cx="12192000" cy="6858000"/>
  <p:notesSz cx="7315200" cy="96012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6B"/>
    <a:srgbClr val="33CC33"/>
    <a:srgbClr val="3333FF"/>
    <a:srgbClr val="FFFF00"/>
    <a:srgbClr val="FF3300"/>
    <a:srgbClr val="CC00CC"/>
    <a:srgbClr val="FFCC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40C18FC-EE2D-42E8-B71B-E316FD6071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27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200DAEC-8020-4CF7-A90A-331E0EE17C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2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Please retain proper</a:t>
            </a:r>
            <a:r>
              <a:rPr lang="en-US" baseline="0" dirty="0" smtClean="0"/>
              <a:t> attribution, including the reference to </a:t>
            </a:r>
            <a:r>
              <a:rPr lang="en-US" baseline="0" dirty="0" err="1" smtClean="0"/>
              <a:t>ai.berkeley.edu</a:t>
            </a:r>
            <a:r>
              <a:rPr lang="en-US" baseline="0" dirty="0" smtClean="0"/>
              <a:t>.  Thanks!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>
              <a:latin typeface="Calibri"/>
              <a:cs typeface="Calibri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>
                <a:latin typeface="Calibri"/>
                <a:cs typeface="Calibri"/>
              </a:rPr>
              <a:t>Note: pretty short lecture, good one to present mini-contest results or anything else not </a:t>
            </a:r>
            <a:r>
              <a:rPr lang="en-US" sz="1200" baseline="0" smtClean="0">
                <a:latin typeface="Calibri"/>
                <a:cs typeface="Calibri"/>
              </a:rPr>
              <a:t>exactly lecture.</a:t>
            </a:r>
            <a:endParaRPr lang="en-US" sz="1200" dirty="0" smtClean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0DAEC-8020-4CF7-A90A-331E0EE17C2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160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Please retain proper</a:t>
            </a:r>
            <a:r>
              <a:rPr lang="en-US" baseline="0" dirty="0" smtClean="0"/>
              <a:t> attribution, including the reference to </a:t>
            </a:r>
            <a:r>
              <a:rPr lang="en-US" baseline="0" dirty="0" err="1" smtClean="0"/>
              <a:t>ai.berkeley.edu</a:t>
            </a:r>
            <a:r>
              <a:rPr lang="en-US" baseline="0" dirty="0" smtClean="0"/>
              <a:t>.  Thanks!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>
              <a:latin typeface="Calibri"/>
              <a:cs typeface="Calibri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>
                <a:latin typeface="Calibri"/>
                <a:cs typeface="Calibri"/>
              </a:rPr>
              <a:t>Note: pretty short lecture, good one to present mini-contest results or anything else not </a:t>
            </a:r>
            <a:r>
              <a:rPr lang="en-US" sz="1200" baseline="0" smtClean="0">
                <a:latin typeface="Calibri"/>
                <a:cs typeface="Calibri"/>
              </a:rPr>
              <a:t>exactly lecture.</a:t>
            </a:r>
            <a:endParaRPr lang="en-US" sz="1200" dirty="0" smtClean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0DAEC-8020-4CF7-A90A-331E0EE17C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67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3661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885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219467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227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726514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7182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5778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212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9456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5187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3738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0396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6933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7752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6493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2175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17FA1F-2885-4781-AF47-C9AEB50C4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90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  <p:sldLayoutId id="2147484033" r:id="rId12"/>
    <p:sldLayoutId id="2147484034" r:id="rId13"/>
    <p:sldLayoutId id="2147484035" r:id="rId14"/>
    <p:sldLayoutId id="2147484036" r:id="rId15"/>
    <p:sldLayoutId id="21474840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i.berkeley.ed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20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tags" Target="../tags/tag19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28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image" Target="../media/image27.png"/><Relationship Id="rId5" Type="http://schemas.openxmlformats.org/officeDocument/2006/relationships/tags" Target="../tags/tag21.xml"/><Relationship Id="rId10" Type="http://schemas.openxmlformats.org/officeDocument/2006/relationships/image" Target="../media/image26.png"/><Relationship Id="rId4" Type="http://schemas.openxmlformats.org/officeDocument/2006/relationships/tags" Target="../tags/tag20.xml"/><Relationship Id="rId9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7.xml"/><Relationship Id="rId7" Type="http://schemas.openxmlformats.org/officeDocument/2006/relationships/image" Target="../media/image6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tags" Target="../tags/tag10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2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image" Target="../media/image11.png"/><Relationship Id="rId5" Type="http://schemas.openxmlformats.org/officeDocument/2006/relationships/tags" Target="../tags/tag12.xml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tags" Target="../tags/tag11.xml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133600" y="1066800"/>
            <a:ext cx="7924800" cy="1600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Yapay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Zeka</a:t>
            </a:r>
            <a:r>
              <a:rPr lang="tr-TR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br>
              <a:rPr lang="tr-TR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</a:br>
            <a:r>
              <a:rPr lang="tr-TR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802600715151 </a:t>
            </a:r>
            <a:r>
              <a:rPr lang="tr-TR" altLang="en-US" dirty="0" smtClean="0">
                <a:ea typeface="ＭＳ Ｐゴシック" panose="020B0600070205080204" pitchFamily="34" charset="-128"/>
              </a:rPr>
              <a:t/>
            </a:r>
            <a:br>
              <a:rPr lang="tr-TR" altLang="en-US" dirty="0" smtClean="0">
                <a:ea typeface="ＭＳ Ｐゴシック" panose="020B0600070205080204" pitchFamily="34" charset="-128"/>
              </a:rPr>
            </a:b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505200"/>
            <a:ext cx="4572000" cy="762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altLang="en-US" b="1" dirty="0" smtClean="0"/>
              <a:t>Doç. Dr. Mehmet Serdar GÜZEL</a:t>
            </a:r>
            <a:endParaRPr lang="en-US" altLang="en-US" b="1" dirty="0" smtClean="0"/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1628029" y="4546600"/>
            <a:ext cx="8365623" cy="814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Tx/>
              <a:buFontTx/>
              <a:buNone/>
            </a:pP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Slides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are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mainly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adapted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from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following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course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alt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page</a:t>
            </a:r>
            <a:r>
              <a:rPr lang="tr-TR" alt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altLang="en-US" sz="2133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SzTx/>
              <a:buFontTx/>
              <a:buNone/>
            </a:pP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at </a:t>
            </a: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2"/>
              </a:rPr>
              <a:t>http://ai.berkeley.edu</a:t>
            </a: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created by Dan Klein and Pieter </a:t>
            </a:r>
            <a:r>
              <a:rPr lang="en-US" sz="2133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Abbeel</a:t>
            </a:r>
            <a:r>
              <a:rPr lang="en-US" sz="2133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for CS188</a:t>
            </a:r>
            <a:endParaRPr lang="tr-TR" altLang="en-US" sz="2133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6401" y="3190732"/>
            <a:ext cx="2462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hangingPunct="0"/>
            <a:r>
              <a:rPr lang="en-US" altLang="en-US" sz="2400">
                <a:latin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</a:rPr>
            </a:b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6401" y="3190732"/>
            <a:ext cx="2462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hangingPunct="0"/>
            <a:r>
              <a:rPr lang="en-US" altLang="en-US" sz="2400">
                <a:latin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</a:rPr>
            </a:b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72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/>
                <a:cs typeface="Calibri"/>
              </a:rPr>
              <a:t>Conditional Independence</a:t>
            </a:r>
          </a:p>
        </p:txBody>
      </p:sp>
      <p:sp>
        <p:nvSpPr>
          <p:cNvPr id="1015811" name="Rectangle 3"/>
          <p:cNvSpPr>
            <a:spLocks noGrp="1" noChangeArrowheads="1"/>
          </p:cNvSpPr>
          <p:nvPr>
            <p:ph idx="1"/>
          </p:nvPr>
        </p:nvSpPr>
        <p:spPr>
          <a:xfrm>
            <a:off x="2103438" y="1524000"/>
            <a:ext cx="8229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Calibri"/>
                <a:cs typeface="Calibri"/>
              </a:rPr>
              <a:t>Unconditional (absolute) independence very rare (why?)</a:t>
            </a: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 dirty="0">
                <a:latin typeface="Calibri"/>
                <a:cs typeface="Calibri"/>
              </a:rPr>
              <a:t>Conditional independence</a:t>
            </a:r>
            <a:r>
              <a:rPr lang="en-US" sz="2400" dirty="0">
                <a:latin typeface="Calibri"/>
                <a:cs typeface="Calibri"/>
              </a:rPr>
              <a:t> is our most basic and robust form of knowledge about uncertain </a:t>
            </a:r>
            <a:r>
              <a:rPr lang="en-US" sz="2400" dirty="0" smtClean="0">
                <a:latin typeface="Calibri"/>
                <a:cs typeface="Calibri"/>
              </a:rPr>
              <a:t>environments.</a:t>
            </a:r>
            <a:endParaRPr lang="en-US" sz="24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Calibri"/>
                <a:cs typeface="Calibri"/>
              </a:rPr>
              <a:t>X is conditionally independent of Y given Z</a:t>
            </a: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Calibri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 smtClean="0">
                <a:latin typeface="Calibri"/>
                <a:cs typeface="Calibri"/>
              </a:rPr>
              <a:t>      if and only if: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>
              <a:latin typeface="Calibri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smtClean="0">
                <a:latin typeface="Calibri"/>
                <a:cs typeface="Calibri"/>
              </a:rPr>
              <a:t>     or, equivalently, if and only if</a:t>
            </a:r>
            <a:endParaRPr lang="en-US" sz="24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</p:txBody>
      </p:sp>
      <p:pic>
        <p:nvPicPr>
          <p:cNvPr id="5" name="Picture 4" descr="txp_fig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4038" y="4572000"/>
            <a:ext cx="4841875" cy="313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 xmlns="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xmlns="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7" name="Picture 6" descr="txp_fig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48800" y="3352800"/>
            <a:ext cx="1401762" cy="36796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 xmlns="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xmlns="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6" name="Picture 5" descr="txp_fig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0238" y="5715000"/>
            <a:ext cx="3884613" cy="31375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 xmlns="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xmlns="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val="249593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/>
                <a:cs typeface="Calibri"/>
              </a:rPr>
              <a:t>Conditional Independence</a:t>
            </a:r>
          </a:p>
        </p:txBody>
      </p:sp>
      <p:sp>
        <p:nvSpPr>
          <p:cNvPr id="101581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478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Calibri"/>
                <a:cs typeface="Calibri"/>
              </a:rPr>
              <a:t>What </a:t>
            </a:r>
            <a:r>
              <a:rPr lang="en-US" sz="2400" dirty="0">
                <a:latin typeface="Calibri"/>
                <a:cs typeface="Calibri"/>
              </a:rPr>
              <a:t>about this domain</a:t>
            </a:r>
            <a:r>
              <a:rPr lang="en-US" sz="2400" dirty="0" smtClean="0">
                <a:latin typeface="Calibri"/>
                <a:cs typeface="Calibri"/>
              </a:rPr>
              <a:t>:</a:t>
            </a:r>
          </a:p>
          <a:p>
            <a:pPr lvl="5">
              <a:lnSpc>
                <a:spcPct val="80000"/>
              </a:lnSpc>
            </a:pPr>
            <a:endParaRPr lang="en-US" sz="12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/>
                <a:cs typeface="Calibri"/>
              </a:rPr>
              <a:t>Traffic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/>
                <a:cs typeface="Calibri"/>
              </a:rPr>
              <a:t>Umbrella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Calibri"/>
                <a:cs typeface="Calibri"/>
              </a:rPr>
              <a:t>Raining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733800"/>
            <a:ext cx="5714999" cy="296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34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/>
                <a:cs typeface="Calibri"/>
              </a:rPr>
              <a:t>Conditional Independence</a:t>
            </a:r>
          </a:p>
        </p:txBody>
      </p:sp>
      <p:sp>
        <p:nvSpPr>
          <p:cNvPr id="101581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478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Calibri"/>
                <a:cs typeface="Calibri"/>
              </a:rPr>
              <a:t>What </a:t>
            </a:r>
            <a:r>
              <a:rPr lang="en-US" sz="2400" dirty="0">
                <a:latin typeface="Calibri"/>
                <a:cs typeface="Calibri"/>
              </a:rPr>
              <a:t>about this domain</a:t>
            </a:r>
            <a:r>
              <a:rPr lang="en-US" sz="2400" dirty="0" smtClean="0">
                <a:latin typeface="Calibri"/>
                <a:cs typeface="Calibri"/>
              </a:rPr>
              <a:t>:</a:t>
            </a:r>
          </a:p>
          <a:p>
            <a:pPr lvl="5">
              <a:lnSpc>
                <a:spcPct val="80000"/>
              </a:lnSpc>
            </a:pPr>
            <a:endParaRPr lang="en-US" sz="12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Calibri"/>
                <a:cs typeface="Calibri"/>
              </a:rPr>
              <a:t>Fire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Calibri"/>
                <a:cs typeface="Calibri"/>
              </a:rPr>
              <a:t>Smoke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Calibri"/>
                <a:cs typeface="Calibri"/>
              </a:rPr>
              <a:t>Alarm</a:t>
            </a:r>
            <a:endParaRPr lang="en-US" sz="20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  <a:p>
            <a:pPr lvl="1"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701" y="1371600"/>
            <a:ext cx="3352797" cy="22027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4038600"/>
            <a:ext cx="4991100" cy="332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57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Probability Recap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304799" y="1600200"/>
            <a:ext cx="11201401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Char char="§"/>
              <a:defRPr/>
            </a:pPr>
            <a:r>
              <a:rPr lang="en-US" sz="2800" dirty="0"/>
              <a:t>Conditional probability</a:t>
            </a:r>
          </a:p>
          <a:p>
            <a:pPr lvl="2">
              <a:buFont typeface="Wingdings" charset="0"/>
              <a:buChar char="§"/>
              <a:defRPr/>
            </a:pPr>
            <a:endParaRPr lang="en-US" sz="2000" dirty="0"/>
          </a:p>
          <a:p>
            <a:pPr>
              <a:buFont typeface="Wingdings" charset="0"/>
              <a:buChar char="§"/>
              <a:defRPr/>
            </a:pPr>
            <a:r>
              <a:rPr lang="en-US" sz="2800" dirty="0"/>
              <a:t>Product rule</a:t>
            </a:r>
          </a:p>
          <a:p>
            <a:pPr lvl="2">
              <a:buFont typeface="Wingdings" charset="0"/>
              <a:buChar char="§"/>
              <a:defRPr/>
            </a:pPr>
            <a:endParaRPr lang="en-US" sz="2000" dirty="0"/>
          </a:p>
          <a:p>
            <a:pPr>
              <a:buFont typeface="Wingdings" charset="0"/>
              <a:buChar char="§"/>
              <a:defRPr/>
            </a:pPr>
            <a:r>
              <a:rPr lang="en-US" sz="2800" dirty="0"/>
              <a:t>Chain rule </a:t>
            </a:r>
            <a:endParaRPr lang="en-US" sz="2400" dirty="0" smtClean="0"/>
          </a:p>
          <a:p>
            <a:pPr marL="0" indent="0">
              <a:buFont typeface="Wingdings" charset="0"/>
              <a:buNone/>
              <a:defRPr/>
            </a:pPr>
            <a:endParaRPr lang="en-US" sz="1600" dirty="0" smtClean="0"/>
          </a:p>
          <a:p>
            <a:pPr marL="0" indent="0">
              <a:buFont typeface="Wingdings" charset="0"/>
              <a:buNone/>
              <a:defRPr/>
            </a:pPr>
            <a:endParaRPr lang="en-US" sz="1600" dirty="0" smtClean="0"/>
          </a:p>
          <a:p>
            <a:pPr marL="0" indent="0">
              <a:buFont typeface="Wingdings" charset="0"/>
              <a:buNone/>
              <a:defRPr/>
            </a:pPr>
            <a:endParaRPr lang="en-US" sz="1600" dirty="0" smtClean="0"/>
          </a:p>
          <a:p>
            <a:pPr>
              <a:buFont typeface="Wingdings" charset="0"/>
              <a:buChar char="§"/>
              <a:defRPr/>
            </a:pPr>
            <a:r>
              <a:rPr lang="en-US" sz="2800" dirty="0" smtClean="0"/>
              <a:t>X</a:t>
            </a:r>
            <a:r>
              <a:rPr lang="en-US" sz="2800" dirty="0"/>
              <a:t>, Y independent </a:t>
            </a:r>
            <a:r>
              <a:rPr lang="en-US" sz="2800" dirty="0" smtClean="0"/>
              <a:t>if and only if:</a:t>
            </a:r>
            <a:endParaRPr lang="en-US" sz="2800" dirty="0"/>
          </a:p>
          <a:p>
            <a:pPr lvl="4">
              <a:buFont typeface="Wingdings" charset="0"/>
              <a:buChar char="§"/>
              <a:defRPr/>
            </a:pPr>
            <a:endParaRPr lang="en-US" sz="1600" dirty="0"/>
          </a:p>
          <a:p>
            <a:pPr>
              <a:buFont typeface="Wingdings" charset="0"/>
              <a:buChar char="§"/>
              <a:defRPr/>
            </a:pPr>
            <a:r>
              <a:rPr lang="en-US" sz="2800" dirty="0"/>
              <a:t>X and Y are conditionally independent given Z </a:t>
            </a:r>
            <a:r>
              <a:rPr lang="en-US" sz="2800" dirty="0" smtClean="0"/>
              <a:t>if and only if:</a:t>
            </a:r>
            <a:endParaRPr lang="en-US" dirty="0"/>
          </a:p>
          <a:p>
            <a:pPr>
              <a:buFont typeface="Wingdings" charset="0"/>
              <a:buChar char="§"/>
              <a:defRPr/>
            </a:pPr>
            <a:endParaRPr lang="en-US" dirty="0"/>
          </a:p>
        </p:txBody>
      </p:sp>
      <p:pic>
        <p:nvPicPr>
          <p:cNvPr id="17412" name="Picture 8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24000"/>
            <a:ext cx="244792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0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36" y="2570706"/>
            <a:ext cx="3103563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4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867520"/>
            <a:ext cx="379571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325" y="6172200"/>
            <a:ext cx="484187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8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5803900"/>
            <a:ext cx="14017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txp_fig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737" y="3505200"/>
            <a:ext cx="6646512" cy="97056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 xmlns="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xmlns="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val="89634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ea typeface="ＭＳ Ｐゴシック" panose="020B0600070205080204" pitchFamily="34" charset="-128"/>
              </a:rPr>
              <a:t>Lecturer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51054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Instructor: </a:t>
            </a:r>
            <a:r>
              <a:rPr lang="tr-TR" altLang="en-US" smtClean="0">
                <a:solidFill>
                  <a:schemeClr val="hlink"/>
                </a:solidFill>
                <a:ea typeface="ＭＳ Ｐゴシック" panose="020B0600070205080204" pitchFamily="34" charset="-128"/>
              </a:rPr>
              <a:t>Assoc. Prof Dr. Mehmet S Güzel </a:t>
            </a:r>
            <a:endParaRPr lang="en-US" altLang="en-US" smtClean="0">
              <a:solidFill>
                <a:schemeClr val="hlink"/>
              </a:solidFill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Office hours: Tuesday, </a:t>
            </a:r>
            <a:r>
              <a:rPr lang="tr-TR" altLang="en-US" smtClean="0">
                <a:ea typeface="ＭＳ Ｐゴシック" panose="020B0600070205080204" pitchFamily="34" charset="-128"/>
              </a:rPr>
              <a:t>1</a:t>
            </a:r>
            <a:r>
              <a:rPr lang="en-US" altLang="en-US" smtClean="0">
                <a:ea typeface="ＭＳ Ｐゴシック" panose="020B0600070205080204" pitchFamily="34" charset="-128"/>
              </a:rPr>
              <a:t>:30-</a:t>
            </a:r>
            <a:r>
              <a:rPr lang="tr-TR" altLang="en-US" smtClean="0">
                <a:ea typeface="ＭＳ Ｐゴシック" panose="020B0600070205080204" pitchFamily="34" charset="-128"/>
              </a:rPr>
              <a:t>2</a:t>
            </a:r>
            <a:r>
              <a:rPr lang="en-US" altLang="en-US" smtClean="0">
                <a:ea typeface="ＭＳ Ｐゴシック" panose="020B0600070205080204" pitchFamily="34" charset="-128"/>
              </a:rPr>
              <a:t>:30pm 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Open door policy – don’t hesitate to stop by!</a:t>
            </a:r>
          </a:p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Watch the course website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Assignments,</a:t>
            </a:r>
            <a:r>
              <a:rPr lang="tr-TR" altLang="en-US" smtClean="0">
                <a:ea typeface="ＭＳ Ｐゴシック" panose="020B0600070205080204" pitchFamily="34" charset="-128"/>
              </a:rPr>
              <a:t> lab tutorials, </a:t>
            </a:r>
            <a:r>
              <a:rPr lang="en-US" altLang="en-US" smtClean="0">
                <a:ea typeface="ＭＳ Ｐゴシック" panose="020B0600070205080204" pitchFamily="34" charset="-128"/>
              </a:rPr>
              <a:t> lecture notes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32" indent="-28574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2971" indent="-22859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160" indent="-22859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349" indent="-228594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537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726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8914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103" indent="-228594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Tx/>
              <a:buFontTx/>
              <a:buChar char="•"/>
            </a:pPr>
            <a:r>
              <a:rPr lang="en-US" altLang="en-US" sz="1200">
                <a:solidFill>
                  <a:schemeClr val="bg2"/>
                </a:solidFill>
                <a:latin typeface="Arial" panose="020B0604020202020204" pitchFamily="34" charset="0"/>
              </a:rPr>
              <a:t>slide </a:t>
            </a:r>
            <a:fld id="{DD1FAF00-B09D-4A9B-921E-9E64A11DDA64}" type="slidenum">
              <a:rPr lang="en-US" altLang="en-US" sz="1200">
                <a:solidFill>
                  <a:schemeClr val="bg2"/>
                </a:solidFill>
                <a:latin typeface="Arial" panose="020B0604020202020204" pitchFamily="34" charset="0"/>
              </a:rPr>
              <a:pPr eaLnBrk="1" hangingPunct="1">
                <a:spcBef>
                  <a:spcPct val="20000"/>
                </a:spcBef>
                <a:buClr>
                  <a:schemeClr val="accent2"/>
                </a:buClr>
                <a:buSzTx/>
                <a:buFontTx/>
                <a:buChar char="•"/>
              </a:pPr>
              <a:t>2</a:t>
            </a:fld>
            <a:endParaRPr lang="en-US" altLang="en-US" sz="12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3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79403"/>
            <a:ext cx="121920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600" dirty="0" smtClean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-4419600" y="1590675"/>
            <a:ext cx="12192000" cy="1524000"/>
          </a:xfrm>
        </p:spPr>
        <p:txBody>
          <a:bodyPr/>
          <a:lstStyle/>
          <a:p>
            <a:pPr eaLnBrk="1" hangingPunct="1"/>
            <a:r>
              <a:rPr lang="en-US" sz="4300" dirty="0" smtClean="0"/>
              <a:t>Markov Models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1524000" y="6248403"/>
            <a:ext cx="58674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79403"/>
            <a:ext cx="121920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600" dirty="0" smtClean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133600"/>
            <a:ext cx="12192000" cy="1524000"/>
          </a:xfrm>
        </p:spPr>
        <p:txBody>
          <a:bodyPr>
            <a:normAutofit fontScale="25000" lnSpcReduction="20000"/>
          </a:bodyPr>
          <a:lstStyle/>
          <a:p>
            <a:pPr algn="ctr" eaLnBrk="1" hangingPunct="1"/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Markov 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endParaRPr lang="tr-TR" sz="9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tr-TR" sz="4300" dirty="0"/>
          </a:p>
          <a:p>
            <a:pPr algn="just"/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probability theory, a </a:t>
            </a:r>
            <a:r>
              <a:rPr lang="en-US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Markov model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is a stochastic </a:t>
            </a:r>
            <a:r>
              <a:rPr lang="en-US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used to </a:t>
            </a:r>
            <a:r>
              <a:rPr lang="en-US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randomly changing systems. </a:t>
            </a:r>
            <a:r>
              <a:rPr lang="en-US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assumed that future states </a:t>
            </a:r>
            <a:endParaRPr lang="tr-TR" sz="6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 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on the current state, not on the </a:t>
            </a:r>
            <a:r>
              <a:rPr lang="en-US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events 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occurred </a:t>
            </a:r>
            <a:r>
              <a:rPr lang="tr-TR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(that is, it assumes the </a:t>
            </a:r>
            <a:r>
              <a:rPr lang="en-US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Markov</a:t>
            </a:r>
            <a:r>
              <a:rPr lang="en-US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property)</a:t>
            </a:r>
            <a:endParaRPr lang="en-US" sz="6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1524000" y="6248403"/>
            <a:ext cx="58674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7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Independence</a:t>
            </a:r>
          </a:p>
        </p:txBody>
      </p:sp>
      <p:sp>
        <p:nvSpPr>
          <p:cNvPr id="10147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192877" cy="48768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Two variables are </a:t>
            </a:r>
            <a:r>
              <a:rPr lang="en-US" sz="2000" i="1" dirty="0" smtClean="0"/>
              <a:t>independent</a:t>
            </a:r>
            <a:r>
              <a:rPr lang="en-US" sz="2000" dirty="0" smtClean="0"/>
              <a:t> in a joint distribution if: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Says the joint distribution </a:t>
            </a:r>
            <a:r>
              <a:rPr lang="en-US" sz="1800" i="1" dirty="0" smtClean="0"/>
              <a:t>factors</a:t>
            </a:r>
            <a:r>
              <a:rPr lang="en-US" sz="1800" dirty="0" smtClean="0"/>
              <a:t> into a product of two simple ones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Usually variables aren’t independent!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Can use independence as a </a:t>
            </a:r>
            <a:r>
              <a:rPr lang="en-US" sz="2000" i="1" dirty="0" smtClean="0"/>
              <a:t>modeling assumption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Independence can be a simplifying assumption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i="1" dirty="0" smtClean="0"/>
              <a:t>Empirical  </a:t>
            </a:r>
            <a:r>
              <a:rPr lang="en-US" sz="1800" dirty="0" smtClean="0"/>
              <a:t>joint distributions: at best “close” to independent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What could we assume for {Weather, Traffic, Cavity}?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Independence is like something from CSPs: what?</a:t>
            </a:r>
          </a:p>
        </p:txBody>
      </p:sp>
      <p:pic>
        <p:nvPicPr>
          <p:cNvPr id="23556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2201863"/>
            <a:ext cx="32131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763" y="2873375"/>
            <a:ext cx="35877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48" y="2516188"/>
            <a:ext cx="101600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940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Independence?</a:t>
            </a:r>
          </a:p>
        </p:txBody>
      </p:sp>
      <p:graphicFrame>
        <p:nvGraphicFramePr>
          <p:cNvPr id="104141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733153"/>
              </p:ext>
            </p:extLst>
          </p:nvPr>
        </p:nvGraphicFramePr>
        <p:xfrm>
          <a:off x="2278114" y="3277390"/>
          <a:ext cx="2209800" cy="1854201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41438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232516"/>
              </p:ext>
            </p:extLst>
          </p:nvPr>
        </p:nvGraphicFramePr>
        <p:xfrm>
          <a:off x="7394626" y="3285327"/>
          <a:ext cx="2209800" cy="1854201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41464" name="Group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898402"/>
              </p:ext>
            </p:extLst>
          </p:nvPr>
        </p:nvGraphicFramePr>
        <p:xfrm>
          <a:off x="5135614" y="2108990"/>
          <a:ext cx="1428750" cy="1114425"/>
        </p:xfrm>
        <a:graphic>
          <a:graphicData uri="http://schemas.openxmlformats.org/drawingml/2006/table">
            <a:tbl>
              <a:tblPr/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4147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784373"/>
              </p:ext>
            </p:extLst>
          </p:nvPr>
        </p:nvGraphicFramePr>
        <p:xfrm>
          <a:off x="5140376" y="5076027"/>
          <a:ext cx="1428750" cy="1114425"/>
        </p:xfrm>
        <a:graphic>
          <a:graphicData uri="http://schemas.openxmlformats.org/drawingml/2006/table">
            <a:tbl>
              <a:tblPr/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sun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rain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6707" name="Picture 15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614" y="2848765"/>
            <a:ext cx="129698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32" name="Picture 91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89" y="1731165"/>
            <a:ext cx="73183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33" name="Picture 14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76" y="4704552"/>
            <a:ext cx="8509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743200"/>
            <a:ext cx="3581400" cy="36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75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Independence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 fair, independent coin flips:</a:t>
            </a:r>
          </a:p>
        </p:txBody>
      </p:sp>
      <p:graphicFrame>
        <p:nvGraphicFramePr>
          <p:cNvPr id="1043475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638868"/>
              </p:ext>
            </p:extLst>
          </p:nvPr>
        </p:nvGraphicFramePr>
        <p:xfrm>
          <a:off x="699676" y="2892425"/>
          <a:ext cx="1428750" cy="742950"/>
        </p:xfrm>
        <a:graphic>
          <a:graphicData uri="http://schemas.openxmlformats.org/drawingml/2006/table">
            <a:tbl>
              <a:tblPr/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7663" name="Picture 20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364" y="2514600"/>
            <a:ext cx="9112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43477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505581"/>
              </p:ext>
            </p:extLst>
          </p:nvPr>
        </p:nvGraphicFramePr>
        <p:xfrm>
          <a:off x="2471326" y="2889250"/>
          <a:ext cx="1428750" cy="742950"/>
        </p:xfrm>
        <a:graphic>
          <a:graphicData uri="http://schemas.openxmlformats.org/drawingml/2006/table">
            <a:tbl>
              <a:tblPr/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43489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776543"/>
              </p:ext>
            </p:extLst>
          </p:nvPr>
        </p:nvGraphicFramePr>
        <p:xfrm>
          <a:off x="5747926" y="2889250"/>
          <a:ext cx="1428750" cy="742950"/>
        </p:xfrm>
        <a:graphic>
          <a:graphicData uri="http://schemas.openxmlformats.org/drawingml/2006/table">
            <a:tbl>
              <a:tblPr/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7686" name="Picture 45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851" y="2514600"/>
            <a:ext cx="92551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87" name="Picture 46" descr="txp_fi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601" y="2514600"/>
            <a:ext cx="9112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88" name="Picture 48" descr="txp_fi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876" y="3170238"/>
            <a:ext cx="46990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89" name="AutoShape 49"/>
          <p:cNvSpPr>
            <a:spLocks/>
          </p:cNvSpPr>
          <p:nvPr/>
        </p:nvSpPr>
        <p:spPr bwMode="auto">
          <a:xfrm rot="-5400000">
            <a:off x="3804826" y="590550"/>
            <a:ext cx="381000" cy="7124700"/>
          </a:xfrm>
          <a:prstGeom prst="leftBrace">
            <a:avLst>
              <a:gd name="adj1" fmla="val 15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0" name="Rectangle 52"/>
          <p:cNvSpPr>
            <a:spLocks noChangeArrowheads="1"/>
          </p:cNvSpPr>
          <p:nvPr/>
        </p:nvSpPr>
        <p:spPr bwMode="auto">
          <a:xfrm>
            <a:off x="2680876" y="5181600"/>
            <a:ext cx="2895600" cy="129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1" name="AutoShape 57"/>
          <p:cNvSpPr>
            <a:spLocks/>
          </p:cNvSpPr>
          <p:nvPr/>
        </p:nvSpPr>
        <p:spPr bwMode="auto">
          <a:xfrm>
            <a:off x="2299876" y="5105400"/>
            <a:ext cx="152400" cy="13716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7692" name="Picture 58" descr="txp_fig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76" y="4800600"/>
            <a:ext cx="24653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93" name="Picture 59" descr="txp_fig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676" y="5588000"/>
            <a:ext cx="32861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94" name="Freeform 60"/>
          <p:cNvSpPr>
            <a:spLocks/>
          </p:cNvSpPr>
          <p:nvPr/>
        </p:nvSpPr>
        <p:spPr bwMode="auto">
          <a:xfrm>
            <a:off x="2604676" y="5791200"/>
            <a:ext cx="2971800" cy="457200"/>
          </a:xfrm>
          <a:custGeom>
            <a:avLst/>
            <a:gdLst>
              <a:gd name="T0" fmla="*/ 0 w 1872"/>
              <a:gd name="T1" fmla="*/ 2147483647 h 288"/>
              <a:gd name="T2" fmla="*/ 2147483647 w 1872"/>
              <a:gd name="T3" fmla="*/ 0 h 288"/>
              <a:gd name="T4" fmla="*/ 2147483647 w 1872"/>
              <a:gd name="T5" fmla="*/ 2147483647 h 288"/>
              <a:gd name="T6" fmla="*/ 2147483647 w 1872"/>
              <a:gd name="T7" fmla="*/ 0 h 288"/>
              <a:gd name="T8" fmla="*/ 2147483647 w 1872"/>
              <a:gd name="T9" fmla="*/ 2147483647 h 288"/>
              <a:gd name="T10" fmla="*/ 2147483647 w 1872"/>
              <a:gd name="T11" fmla="*/ 0 h 288"/>
              <a:gd name="T12" fmla="*/ 2147483647 w 1872"/>
              <a:gd name="T13" fmla="*/ 2147483647 h 288"/>
              <a:gd name="T14" fmla="*/ 2147483647 w 1872"/>
              <a:gd name="T15" fmla="*/ 2147483647 h 288"/>
              <a:gd name="T16" fmla="*/ 2147483647 w 1872"/>
              <a:gd name="T17" fmla="*/ 2147483647 h 288"/>
              <a:gd name="T18" fmla="*/ 2147483647 w 1872"/>
              <a:gd name="T19" fmla="*/ 2147483647 h 288"/>
              <a:gd name="T20" fmla="*/ 2147483647 w 1872"/>
              <a:gd name="T21" fmla="*/ 2147483647 h 288"/>
              <a:gd name="T22" fmla="*/ 2147483647 w 1872"/>
              <a:gd name="T23" fmla="*/ 2147483647 h 288"/>
              <a:gd name="T24" fmla="*/ 2147483647 w 1872"/>
              <a:gd name="T25" fmla="*/ 2147483647 h 288"/>
              <a:gd name="T26" fmla="*/ 0 w 1872"/>
              <a:gd name="T27" fmla="*/ 2147483647 h 288"/>
              <a:gd name="T28" fmla="*/ 0 w 1872"/>
              <a:gd name="T29" fmla="*/ 2147483647 h 28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72"/>
              <a:gd name="T46" fmla="*/ 0 h 288"/>
              <a:gd name="T47" fmla="*/ 1872 w 1872"/>
              <a:gd name="T48" fmla="*/ 288 h 28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72" h="288">
                <a:moveTo>
                  <a:pt x="0" y="115"/>
                </a:moveTo>
                <a:lnTo>
                  <a:pt x="197" y="0"/>
                </a:lnTo>
                <a:lnTo>
                  <a:pt x="493" y="58"/>
                </a:lnTo>
                <a:lnTo>
                  <a:pt x="837" y="0"/>
                </a:lnTo>
                <a:lnTo>
                  <a:pt x="1182" y="115"/>
                </a:lnTo>
                <a:lnTo>
                  <a:pt x="1576" y="0"/>
                </a:lnTo>
                <a:lnTo>
                  <a:pt x="1872" y="115"/>
                </a:lnTo>
                <a:lnTo>
                  <a:pt x="1872" y="230"/>
                </a:lnTo>
                <a:lnTo>
                  <a:pt x="1576" y="173"/>
                </a:lnTo>
                <a:lnTo>
                  <a:pt x="1182" y="288"/>
                </a:lnTo>
                <a:lnTo>
                  <a:pt x="841" y="136"/>
                </a:lnTo>
                <a:lnTo>
                  <a:pt x="502" y="201"/>
                </a:lnTo>
                <a:lnTo>
                  <a:pt x="197" y="173"/>
                </a:lnTo>
                <a:lnTo>
                  <a:pt x="0" y="230"/>
                </a:lnTo>
                <a:lnTo>
                  <a:pt x="0" y="1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2524" y="1150853"/>
            <a:ext cx="3229661" cy="30854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609" y="4749346"/>
            <a:ext cx="4115264" cy="186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32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/>
                <a:cs typeface="Calibri"/>
              </a:rPr>
              <a:t>Conditional Independence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1600200"/>
            <a:ext cx="6324599" cy="4155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38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828800"/>
            <a:ext cx="5041097" cy="3014588"/>
          </a:xfrm>
          <a:prstGeom prst="rect">
            <a:avLst/>
          </a:prstGeom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/>
                <a:cs typeface="Calibri"/>
              </a:rPr>
              <a:t>Conditional Independence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97001"/>
            <a:ext cx="6858000" cy="472916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>
                <a:latin typeface="Calibri"/>
                <a:cs typeface="Calibri"/>
              </a:rPr>
              <a:t>P(Toothache, Cavity, Catch)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latin typeface="Calibri"/>
                <a:cs typeface="Calibri"/>
              </a:rPr>
              <a:t>If I have a cavity, the probability that the probe catches in it doesn't depend on whether I have a toothache: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>
                <a:latin typeface="Calibri"/>
                <a:cs typeface="Calibri"/>
              </a:rPr>
              <a:t>P(+catch | +toothache, +cavity) = P(+catch | +cavity)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latin typeface="Calibri"/>
                <a:cs typeface="Calibri"/>
              </a:rPr>
              <a:t>The same independence holds if I don</a:t>
            </a:r>
            <a:r>
              <a:rPr lang="ja-JP" altLang="en-US" sz="2000" dirty="0">
                <a:latin typeface="Calibri"/>
                <a:cs typeface="Calibri"/>
              </a:rPr>
              <a:t>’</a:t>
            </a:r>
            <a:r>
              <a:rPr lang="en-US" sz="2000" dirty="0">
                <a:latin typeface="Calibri"/>
                <a:cs typeface="Calibri"/>
              </a:rPr>
              <a:t>t have a cavity: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>
                <a:latin typeface="Calibri"/>
                <a:cs typeface="Calibri"/>
              </a:rPr>
              <a:t>P(+catch | +toothache, </a:t>
            </a:r>
            <a:r>
              <a:rPr lang="en-US" sz="1800" dirty="0">
                <a:latin typeface="Calibri"/>
                <a:cs typeface="Calibri"/>
                <a:sym typeface="Symbol" charset="0"/>
              </a:rPr>
              <a:t>-</a:t>
            </a:r>
            <a:r>
              <a:rPr lang="en-US" sz="1800" dirty="0" smtClean="0">
                <a:latin typeface="Calibri"/>
                <a:cs typeface="Calibri"/>
              </a:rPr>
              <a:t>cavity</a:t>
            </a:r>
            <a:r>
              <a:rPr lang="en-US" sz="1800" dirty="0">
                <a:latin typeface="Calibri"/>
                <a:cs typeface="Calibri"/>
              </a:rPr>
              <a:t>) = P(+catch| </a:t>
            </a:r>
            <a:r>
              <a:rPr lang="en-US" sz="1800" dirty="0" smtClean="0">
                <a:latin typeface="Calibri"/>
                <a:cs typeface="Calibri"/>
                <a:sym typeface="Symbol" charset="0"/>
              </a:rPr>
              <a:t>-</a:t>
            </a:r>
            <a:r>
              <a:rPr lang="en-US" sz="1800" dirty="0" smtClean="0">
                <a:latin typeface="Calibri"/>
                <a:cs typeface="Calibri"/>
              </a:rPr>
              <a:t>cavity</a:t>
            </a:r>
            <a:r>
              <a:rPr lang="en-US" sz="1800" dirty="0">
                <a:latin typeface="Calibri"/>
                <a:cs typeface="Calibri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latin typeface="Calibri"/>
                <a:cs typeface="Calibri"/>
              </a:rPr>
              <a:t>Catch is </a:t>
            </a:r>
            <a:r>
              <a:rPr lang="en-US" sz="2000" i="1" dirty="0">
                <a:latin typeface="Calibri"/>
                <a:cs typeface="Calibri"/>
              </a:rPr>
              <a:t>conditionally independent</a:t>
            </a:r>
            <a:r>
              <a:rPr lang="en-US" sz="2000" dirty="0">
                <a:latin typeface="Calibri"/>
                <a:cs typeface="Calibri"/>
              </a:rPr>
              <a:t> of Toothache given Cavity: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>
                <a:latin typeface="Calibri"/>
                <a:cs typeface="Calibri"/>
              </a:rPr>
              <a:t>P(Catch | Toothache, Cavity) = P(Catch | Cavity)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4948236"/>
            <a:ext cx="7772400" cy="84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marL="342882" indent="-342882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3200">
                <a:solidFill>
                  <a:schemeClr val="accent2"/>
                </a:solidFill>
                <a:latin typeface="Calibri" pitchFamily="34" charset="0"/>
                <a:ea typeface="+mn-ea"/>
                <a:cs typeface="+mn-cs"/>
              </a:defRPr>
            </a:lvl1pPr>
            <a:lvl2pPr marL="742913" indent="-285737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2942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120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298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474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652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8829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006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 dirty="0" smtClean="0">
                <a:latin typeface="Calibri"/>
                <a:cs typeface="Calibri"/>
              </a:rPr>
              <a:t>Equivalent statements: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>
                <a:latin typeface="Calibri"/>
                <a:cs typeface="Calibri"/>
              </a:rPr>
              <a:t>P(Toothache | Catch , Cavity) = P(Toothache | Cavity)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>
                <a:latin typeface="Calibri"/>
                <a:cs typeface="Calibri"/>
              </a:rPr>
              <a:t>P(Toothache, Catch | Cavity) = P(Toothache | Cavity) P(Catch | Cavity)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>
                <a:latin typeface="Calibri"/>
                <a:cs typeface="Calibri"/>
              </a:rPr>
              <a:t>One can be derived from the other easily</a:t>
            </a:r>
            <a:endParaRPr lang="en-US"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63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85"/>
  <p:tag name="DEFAULTHEIGHT" val="283"/>
  <p:tag name="FIRSTPABBEEL@W80480ZJATPT3PP7" val="410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X_2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61"/>
  <p:tag name="PICTUREFILESIZE" val="397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ldots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22"/>
  <p:tag name="PICTUREFILESIZE" val="30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X_1, X_2, \ldots X_n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165"/>
  <p:tag name="PICTUREFILESIZE" val="796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2^n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22"/>
  <p:tag name="PICTUREFILESIZE" val="153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&#10;\forall x,y,z : P(x, y | z) = P(x | z) P(y | z)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324"/>
  <p:tag name="PICTUREFILESIZE" val="179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newcommand{\indep}{{\;\bot\!\!\!\!\!\!\bot\;}} &#10;\begin{document}&#10;\[&#10;X \indep Y | Z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80"/>
  <p:tag name="PICTUREFILESIZE" val="380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&#10;\forall x,y,z : P(x | z, y) = P(x | z)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260"/>
  <p:tag name="PICTUREFILESIZE" val="1409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x | y) = \frac{P(x, y)}{P(y)}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164"/>
  <p:tag name="PICTUREFILESIZE" val="1314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x, y) = P(x | y) P(y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208"/>
  <p:tag name="PICTUREFILESIZE" val="1045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&#10;\forall x,y: P(x, y) = P(x) P(y)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254"/>
  <p:tag name="PICTUREFILESIZE" val="1242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X, Y) = P(X) P(Y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215"/>
  <p:tag name="PICTUREFILESIZE" val="1102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&#10;\forall x,y,z : P(x, y | z) = P(x | z) P(y | z)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324"/>
  <p:tag name="PICTUREFILESIZE" val="1794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newcommand{\indep}{{\;\bot\!\!\!\!\!\!\bot\;}} &#10;\begin{document}&#10;\[&#10;X \indep Y | Z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80"/>
  <p:tag name="PICTUREFILESIZE" val="380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begin{eqnarray*}&#10;P(X_1, X_2, \ldots X_n) &amp; = &amp; P(X_1) P(X_2 | X_1) P(X_3|X_1,X_2) \ldots \\&#10;&amp; = &amp; \prod_{i=1}^n P(X_i | X_1, \ldots, X_{i-1})&#10;\end{eqnarray*}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541"/>
  <p:tag name="PICTUREFILESIZE" val="4129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&#10;\forall x,y \, P(x, y) = P(x) P(y)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240"/>
  <p:tag name="PICTUREFILESIZE" val="1156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newcommand{\indep}{{\;\bot\!\!\!\!\!\!\bot\;}} &#10;\begin{document}&#10;\[&#10;X \indep Y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58"/>
  <p:tag name="PICTUREFILESIZE" val="241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&#10;P_1(T,W)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87"/>
  <p:tag name="PICTUREFILESIZE" val="484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T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49"/>
  <p:tag name="PICTUREFILESIZE" val="273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&#10;P(W)&#10;\]&#10;\end{document}&#10;"/>
  <p:tag name="FILENAME" val="txp_fig"/>
  <p:tag name="FORMAT" val="pngmono"/>
  <p:tag name="RES" val="1200"/>
  <p:tag name="BLEND" val="0"/>
  <p:tag name="TRANSPARENT" val="0"/>
  <p:tag name="TBUG" val="0"/>
  <p:tag name="ALLOWFS" val="0"/>
  <p:tag name="ORIGWIDTH" val="57"/>
  <p:tag name="PICTUREFILESIZE" val="349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X_1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61"/>
  <p:tag name="PICTUREFILESIZE" val="36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P(X_n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5"/>
  <p:tag name="BOXHEIGHT" val="283"/>
  <p:tag name="BOXFONT" val="10"/>
  <p:tag name="BOXWRAP" val="False"/>
  <p:tag name="WORKAROUNDTRANSPARENCYBUG" val="False"/>
  <p:tag name="ALLOWFONTSUBSTITUTION" val="False"/>
  <p:tag name="BITMAPFORMAT" val="pngmono"/>
  <p:tag name="ORIGWIDTH" val="62"/>
  <p:tag name="PICTUREFILESIZE" val="4047"/>
</p:tagLst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71850</TotalTime>
  <Words>532</Words>
  <Application>Microsoft Office PowerPoint</Application>
  <PresentationFormat>Geniş ekran</PresentationFormat>
  <Paragraphs>155</Paragraphs>
  <Slides>13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4" baseType="lpstr">
      <vt:lpstr>ＭＳ Ｐゴシック</vt:lpstr>
      <vt:lpstr>Arial</vt:lpstr>
      <vt:lpstr>Calibri</vt:lpstr>
      <vt:lpstr>メイリオ</vt:lpstr>
      <vt:lpstr>Symbol</vt:lpstr>
      <vt:lpstr>Tahoma</vt:lpstr>
      <vt:lpstr>Times New Roman</vt:lpstr>
      <vt:lpstr>Trebuchet MS</vt:lpstr>
      <vt:lpstr>Wingdings</vt:lpstr>
      <vt:lpstr>Wingdings 3</vt:lpstr>
      <vt:lpstr>Yüzeyler</vt:lpstr>
      <vt:lpstr>Yapay Zeka  802600715151  </vt:lpstr>
      <vt:lpstr>Lecturer</vt:lpstr>
      <vt:lpstr>e </vt:lpstr>
      <vt:lpstr>e </vt:lpstr>
      <vt:lpstr>Independence</vt:lpstr>
      <vt:lpstr>Example: Independence?</vt:lpstr>
      <vt:lpstr>Example: Independence</vt:lpstr>
      <vt:lpstr>Conditional Independence</vt:lpstr>
      <vt:lpstr>Conditional Independence</vt:lpstr>
      <vt:lpstr>Conditional Independence</vt:lpstr>
      <vt:lpstr>Conditional Independence</vt:lpstr>
      <vt:lpstr>Conditional Independence</vt:lpstr>
      <vt:lpstr>Probability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294-5: Statistical Natural Language Processing</dc:title>
  <dc:creator>Preferred Customer</dc:creator>
  <cp:lastModifiedBy>pc</cp:lastModifiedBy>
  <cp:revision>4102</cp:revision>
  <cp:lastPrinted>2014-03-04T18:42:06Z</cp:lastPrinted>
  <dcterms:created xsi:type="dcterms:W3CDTF">2004-08-27T04:16:05Z</dcterms:created>
  <dcterms:modified xsi:type="dcterms:W3CDTF">2019-11-28T17:48:07Z</dcterms:modified>
</cp:coreProperties>
</file>