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4"/>
  </p:notesMasterIdLst>
  <p:handoutMasterIdLst>
    <p:handoutMasterId r:id="rId15"/>
  </p:handoutMasterIdLst>
  <p:sldIdLst>
    <p:sldId id="459" r:id="rId2"/>
    <p:sldId id="454" r:id="rId3"/>
    <p:sldId id="455" r:id="rId4"/>
    <p:sldId id="469" r:id="rId5"/>
    <p:sldId id="467" r:id="rId6"/>
    <p:sldId id="468" r:id="rId7"/>
    <p:sldId id="460" r:id="rId8"/>
    <p:sldId id="462" r:id="rId9"/>
    <p:sldId id="465" r:id="rId10"/>
    <p:sldId id="466" r:id="rId11"/>
    <p:sldId id="470" r:id="rId12"/>
    <p:sldId id="464"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0" d="100"/>
          <a:sy n="70" d="100"/>
        </p:scale>
        <p:origin x="-1974"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11.10.2020</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11.10.2020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10/11/2020</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10/11/2020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10/11/2020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10/11/2020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10/11/2020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10/11/2020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10/11/2020</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10/11/2020</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10/11/2020</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10/11/2020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10/11/2020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10/11/2020</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ar.assabile.com/a/balaghat-al-quran-al-karim-141" TargetMode="External"/><Relationship Id="rId2" Type="http://schemas.openxmlformats.org/officeDocument/2006/relationships/hyperlink" Target="http://ar.assabile.com/a/al-maki-wa-al-madani-fi-al-quran-135" TargetMode="External"/><Relationship Id="rId1" Type="http://schemas.openxmlformats.org/officeDocument/2006/relationships/slideLayout" Target="../slideLayouts/slideLayout2.xml"/><Relationship Id="rId5" Type="http://schemas.openxmlformats.org/officeDocument/2006/relationships/hyperlink" Target="http://ar.assabile.com/a/7ukm-9ira2at-al-quran-bidun-7ijab-146" TargetMode="External"/><Relationship Id="rId4" Type="http://schemas.openxmlformats.org/officeDocument/2006/relationships/hyperlink" Target="http://ar.assabile.com/a/al-muhkam-wa-al-mutachabih-fi-al-quran-138"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ar.assabile.com/a/7ukm-9ira2at-al-quran-bidun-7ijab-14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a:t>
            </a:r>
            <a:r>
              <a:rPr lang="tr-TR" sz="3000" b="1">
                <a:effectLst/>
              </a:rPr>
              <a:t>İSMAİL </a:t>
            </a:r>
            <a:r>
              <a:rPr lang="tr-TR" sz="3000" b="1" smtClean="0">
                <a:effectLst/>
              </a:rPr>
              <a:t>ÇALIŞKAN</a:t>
            </a:r>
            <a:endParaRPr lang="tr-TR" sz="3000" b="1" dirty="0" smtClean="0">
              <a:effectLst/>
            </a:endParaRPr>
          </a:p>
        </p:txBody>
      </p:sp>
    </p:spTree>
    <p:extLst>
      <p:ext uri="{BB962C8B-B14F-4D97-AF65-F5344CB8AC3E}">
        <p14:creationId xmlns:p14="http://schemas.microsoft.com/office/powerpoint/2010/main" val="40281770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88490" y="43030"/>
            <a:ext cx="7756263" cy="1233319"/>
          </a:xfrm>
        </p:spPr>
        <p:txBody>
          <a:bodyPr/>
          <a:lstStyle/>
          <a:p>
            <a:r>
              <a:rPr lang="tr-TR" sz="3300" dirty="0" err="1" smtClean="0"/>
              <a:t>Kasasu’l</a:t>
            </a:r>
            <a:r>
              <a:rPr lang="tr-TR" sz="3300" dirty="0" smtClean="0"/>
              <a:t>-Kur’an</a:t>
            </a:r>
            <a:br>
              <a:rPr lang="tr-TR" sz="3300" dirty="0" smtClean="0"/>
            </a:br>
            <a:r>
              <a:rPr lang="ar-SA" sz="3300" dirty="0">
                <a:solidFill>
                  <a:srgbClr val="000000"/>
                </a:solidFill>
                <a:latin typeface="Times New Roman"/>
                <a:ea typeface="Calibri"/>
                <a:cs typeface="Arial"/>
              </a:rPr>
              <a:t>قصص القران</a:t>
            </a:r>
            <a:endParaRPr lang="tr-TR" sz="3300" dirty="0"/>
          </a:p>
        </p:txBody>
      </p:sp>
      <p:sp>
        <p:nvSpPr>
          <p:cNvPr id="2" name="İçerik Yer Tutucusu 1"/>
          <p:cNvSpPr>
            <a:spLocks noGrp="1"/>
          </p:cNvSpPr>
          <p:nvPr>
            <p:ph idx="1"/>
          </p:nvPr>
        </p:nvSpPr>
        <p:spPr>
          <a:xfrm>
            <a:off x="0" y="2047164"/>
            <a:ext cx="9143999" cy="4810835"/>
          </a:xfrm>
        </p:spPr>
        <p:txBody>
          <a:bodyPr>
            <a:normAutofit fontScale="92500" lnSpcReduction="10000"/>
          </a:bodyPr>
          <a:lstStyle/>
          <a:p>
            <a:r>
              <a:rPr lang="tr-TR" sz="3300" i="1" dirty="0"/>
              <a:t>Kıssa </a:t>
            </a:r>
            <a:r>
              <a:rPr lang="tr-TR" sz="3300" dirty="0"/>
              <a:t>üslubu, Kur’an’da oldukça sık başvurulan bir anlatım tarzıdır. Önceki peygamberlerin ümmetleri ile yaşadıkları olaylar ibret verici, düşünmeye yönlendirici ve hakka davet edici biçimde takdim edilmektedir. Elbette onlar, sırf geçmişten haber verilmek ya da insanlara hoş şeyler anlatılmak için indirilmedi. Yusuf </a:t>
            </a:r>
            <a:r>
              <a:rPr lang="tr-TR" sz="3300" dirty="0" err="1"/>
              <a:t>sûresi</a:t>
            </a:r>
            <a:r>
              <a:rPr lang="tr-TR" sz="3300" dirty="0"/>
              <a:t> baştan sona okunduğunda bile, insan karakterinin ve dünyevi çıkarlar için neler yapabileceğinin açık şekilde nasıl anlatıldığı görülecektir</a:t>
            </a:r>
            <a:r>
              <a:rPr lang="tr-TR" sz="3300" dirty="0" smtClean="0"/>
              <a:t>.</a:t>
            </a:r>
            <a:endParaRPr lang="tr-TR" sz="3300" dirty="0"/>
          </a:p>
        </p:txBody>
      </p:sp>
    </p:spTree>
    <p:extLst>
      <p:ext uri="{BB962C8B-B14F-4D97-AF65-F5344CB8AC3E}">
        <p14:creationId xmlns:p14="http://schemas.microsoft.com/office/powerpoint/2010/main" val="3661180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82137" y="1097281"/>
            <a:ext cx="8379726" cy="5760719"/>
          </a:xfrm>
        </p:spPr>
        <p:txBody>
          <a:bodyPr>
            <a:normAutofit fontScale="62500" lnSpcReduction="20000"/>
          </a:bodyPr>
          <a:lstStyle/>
          <a:p>
            <a:r>
              <a:rPr lang="tr-TR" dirty="0" smtClean="0"/>
              <a:t>Adem, şeytan ve cennette imtihan</a:t>
            </a:r>
          </a:p>
          <a:p>
            <a:r>
              <a:rPr lang="tr-TR" dirty="0" smtClean="0"/>
              <a:t>Habil-kabil kardeşler</a:t>
            </a:r>
          </a:p>
          <a:p>
            <a:r>
              <a:rPr lang="tr-TR" dirty="0" smtClean="0"/>
              <a:t>Nuh tufanı</a:t>
            </a:r>
          </a:p>
          <a:p>
            <a:r>
              <a:rPr lang="tr-TR" dirty="0" smtClean="0"/>
              <a:t>Salih ve </a:t>
            </a:r>
            <a:r>
              <a:rPr lang="tr-TR" dirty="0" err="1" smtClean="0"/>
              <a:t>Semud</a:t>
            </a:r>
            <a:r>
              <a:rPr lang="tr-TR" dirty="0" smtClean="0"/>
              <a:t> kıssası</a:t>
            </a:r>
          </a:p>
          <a:p>
            <a:r>
              <a:rPr lang="tr-TR" dirty="0" err="1" smtClean="0"/>
              <a:t>Lut</a:t>
            </a:r>
            <a:r>
              <a:rPr lang="tr-TR" dirty="0" smtClean="0"/>
              <a:t> ve kavminin kıssası</a:t>
            </a:r>
          </a:p>
          <a:p>
            <a:r>
              <a:rPr lang="tr-TR" dirty="0" smtClean="0"/>
              <a:t>Yunus peygamber</a:t>
            </a:r>
          </a:p>
          <a:p>
            <a:r>
              <a:rPr lang="tr-TR" dirty="0" smtClean="0"/>
              <a:t>İbrahim kıssası</a:t>
            </a:r>
          </a:p>
          <a:p>
            <a:r>
              <a:rPr lang="tr-TR" dirty="0" smtClean="0"/>
              <a:t>İsmail’in kurban edilmesi ve babasına yardımı etmesi hikayesi</a:t>
            </a:r>
          </a:p>
          <a:p>
            <a:r>
              <a:rPr lang="tr-TR" dirty="0" err="1" smtClean="0"/>
              <a:t>Yakub</a:t>
            </a:r>
            <a:r>
              <a:rPr lang="tr-TR" dirty="0" smtClean="0"/>
              <a:t> ve Yusuf kıssası</a:t>
            </a:r>
          </a:p>
          <a:p>
            <a:r>
              <a:rPr lang="tr-TR" dirty="0" smtClean="0"/>
              <a:t>Musa ve </a:t>
            </a:r>
            <a:r>
              <a:rPr lang="tr-TR" dirty="0" err="1" smtClean="0"/>
              <a:t>İsrailoğulları</a:t>
            </a:r>
            <a:endParaRPr lang="tr-TR" dirty="0" smtClean="0"/>
          </a:p>
          <a:p>
            <a:r>
              <a:rPr lang="tr-TR" dirty="0" smtClean="0"/>
              <a:t>Karun kıssası</a:t>
            </a:r>
          </a:p>
          <a:p>
            <a:r>
              <a:rPr lang="tr-TR" dirty="0" smtClean="0"/>
              <a:t>Davud kıssası</a:t>
            </a:r>
          </a:p>
          <a:p>
            <a:r>
              <a:rPr lang="tr-TR" dirty="0" smtClean="0"/>
              <a:t>Süleyman kıssası</a:t>
            </a:r>
          </a:p>
          <a:p>
            <a:r>
              <a:rPr lang="tr-TR" dirty="0" smtClean="0"/>
              <a:t>Meryem kıssası</a:t>
            </a:r>
          </a:p>
          <a:p>
            <a:r>
              <a:rPr lang="tr-TR" dirty="0" smtClean="0"/>
              <a:t>İsa ve </a:t>
            </a:r>
            <a:r>
              <a:rPr lang="tr-TR" dirty="0" err="1" smtClean="0"/>
              <a:t>İsrailoğulları</a:t>
            </a:r>
            <a:r>
              <a:rPr lang="tr-TR" dirty="0" smtClean="0"/>
              <a:t> kıssası</a:t>
            </a:r>
          </a:p>
          <a:p>
            <a:r>
              <a:rPr lang="tr-TR" dirty="0" err="1" smtClean="0"/>
              <a:t>Ashab</a:t>
            </a:r>
            <a:r>
              <a:rPr lang="tr-TR" dirty="0" smtClean="0"/>
              <a:t>-ı </a:t>
            </a:r>
            <a:r>
              <a:rPr lang="tr-TR" dirty="0" err="1" smtClean="0"/>
              <a:t>Kehf</a:t>
            </a:r>
            <a:r>
              <a:rPr lang="tr-TR" dirty="0" smtClean="0"/>
              <a:t> kıssası</a:t>
            </a:r>
          </a:p>
          <a:p>
            <a:r>
              <a:rPr lang="tr-TR" dirty="0" smtClean="0"/>
              <a:t>Sapkın kavimler</a:t>
            </a:r>
          </a:p>
          <a:p>
            <a:r>
              <a:rPr lang="tr-TR" dirty="0" err="1" smtClean="0"/>
              <a:t>Zülkarneyn</a:t>
            </a:r>
            <a:r>
              <a:rPr lang="tr-TR" dirty="0" smtClean="0"/>
              <a:t> kıssası</a:t>
            </a:r>
          </a:p>
          <a:p>
            <a:r>
              <a:rPr lang="tr-TR" dirty="0" err="1" smtClean="0"/>
              <a:t>Ashab</a:t>
            </a:r>
            <a:r>
              <a:rPr lang="tr-TR" dirty="0" smtClean="0"/>
              <a:t>-ı karye</a:t>
            </a:r>
          </a:p>
          <a:p>
            <a:r>
              <a:rPr lang="tr-TR" dirty="0" err="1" smtClean="0"/>
              <a:t>Ashab</a:t>
            </a:r>
            <a:r>
              <a:rPr lang="tr-TR" dirty="0" smtClean="0"/>
              <a:t>-ı </a:t>
            </a:r>
            <a:r>
              <a:rPr lang="tr-TR" dirty="0" err="1" smtClean="0"/>
              <a:t>Uhdûd</a:t>
            </a:r>
            <a:endParaRPr lang="tr-TR" dirty="0" smtClean="0"/>
          </a:p>
          <a:p>
            <a:r>
              <a:rPr lang="tr-TR" dirty="0" err="1" smtClean="0"/>
              <a:t>Ashab</a:t>
            </a:r>
            <a:r>
              <a:rPr lang="tr-TR" dirty="0" smtClean="0"/>
              <a:t>-ı cennet</a:t>
            </a:r>
          </a:p>
          <a:p>
            <a:r>
              <a:rPr lang="tr-TR" dirty="0" smtClean="0"/>
              <a:t>Kur’an’ın nüzulünden hemen önce ve nüzul devrindeki bazı olaylar: Fil kıssası, hicret, savaşlar, </a:t>
            </a:r>
            <a:r>
              <a:rPr lang="tr-TR" dirty="0" err="1" smtClean="0"/>
              <a:t>ifk</a:t>
            </a:r>
            <a:r>
              <a:rPr lang="tr-TR" dirty="0"/>
              <a:t> </a:t>
            </a:r>
            <a:r>
              <a:rPr lang="tr-TR" dirty="0" smtClean="0"/>
              <a:t>olayı, </a:t>
            </a:r>
            <a:r>
              <a:rPr lang="tr-TR" dirty="0" err="1" smtClean="0"/>
              <a:t>Hudeybiye</a:t>
            </a:r>
            <a:r>
              <a:rPr lang="tr-TR" dirty="0" smtClean="0"/>
              <a:t> anlaşması ve biat …</a:t>
            </a:r>
          </a:p>
        </p:txBody>
      </p:sp>
      <p:sp>
        <p:nvSpPr>
          <p:cNvPr id="3" name="Başlık 2"/>
          <p:cNvSpPr>
            <a:spLocks noGrp="1"/>
          </p:cNvSpPr>
          <p:nvPr>
            <p:ph type="title"/>
          </p:nvPr>
        </p:nvSpPr>
        <p:spPr>
          <a:xfrm>
            <a:off x="688489" y="43031"/>
            <a:ext cx="7756263" cy="1054250"/>
          </a:xfrm>
        </p:spPr>
        <p:txBody>
          <a:bodyPr/>
          <a:lstStyle/>
          <a:p>
            <a:r>
              <a:rPr lang="tr-TR" sz="2800" dirty="0" smtClean="0"/>
              <a:t>Başlıca Kur’an kıssaları</a:t>
            </a:r>
            <a:br>
              <a:rPr lang="tr-TR" sz="2800" dirty="0" smtClean="0"/>
            </a:br>
            <a:r>
              <a:rPr lang="ar-SA" sz="2800" dirty="0" smtClean="0"/>
              <a:t>القصص </a:t>
            </a:r>
            <a:r>
              <a:rPr lang="ar-SA" sz="2800" dirty="0"/>
              <a:t>الرئيسية في </a:t>
            </a:r>
            <a:r>
              <a:rPr lang="ar-SA" sz="2800" dirty="0" smtClean="0"/>
              <a:t>القران</a:t>
            </a:r>
            <a:endParaRPr lang="tr-TR" sz="2800" dirty="0"/>
          </a:p>
        </p:txBody>
      </p:sp>
    </p:spTree>
    <p:extLst>
      <p:ext uri="{BB962C8B-B14F-4D97-AF65-F5344CB8AC3E}">
        <p14:creationId xmlns:p14="http://schemas.microsoft.com/office/powerpoint/2010/main" val="3231735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88490" y="43030"/>
            <a:ext cx="7756263" cy="1233319"/>
          </a:xfrm>
        </p:spPr>
        <p:txBody>
          <a:bodyPr/>
          <a:lstStyle/>
          <a:p>
            <a:r>
              <a:rPr lang="tr-TR" sz="3300" dirty="0" err="1" smtClean="0"/>
              <a:t>Kasasu’l</a:t>
            </a:r>
            <a:r>
              <a:rPr lang="tr-TR" sz="3300" dirty="0" smtClean="0"/>
              <a:t>-Kur’an</a:t>
            </a:r>
            <a:br>
              <a:rPr lang="tr-TR" sz="3300" dirty="0" smtClean="0"/>
            </a:br>
            <a:r>
              <a:rPr lang="ar-SA" sz="3300" dirty="0">
                <a:solidFill>
                  <a:srgbClr val="000000"/>
                </a:solidFill>
                <a:latin typeface="Times New Roman"/>
                <a:ea typeface="Calibri"/>
                <a:cs typeface="Arial"/>
              </a:rPr>
              <a:t>قصص </a:t>
            </a:r>
            <a:r>
              <a:rPr lang="ar-SA" sz="3300" dirty="0" smtClean="0">
                <a:solidFill>
                  <a:srgbClr val="000000"/>
                </a:solidFill>
                <a:latin typeface="Times New Roman"/>
                <a:ea typeface="Calibri"/>
                <a:cs typeface="Arial"/>
              </a:rPr>
              <a:t>القران</a:t>
            </a:r>
            <a:r>
              <a:rPr lang="tr-TR" sz="3300" dirty="0" smtClean="0">
                <a:solidFill>
                  <a:srgbClr val="000000"/>
                </a:solidFill>
                <a:latin typeface="Times New Roman"/>
                <a:ea typeface="Calibri"/>
                <a:cs typeface="Arial"/>
              </a:rPr>
              <a:t> </a:t>
            </a:r>
            <a:endParaRPr lang="tr-TR" sz="3300" dirty="0"/>
          </a:p>
        </p:txBody>
      </p:sp>
      <p:sp>
        <p:nvSpPr>
          <p:cNvPr id="2" name="İçerik Yer Tutucusu 1"/>
          <p:cNvSpPr>
            <a:spLocks noGrp="1"/>
          </p:cNvSpPr>
          <p:nvPr>
            <p:ph idx="1"/>
          </p:nvPr>
        </p:nvSpPr>
        <p:spPr>
          <a:xfrm>
            <a:off x="0" y="1119116"/>
            <a:ext cx="9143999" cy="5738883"/>
          </a:xfrm>
        </p:spPr>
        <p:txBody>
          <a:bodyPr>
            <a:normAutofit fontScale="92500" lnSpcReduction="20000"/>
          </a:bodyPr>
          <a:lstStyle/>
          <a:p>
            <a:pPr marL="0" indent="0">
              <a:buNone/>
            </a:pPr>
            <a:r>
              <a:rPr lang="ar-SA" sz="2800" u="sng" dirty="0"/>
              <a:t>اهم كتب قصص القران </a:t>
            </a:r>
            <a:endParaRPr lang="tr-TR" sz="2800" u="sng" dirty="0" smtClean="0"/>
          </a:p>
          <a:p>
            <a:pPr marL="0" indent="0">
              <a:buNone/>
            </a:pPr>
            <a:endParaRPr lang="tr-TR" sz="1200" u="sng" dirty="0" smtClean="0"/>
          </a:p>
          <a:p>
            <a:r>
              <a:rPr lang="tr-TR" dirty="0" smtClean="0"/>
              <a:t>1</a:t>
            </a:r>
            <a:r>
              <a:rPr lang="tr-TR" dirty="0"/>
              <a:t>. </a:t>
            </a:r>
            <a:r>
              <a:rPr lang="tr-TR" dirty="0" err="1"/>
              <a:t>Sa’lebî</a:t>
            </a:r>
            <a:r>
              <a:rPr lang="tr-TR" dirty="0"/>
              <a:t> : </a:t>
            </a:r>
            <a:r>
              <a:rPr lang="tr-TR" dirty="0" err="1"/>
              <a:t>Kısasu’l-Enbiyâ</a:t>
            </a:r>
            <a:endParaRPr lang="tr-TR" dirty="0"/>
          </a:p>
          <a:p>
            <a:r>
              <a:rPr lang="tr-TR" dirty="0"/>
              <a:t>2. </a:t>
            </a:r>
            <a:r>
              <a:rPr lang="tr-TR" dirty="0" err="1"/>
              <a:t>Abdulvahhab</a:t>
            </a:r>
            <a:r>
              <a:rPr lang="tr-TR" dirty="0"/>
              <a:t> en-</a:t>
            </a:r>
            <a:r>
              <a:rPr lang="tr-TR" dirty="0" err="1"/>
              <a:t>Neccâr</a:t>
            </a:r>
            <a:r>
              <a:rPr lang="tr-TR" dirty="0"/>
              <a:t> : </a:t>
            </a:r>
            <a:r>
              <a:rPr lang="tr-TR" dirty="0" err="1"/>
              <a:t>Kısasu’l-Enbiyâ</a:t>
            </a:r>
            <a:endParaRPr lang="tr-TR" dirty="0"/>
          </a:p>
          <a:p>
            <a:r>
              <a:rPr lang="tr-TR" dirty="0"/>
              <a:t>3. M. </a:t>
            </a:r>
            <a:r>
              <a:rPr lang="tr-TR" dirty="0" err="1"/>
              <a:t>Ahmed</a:t>
            </a:r>
            <a:r>
              <a:rPr lang="tr-TR" dirty="0"/>
              <a:t> </a:t>
            </a:r>
            <a:r>
              <a:rPr lang="tr-TR" dirty="0" err="1"/>
              <a:t>Câd</a:t>
            </a:r>
            <a:r>
              <a:rPr lang="tr-TR" dirty="0"/>
              <a:t> el-Mevlâ : </a:t>
            </a:r>
            <a:r>
              <a:rPr lang="tr-TR" dirty="0" err="1"/>
              <a:t>Kısasu’l-Kur’ân</a:t>
            </a:r>
            <a:endParaRPr lang="tr-TR" dirty="0"/>
          </a:p>
          <a:p>
            <a:r>
              <a:rPr lang="tr-TR" dirty="0"/>
              <a:t>4. M. </a:t>
            </a:r>
            <a:r>
              <a:rPr lang="tr-TR" dirty="0" err="1"/>
              <a:t>Ebu’l-Fadl</a:t>
            </a:r>
            <a:r>
              <a:rPr lang="tr-TR" dirty="0"/>
              <a:t> İbrahim : </a:t>
            </a:r>
            <a:r>
              <a:rPr lang="tr-TR" dirty="0" err="1"/>
              <a:t>Kısasu’l-Kur’ân</a:t>
            </a:r>
            <a:endParaRPr lang="tr-TR" dirty="0"/>
          </a:p>
          <a:p>
            <a:r>
              <a:rPr lang="tr-TR" dirty="0"/>
              <a:t>5. Ali Muhammed </a:t>
            </a:r>
            <a:r>
              <a:rPr lang="tr-TR" dirty="0" err="1"/>
              <a:t>Becevî</a:t>
            </a:r>
            <a:r>
              <a:rPr lang="tr-TR" dirty="0"/>
              <a:t> : </a:t>
            </a:r>
            <a:r>
              <a:rPr lang="tr-TR" dirty="0" err="1"/>
              <a:t>Kısasu’l-Kur’ân</a:t>
            </a:r>
            <a:endParaRPr lang="tr-TR" dirty="0"/>
          </a:p>
          <a:p>
            <a:r>
              <a:rPr lang="tr-TR" dirty="0"/>
              <a:t>6. es-</a:t>
            </a:r>
            <a:r>
              <a:rPr lang="tr-TR" dirty="0" err="1"/>
              <a:t>Seyyid</a:t>
            </a:r>
            <a:r>
              <a:rPr lang="tr-TR" dirty="0"/>
              <a:t> </a:t>
            </a:r>
            <a:r>
              <a:rPr lang="tr-TR" dirty="0" err="1"/>
              <a:t>Şehhâte</a:t>
            </a:r>
            <a:r>
              <a:rPr lang="tr-TR" dirty="0"/>
              <a:t> : </a:t>
            </a:r>
            <a:r>
              <a:rPr lang="tr-TR" dirty="0" err="1"/>
              <a:t>Kısasu’l-Kur’ân</a:t>
            </a:r>
            <a:endParaRPr lang="tr-TR" dirty="0"/>
          </a:p>
          <a:p>
            <a:r>
              <a:rPr lang="tr-TR" dirty="0" smtClean="0"/>
              <a:t>7. İdris Şengül : </a:t>
            </a:r>
            <a:r>
              <a:rPr lang="tr-TR" dirty="0" err="1" smtClean="0"/>
              <a:t>Kur’ân</a:t>
            </a:r>
            <a:r>
              <a:rPr lang="tr-TR" dirty="0" smtClean="0"/>
              <a:t> Kıssaları Üzerine</a:t>
            </a:r>
          </a:p>
          <a:p>
            <a:r>
              <a:rPr lang="tr-TR" dirty="0" smtClean="0"/>
              <a:t>8</a:t>
            </a:r>
            <a:r>
              <a:rPr lang="tr-TR" dirty="0"/>
              <a:t>. M. Sait Şimşek : </a:t>
            </a:r>
            <a:r>
              <a:rPr lang="tr-TR" dirty="0" err="1"/>
              <a:t>Kur’ân</a:t>
            </a:r>
            <a:r>
              <a:rPr lang="tr-TR" dirty="0"/>
              <a:t> Kıssalarına Giriş</a:t>
            </a:r>
          </a:p>
          <a:p>
            <a:r>
              <a:rPr lang="tr-TR" dirty="0"/>
              <a:t>9. Abdulbaki Güneş : </a:t>
            </a:r>
            <a:r>
              <a:rPr lang="tr-TR" dirty="0" err="1"/>
              <a:t>Kur’ân</a:t>
            </a:r>
            <a:r>
              <a:rPr lang="tr-TR" dirty="0"/>
              <a:t> Kıssaları ve Medeniyetlerin İnşası</a:t>
            </a:r>
          </a:p>
          <a:p>
            <a:r>
              <a:rPr lang="tr-TR" dirty="0"/>
              <a:t>10. Mustafa Öztürk : Kıssaların Dili</a:t>
            </a:r>
          </a:p>
          <a:p>
            <a:r>
              <a:rPr lang="tr-TR" dirty="0" smtClean="0"/>
              <a:t>11. et-</a:t>
            </a:r>
            <a:r>
              <a:rPr lang="tr-TR" dirty="0" err="1" smtClean="0"/>
              <a:t>Tehâmî</a:t>
            </a:r>
            <a:r>
              <a:rPr lang="tr-TR" dirty="0" smtClean="0"/>
              <a:t> Nevra : </a:t>
            </a:r>
            <a:r>
              <a:rPr lang="tr-TR" dirty="0" err="1" smtClean="0"/>
              <a:t>Saykolocya</a:t>
            </a:r>
            <a:r>
              <a:rPr lang="tr-TR" dirty="0" smtClean="0"/>
              <a:t> el-Kıssa </a:t>
            </a:r>
            <a:r>
              <a:rPr lang="tr-TR" dirty="0" err="1" smtClean="0"/>
              <a:t>fî’l-Kur’ân</a:t>
            </a:r>
            <a:endParaRPr lang="tr-TR" dirty="0" smtClean="0"/>
          </a:p>
          <a:p>
            <a:r>
              <a:rPr lang="tr-TR" dirty="0" smtClean="0"/>
              <a:t>12</a:t>
            </a:r>
            <a:r>
              <a:rPr lang="tr-TR" dirty="0"/>
              <a:t>. </a:t>
            </a:r>
            <a:r>
              <a:rPr lang="tr-TR" dirty="0" err="1"/>
              <a:t>Şehmus</a:t>
            </a:r>
            <a:r>
              <a:rPr lang="tr-TR" dirty="0"/>
              <a:t> Demir : Mitoloji, </a:t>
            </a:r>
            <a:r>
              <a:rPr lang="tr-TR" dirty="0" err="1"/>
              <a:t>Kur’ân</a:t>
            </a:r>
            <a:r>
              <a:rPr lang="tr-TR" dirty="0"/>
              <a:t> Kıssaları ve Tarihi Gerçeklik</a:t>
            </a:r>
          </a:p>
          <a:p>
            <a:r>
              <a:rPr lang="tr-TR" dirty="0" smtClean="0"/>
              <a:t>13. </a:t>
            </a:r>
            <a:r>
              <a:rPr lang="tr-TR" sz="2300" dirty="0" err="1" smtClean="0"/>
              <a:t>Abdulkerim</a:t>
            </a:r>
            <a:r>
              <a:rPr lang="tr-TR" sz="2300" dirty="0" smtClean="0"/>
              <a:t> el-</a:t>
            </a:r>
            <a:r>
              <a:rPr lang="tr-TR" sz="2300" dirty="0" err="1" smtClean="0"/>
              <a:t>Hatib</a:t>
            </a:r>
            <a:r>
              <a:rPr lang="tr-TR" sz="2300" dirty="0" smtClean="0"/>
              <a:t> : el-</a:t>
            </a:r>
            <a:r>
              <a:rPr lang="tr-TR" sz="2300" dirty="0" err="1" smtClean="0"/>
              <a:t>Kasasu’l</a:t>
            </a:r>
            <a:r>
              <a:rPr lang="tr-TR" sz="2300" dirty="0" smtClean="0"/>
              <a:t>-</a:t>
            </a:r>
            <a:r>
              <a:rPr lang="tr-TR" sz="2300" dirty="0" err="1" smtClean="0"/>
              <a:t>Kur’ân</a:t>
            </a:r>
            <a:r>
              <a:rPr lang="tr-TR" sz="2300" dirty="0" smtClean="0"/>
              <a:t> fî </a:t>
            </a:r>
            <a:r>
              <a:rPr lang="tr-TR" sz="2300" dirty="0" err="1" smtClean="0"/>
              <a:t>Mantûkihi</a:t>
            </a:r>
            <a:r>
              <a:rPr lang="tr-TR" sz="2300" dirty="0" smtClean="0"/>
              <a:t> ve </a:t>
            </a:r>
            <a:r>
              <a:rPr lang="tr-TR" sz="2300" dirty="0" err="1" smtClean="0"/>
              <a:t>Mefhûmihi</a:t>
            </a:r>
            <a:endParaRPr lang="tr-TR" sz="2300" dirty="0" smtClean="0"/>
          </a:p>
          <a:p>
            <a:r>
              <a:rPr lang="tr-TR" dirty="0" smtClean="0"/>
              <a:t>14. Z. Mansur el-</a:t>
            </a:r>
            <a:r>
              <a:rPr lang="tr-TR" dirty="0" err="1" smtClean="0"/>
              <a:t>Mezîdî</a:t>
            </a:r>
            <a:r>
              <a:rPr lang="tr-TR" dirty="0" smtClean="0"/>
              <a:t> : </a:t>
            </a:r>
            <a:r>
              <a:rPr lang="tr-TR" dirty="0" err="1" smtClean="0"/>
              <a:t>Kur’ân</a:t>
            </a:r>
            <a:r>
              <a:rPr lang="tr-TR" dirty="0" smtClean="0"/>
              <a:t> Kıssalarında Sinematik Özellikler</a:t>
            </a:r>
            <a:endParaRPr lang="tr-TR" dirty="0"/>
          </a:p>
        </p:txBody>
      </p:sp>
    </p:spTree>
    <p:extLst>
      <p:ext uri="{BB962C8B-B14F-4D97-AF65-F5344CB8AC3E}">
        <p14:creationId xmlns:p14="http://schemas.microsoft.com/office/powerpoint/2010/main" val="13848280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590550"/>
            <a:ext cx="8648700" cy="2076450"/>
          </a:xfrm>
        </p:spPr>
        <p:txBody>
          <a:bodyPr/>
          <a:lstStyle/>
          <a:p>
            <a:r>
              <a:rPr lang="tr-TR" sz="3800" b="1" u="sng" dirty="0" smtClean="0"/>
              <a:t>2. Hafta</a:t>
            </a:r>
            <a:r>
              <a:rPr lang="tr-TR" sz="4600" b="1" dirty="0" smtClean="0"/>
              <a:t/>
            </a:r>
            <a:br>
              <a:rPr lang="tr-TR" sz="4600" b="1" dirty="0" smtClean="0"/>
            </a:br>
            <a:r>
              <a:rPr lang="ar-SA" sz="4800" dirty="0"/>
              <a:t>الأسبوع </a:t>
            </a:r>
            <a:r>
              <a:rPr lang="ar-SA" sz="4800" dirty="0" smtClean="0"/>
              <a:t>الثاني</a:t>
            </a:r>
            <a:r>
              <a:rPr lang="tr-TR" sz="4800" dirty="0" smtClean="0"/>
              <a:t/>
            </a:r>
            <a:br>
              <a:rPr lang="tr-TR" sz="4800" dirty="0" smtClean="0"/>
            </a:br>
            <a:endParaRPr lang="tr-TR" sz="1200" b="1" dirty="0"/>
          </a:p>
        </p:txBody>
      </p:sp>
      <p:sp>
        <p:nvSpPr>
          <p:cNvPr id="3" name="Metin Yer Tutucusu 2"/>
          <p:cNvSpPr>
            <a:spLocks noGrp="1"/>
          </p:cNvSpPr>
          <p:nvPr>
            <p:ph type="body" idx="1"/>
          </p:nvPr>
        </p:nvSpPr>
        <p:spPr>
          <a:xfrm>
            <a:off x="261098" y="3384645"/>
            <a:ext cx="8616202" cy="3644805"/>
          </a:xfrm>
        </p:spPr>
        <p:txBody>
          <a:bodyPr>
            <a:normAutofit/>
          </a:bodyPr>
          <a:lstStyle/>
          <a:p>
            <a:r>
              <a:rPr lang="tr-TR" sz="3600" dirty="0" smtClean="0"/>
              <a:t>-</a:t>
            </a:r>
            <a:r>
              <a:rPr lang="tr-TR" sz="3600" dirty="0" err="1">
                <a:solidFill>
                  <a:srgbClr val="0070C0"/>
                </a:solidFill>
              </a:rPr>
              <a:t>Ulumu’l</a:t>
            </a:r>
            <a:r>
              <a:rPr lang="tr-TR" sz="3600" dirty="0">
                <a:solidFill>
                  <a:srgbClr val="0070C0"/>
                </a:solidFill>
              </a:rPr>
              <a:t>-Kur’an</a:t>
            </a:r>
            <a:r>
              <a:rPr lang="tr-TR" sz="3600" dirty="0"/>
              <a:t/>
            </a:r>
            <a:br>
              <a:rPr lang="tr-TR" sz="3600" dirty="0"/>
            </a:br>
            <a:r>
              <a:rPr lang="ar-SA" sz="3600" dirty="0">
                <a:solidFill>
                  <a:schemeClr val="tx1"/>
                </a:solidFill>
              </a:rPr>
              <a:t>علوم </a:t>
            </a:r>
            <a:r>
              <a:rPr lang="ar-SA" sz="3600" dirty="0" smtClean="0">
                <a:solidFill>
                  <a:schemeClr val="tx1"/>
                </a:solidFill>
              </a:rPr>
              <a:t>القران</a:t>
            </a:r>
            <a:r>
              <a:rPr lang="tr-TR" sz="3600" dirty="0"/>
              <a:t> </a:t>
            </a:r>
            <a:r>
              <a:rPr lang="tr-TR" sz="1400" dirty="0" smtClean="0"/>
              <a:t>s.27-39</a:t>
            </a:r>
            <a:endParaRPr lang="tr-TR" sz="1400" dirty="0">
              <a:solidFill>
                <a:schemeClr val="tx1"/>
              </a:solidFill>
            </a:endParaRPr>
          </a:p>
          <a:p>
            <a:r>
              <a:rPr lang="tr-TR" sz="3600" dirty="0" smtClean="0">
                <a:solidFill>
                  <a:srgbClr val="0070C0"/>
                </a:solidFill>
              </a:rPr>
              <a:t>-</a:t>
            </a:r>
            <a:r>
              <a:rPr lang="tr-TR" sz="3600" dirty="0" err="1" smtClean="0">
                <a:solidFill>
                  <a:srgbClr val="0070C0"/>
                </a:solidFill>
              </a:rPr>
              <a:t>Kasasu’l</a:t>
            </a:r>
            <a:r>
              <a:rPr lang="tr-TR" sz="3600" dirty="0" smtClean="0">
                <a:solidFill>
                  <a:srgbClr val="0070C0"/>
                </a:solidFill>
              </a:rPr>
              <a:t>-Kur’an</a:t>
            </a:r>
          </a:p>
          <a:p>
            <a:r>
              <a:rPr lang="ar-SA" sz="3600" dirty="0" smtClean="0">
                <a:solidFill>
                  <a:srgbClr val="000000"/>
                </a:solidFill>
                <a:latin typeface="Times New Roman"/>
                <a:ea typeface="Calibri"/>
                <a:cs typeface="Arial"/>
              </a:rPr>
              <a:t>قصص القران</a:t>
            </a:r>
            <a:endParaRPr lang="tr-TR" sz="3600" dirty="0" smtClean="0">
              <a:solidFill>
                <a:srgbClr val="000000"/>
              </a:solidFill>
              <a:latin typeface="Times New Roman"/>
              <a:ea typeface="Calibri"/>
              <a:cs typeface="Arial"/>
            </a:endParaRPr>
          </a:p>
          <a:p>
            <a:r>
              <a:rPr lang="tr-TR" sz="1600" smtClean="0"/>
              <a:t>s. </a:t>
            </a:r>
            <a:r>
              <a:rPr lang="tr-TR" sz="1600" dirty="0" smtClean="0"/>
              <a:t>80-83</a:t>
            </a:r>
            <a:endParaRPr lang="tr-TR" sz="1600" dirty="0" smtClean="0"/>
          </a:p>
        </p:txBody>
      </p:sp>
    </p:spTree>
    <p:extLst>
      <p:ext uri="{BB962C8B-B14F-4D97-AF65-F5344CB8AC3E}">
        <p14:creationId xmlns:p14="http://schemas.microsoft.com/office/powerpoint/2010/main" val="28112401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50125"/>
            <a:ext cx="9144000" cy="6581752"/>
          </a:xfrm>
        </p:spPr>
        <p:txBody>
          <a:bodyPr>
            <a:normAutofit fontScale="55000" lnSpcReduction="20000"/>
          </a:bodyPr>
          <a:lstStyle/>
          <a:p>
            <a:pPr marL="0" indent="0" algn="ctr">
              <a:buNone/>
            </a:pPr>
            <a:r>
              <a:rPr lang="tr-TR" sz="4800" u="sng" dirty="0" smtClean="0">
                <a:solidFill>
                  <a:schemeClr val="tx1"/>
                </a:solidFill>
              </a:rPr>
              <a:t>İki önemli kavram</a:t>
            </a:r>
          </a:p>
          <a:p>
            <a:pPr marL="0" indent="0" algn="ctr">
              <a:buNone/>
            </a:pPr>
            <a:endParaRPr lang="tr-TR" sz="4800" u="sng" dirty="0" smtClean="0">
              <a:solidFill>
                <a:schemeClr val="tx1"/>
              </a:solidFill>
            </a:endParaRPr>
          </a:p>
          <a:p>
            <a:pPr marL="0" indent="0" algn="ctr">
              <a:buNone/>
            </a:pPr>
            <a:r>
              <a:rPr lang="tr-TR" sz="4800" u="sng" dirty="0" err="1" smtClean="0">
                <a:solidFill>
                  <a:srgbClr val="7030A0"/>
                </a:solidFill>
              </a:rPr>
              <a:t>Ulumu’l</a:t>
            </a:r>
            <a:r>
              <a:rPr lang="tr-TR" sz="4800" u="sng" dirty="0" smtClean="0">
                <a:solidFill>
                  <a:srgbClr val="7030A0"/>
                </a:solidFill>
              </a:rPr>
              <a:t>-Kur’an - </a:t>
            </a:r>
            <a:r>
              <a:rPr lang="ar-SA" sz="4800" u="sng" dirty="0">
                <a:solidFill>
                  <a:srgbClr val="7030A0"/>
                </a:solidFill>
              </a:rPr>
              <a:t>علوم القران</a:t>
            </a:r>
            <a:endParaRPr lang="tr-TR" sz="4800" u="sng" dirty="0">
              <a:solidFill>
                <a:srgbClr val="7030A0"/>
              </a:solidFill>
            </a:endParaRPr>
          </a:p>
          <a:p>
            <a:pPr marL="0" indent="0" algn="r" rtl="1">
              <a:buNone/>
            </a:pPr>
            <a:r>
              <a:rPr lang="ar-SA" sz="4800" dirty="0" smtClean="0"/>
              <a:t>تُعرف </a:t>
            </a:r>
            <a:r>
              <a:rPr lang="ar-SA" sz="4800" dirty="0"/>
              <a:t>علوم القرآن </a:t>
            </a:r>
            <a:r>
              <a:rPr lang="tr-TR" sz="4800" dirty="0"/>
              <a:t>:</a:t>
            </a:r>
          </a:p>
          <a:p>
            <a:pPr marL="0" indent="0" algn="r">
              <a:buNone/>
            </a:pPr>
            <a:r>
              <a:rPr lang="ar-SA" sz="4800" dirty="0"/>
              <a:t> العلوم التي تخدم القرآن، وتحاول كشف معانيه و أسراره من خلال البحث فيه من حيث كتابته، ونزوله، وقراءته، وترتيبه، وناسخه ومنسوخه، ومحكمه ومتشابهه، ورسمه، وقصصه، وأساليبه، وبلاغته وإعجازه</a:t>
            </a:r>
            <a:endParaRPr lang="tr-TR" sz="4800" dirty="0"/>
          </a:p>
          <a:p>
            <a:pPr marL="0" indent="0" algn="just">
              <a:buNone/>
            </a:pPr>
            <a:endParaRPr lang="tr-TR" sz="4800" dirty="0" smtClean="0"/>
          </a:p>
          <a:p>
            <a:pPr marL="0" indent="0" algn="ctr">
              <a:buNone/>
            </a:pPr>
            <a:r>
              <a:rPr lang="tr-TR" sz="4800" u="sng" dirty="0" smtClean="0">
                <a:solidFill>
                  <a:srgbClr val="7030A0"/>
                </a:solidFill>
              </a:rPr>
              <a:t>Tefsir usulü - </a:t>
            </a:r>
            <a:r>
              <a:rPr lang="ar-SA" sz="4800" u="sng" dirty="0" smtClean="0">
                <a:solidFill>
                  <a:srgbClr val="7030A0"/>
                </a:solidFill>
              </a:rPr>
              <a:t>اصول </a:t>
            </a:r>
            <a:r>
              <a:rPr lang="ar-SA" sz="4800" u="sng" dirty="0">
                <a:solidFill>
                  <a:srgbClr val="7030A0"/>
                </a:solidFill>
              </a:rPr>
              <a:t>اتفسير</a:t>
            </a:r>
            <a:endParaRPr lang="tr-TR" sz="4800" u="sng" dirty="0">
              <a:solidFill>
                <a:srgbClr val="7030A0"/>
              </a:solidFill>
            </a:endParaRPr>
          </a:p>
          <a:p>
            <a:pPr marL="0" indent="0" algn="r">
              <a:buNone/>
            </a:pPr>
            <a:r>
              <a:rPr lang="tr-TR" sz="4800" dirty="0"/>
              <a:t> </a:t>
            </a:r>
            <a:r>
              <a:rPr lang="ar-SA" sz="4800" dirty="0"/>
              <a:t>المصطلح ( أصول التفسير) </a:t>
            </a:r>
            <a:r>
              <a:rPr lang="tr-TR" sz="4800" dirty="0"/>
              <a:t>:</a:t>
            </a:r>
            <a:br>
              <a:rPr lang="tr-TR" sz="4800" dirty="0"/>
            </a:br>
            <a:r>
              <a:rPr lang="ar-SA" sz="4800" dirty="0"/>
              <a:t>إن الفارق بين التفسير وأصوله ، هو أن الأصول هي القواعد التي تحد وتبين الطريق الذي يلتزمه المفسر في تفسير الآيات الكريمة ، وأما التفسير فهو إيضاحها وبيانها مع التقيد بهذه القواعد والضوابط .</a:t>
            </a:r>
            <a:r>
              <a:rPr lang="tr-TR" sz="4800" dirty="0"/>
              <a:t/>
            </a:r>
            <a:br>
              <a:rPr lang="tr-TR" sz="4800" dirty="0"/>
            </a:br>
            <a:r>
              <a:rPr lang="ar-SA" sz="4800" u="sng" dirty="0"/>
              <a:t>تعريف أصول التفسير</a:t>
            </a:r>
            <a:r>
              <a:rPr lang="tr-TR" sz="4800" dirty="0"/>
              <a:t/>
            </a:r>
            <a:br>
              <a:rPr lang="tr-TR" sz="4800" dirty="0"/>
            </a:br>
            <a:r>
              <a:rPr lang="ar-SA" sz="4800" dirty="0"/>
              <a:t>العلم الذي يبين المناهج التي انتهجها وسار عليها المفسرون في استنباط  المعاني والأسرار القرآنية ، وتعرف الأحكام الشرعية من النصوص القرآنية التي تبنى عليها ، وتلمس المصـالح التي قصد إليها القرآن الكريم </a:t>
            </a:r>
            <a:r>
              <a:rPr lang="ar-SA" sz="4800" dirty="0" smtClean="0"/>
              <a:t>.</a:t>
            </a:r>
            <a:endParaRPr lang="tr-TR" sz="4800" dirty="0"/>
          </a:p>
        </p:txBody>
      </p:sp>
    </p:spTree>
    <p:extLst>
      <p:ext uri="{BB962C8B-B14F-4D97-AF65-F5344CB8AC3E}">
        <p14:creationId xmlns:p14="http://schemas.microsoft.com/office/powerpoint/2010/main" val="3649378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8490" y="2862496"/>
            <a:ext cx="7745505" cy="3877815"/>
          </a:xfrm>
        </p:spPr>
        <p:txBody>
          <a:bodyPr/>
          <a:lstStyle/>
          <a:p>
            <a:pPr marL="0" indent="0">
              <a:buNone/>
            </a:pPr>
            <a:r>
              <a:rPr lang="tr-TR" dirty="0"/>
              <a:t>Tarihsel süreçte bir yandan tefsir, bir ilim olarak gelişirken, bir yandan da onun kural ve kaideleri oluşmaya başladı. Kur’an-ı Kerim’i bu kural ve kaidelere göre anlama ve tefsir etme yolunu göstermeyi amaçlayan bilim dalının adına </a:t>
            </a:r>
            <a:r>
              <a:rPr lang="tr-TR" i="1" dirty="0" err="1"/>
              <a:t>Usûlu’t-tefsîr</a:t>
            </a:r>
            <a:r>
              <a:rPr lang="tr-TR" i="1" dirty="0"/>
              <a:t> </a:t>
            </a:r>
            <a:r>
              <a:rPr lang="tr-TR" dirty="0"/>
              <a:t>denildi</a:t>
            </a:r>
            <a:r>
              <a:rPr lang="tr-TR" dirty="0" smtClean="0"/>
              <a:t>.</a:t>
            </a:r>
            <a:endParaRPr lang="tr-TR" dirty="0"/>
          </a:p>
        </p:txBody>
      </p:sp>
      <p:sp>
        <p:nvSpPr>
          <p:cNvPr id="3" name="Başlık 2"/>
          <p:cNvSpPr>
            <a:spLocks noGrp="1"/>
          </p:cNvSpPr>
          <p:nvPr>
            <p:ph type="title"/>
          </p:nvPr>
        </p:nvSpPr>
        <p:spPr>
          <a:xfrm>
            <a:off x="688490" y="191069"/>
            <a:ext cx="7756263" cy="1433337"/>
          </a:xfrm>
        </p:spPr>
        <p:txBody>
          <a:bodyPr/>
          <a:lstStyle/>
          <a:p>
            <a:r>
              <a:rPr lang="tr-TR" sz="2400" dirty="0" err="1" smtClean="0"/>
              <a:t>Ulumu’l</a:t>
            </a:r>
            <a:r>
              <a:rPr lang="tr-TR" sz="2400" dirty="0" smtClean="0"/>
              <a:t>-Kur’an’a dahil olan bilgiler sahabeden başlayarak, tabiin ve sonraki alimlerden bize kadar toplanarak gelen bilgilerdir.</a:t>
            </a:r>
            <a:endParaRPr lang="tr-TR" sz="2400" dirty="0"/>
          </a:p>
        </p:txBody>
      </p:sp>
    </p:spTree>
    <p:extLst>
      <p:ext uri="{BB962C8B-B14F-4D97-AF65-F5344CB8AC3E}">
        <p14:creationId xmlns:p14="http://schemas.microsoft.com/office/powerpoint/2010/main" val="1609708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50125" y="2210937"/>
            <a:ext cx="8867834" cy="4647064"/>
          </a:xfrm>
        </p:spPr>
        <p:txBody>
          <a:bodyPr>
            <a:noAutofit/>
          </a:bodyPr>
          <a:lstStyle/>
          <a:p>
            <a:pPr marL="0" indent="0" algn="ctr">
              <a:buNone/>
            </a:pPr>
            <a:r>
              <a:rPr lang="ar-SA" sz="3600" dirty="0"/>
              <a:t>يعلم أصول التفسير طريقة و منهج فهم القرآن وتفسيره</a:t>
            </a:r>
            <a:r>
              <a:rPr lang="tr-TR" sz="3600" dirty="0"/>
              <a:t/>
            </a:r>
            <a:br>
              <a:rPr lang="tr-TR" sz="3600" dirty="0"/>
            </a:br>
            <a:endParaRPr lang="tr-TR" sz="2200" dirty="0" smtClean="0"/>
          </a:p>
          <a:p>
            <a:pPr marL="0" indent="0" algn="ctr">
              <a:buNone/>
            </a:pPr>
            <a:r>
              <a:rPr lang="ar-SA" sz="3600" dirty="0" smtClean="0"/>
              <a:t>من </a:t>
            </a:r>
            <a:r>
              <a:rPr lang="ar-SA" sz="3600" dirty="0"/>
              <a:t>ناحية أخرى ، فإن علوم القرآن تجمع وتقدم معلومات تساعدنا على فهم القرآن </a:t>
            </a:r>
            <a:r>
              <a:rPr lang="ar-SA" sz="3600" dirty="0" smtClean="0"/>
              <a:t>وتفسيره</a:t>
            </a:r>
            <a:endParaRPr lang="tr-TR" sz="3300" dirty="0"/>
          </a:p>
        </p:txBody>
      </p:sp>
      <p:sp>
        <p:nvSpPr>
          <p:cNvPr id="3" name="Başlık 2"/>
          <p:cNvSpPr>
            <a:spLocks noGrp="1"/>
          </p:cNvSpPr>
          <p:nvPr>
            <p:ph type="title"/>
          </p:nvPr>
        </p:nvSpPr>
        <p:spPr>
          <a:xfrm>
            <a:off x="1261696" y="43031"/>
            <a:ext cx="7756263" cy="1540109"/>
          </a:xfrm>
        </p:spPr>
        <p:txBody>
          <a:bodyPr/>
          <a:lstStyle/>
          <a:p>
            <a:pPr marL="0" indent="0"/>
            <a:r>
              <a:rPr lang="ar-SA" sz="3400" dirty="0" smtClean="0"/>
              <a:t>الفرق </a:t>
            </a:r>
            <a:r>
              <a:rPr lang="ar-SA" sz="3400" dirty="0"/>
              <a:t>بين علوم القران واصول </a:t>
            </a:r>
            <a:r>
              <a:rPr lang="ar-SA" sz="3400" dirty="0" smtClean="0"/>
              <a:t>اتفسير</a:t>
            </a:r>
            <a:endParaRPr lang="tr-TR" sz="3400" dirty="0"/>
          </a:p>
        </p:txBody>
      </p:sp>
    </p:spTree>
    <p:extLst>
      <p:ext uri="{BB962C8B-B14F-4D97-AF65-F5344CB8AC3E}">
        <p14:creationId xmlns:p14="http://schemas.microsoft.com/office/powerpoint/2010/main" val="3636199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9182" y="1951631"/>
            <a:ext cx="8925635" cy="4804012"/>
          </a:xfrm>
        </p:spPr>
        <p:txBody>
          <a:bodyPr>
            <a:normAutofit fontScale="92500" lnSpcReduction="20000"/>
          </a:bodyPr>
          <a:lstStyle/>
          <a:p>
            <a:pPr marL="0" indent="0" algn="r">
              <a:buNone/>
            </a:pPr>
            <a:r>
              <a:rPr lang="tr-TR" u="sng" dirty="0" smtClean="0">
                <a:solidFill>
                  <a:srgbClr val="00B0F0"/>
                </a:solidFill>
              </a:rPr>
              <a:t>:</a:t>
            </a:r>
            <a:r>
              <a:rPr lang="ar-SA" u="sng" dirty="0" smtClean="0">
                <a:solidFill>
                  <a:srgbClr val="00B0F0"/>
                </a:solidFill>
              </a:rPr>
              <a:t>ومن </a:t>
            </a:r>
            <a:r>
              <a:rPr lang="ar-SA" u="sng" dirty="0">
                <a:solidFill>
                  <a:srgbClr val="00B0F0"/>
                </a:solidFill>
              </a:rPr>
              <a:t>هذه </a:t>
            </a:r>
            <a:r>
              <a:rPr lang="ar-SA" u="sng" dirty="0" smtClean="0">
                <a:solidFill>
                  <a:srgbClr val="00B0F0"/>
                </a:solidFill>
              </a:rPr>
              <a:t>العلوم</a:t>
            </a:r>
            <a:endParaRPr lang="tr-TR" u="sng" dirty="0" smtClean="0">
              <a:solidFill>
                <a:srgbClr val="00B0F0"/>
              </a:solidFill>
            </a:endParaRPr>
          </a:p>
          <a:p>
            <a:pPr marL="0" indent="0" algn="r">
              <a:buNone/>
            </a:pPr>
            <a:r>
              <a:rPr lang="tr-TR" dirty="0" smtClean="0"/>
              <a:t> </a:t>
            </a:r>
            <a:r>
              <a:rPr lang="ar-SA" dirty="0" smtClean="0"/>
              <a:t>أسباب النزول</a:t>
            </a:r>
            <a:r>
              <a:rPr lang="tr-TR" dirty="0"/>
              <a:t> (</a:t>
            </a:r>
            <a:r>
              <a:rPr lang="ar-SA" u="sng" dirty="0">
                <a:solidFill>
                  <a:srgbClr val="00B0F0"/>
                </a:solidFill>
              </a:rPr>
              <a:t>علم</a:t>
            </a:r>
            <a:r>
              <a:rPr lang="tr-TR" dirty="0" smtClean="0"/>
              <a:t>)</a:t>
            </a:r>
          </a:p>
          <a:p>
            <a:pPr marL="0" indent="0" algn="r">
              <a:buNone/>
            </a:pPr>
            <a:r>
              <a:rPr lang="ar-SA" dirty="0" smtClean="0">
                <a:hlinkClick r:id="rId2"/>
              </a:rPr>
              <a:t>المكي والمدني </a:t>
            </a:r>
            <a:endParaRPr lang="tr-TR" dirty="0" smtClean="0"/>
          </a:p>
          <a:p>
            <a:pPr marL="0" indent="0" algn="r">
              <a:buNone/>
            </a:pPr>
            <a:r>
              <a:rPr lang="ar-SA" dirty="0" smtClean="0"/>
              <a:t>غريب </a:t>
            </a:r>
            <a:r>
              <a:rPr lang="ar-SA" dirty="0"/>
              <a:t>القران</a:t>
            </a:r>
            <a:endParaRPr lang="tr-TR" dirty="0" smtClean="0"/>
          </a:p>
          <a:p>
            <a:pPr marL="0" indent="0" algn="r">
              <a:buNone/>
            </a:pPr>
            <a:r>
              <a:rPr lang="ar-SA" dirty="0"/>
              <a:t>معاني القرآن</a:t>
            </a:r>
            <a:endParaRPr lang="tr-TR" dirty="0"/>
          </a:p>
          <a:p>
            <a:pPr marL="0" indent="0" algn="r">
              <a:buNone/>
            </a:pPr>
            <a:r>
              <a:rPr lang="ar-SA" dirty="0" smtClean="0">
                <a:hlinkClick r:id="rId3"/>
              </a:rPr>
              <a:t>الوجوه </a:t>
            </a:r>
            <a:r>
              <a:rPr lang="ar-SA" dirty="0">
                <a:hlinkClick r:id="rId3"/>
              </a:rPr>
              <a:t>و </a:t>
            </a:r>
            <a:r>
              <a:rPr lang="ar-SA" dirty="0" smtClean="0">
                <a:hlinkClick r:id="rId3"/>
              </a:rPr>
              <a:t>النظائر</a:t>
            </a:r>
            <a:endParaRPr lang="tr-TR" dirty="0" smtClean="0"/>
          </a:p>
          <a:p>
            <a:pPr marL="0" indent="0" algn="r">
              <a:buNone/>
            </a:pPr>
            <a:r>
              <a:rPr lang="ar-SA" dirty="0" smtClean="0"/>
              <a:t>إعجاز </a:t>
            </a:r>
            <a:r>
              <a:rPr lang="ar-SA" dirty="0"/>
              <a:t>القرآن</a:t>
            </a:r>
            <a:br>
              <a:rPr lang="ar-SA" dirty="0"/>
            </a:br>
            <a:r>
              <a:rPr lang="ar-SA" dirty="0" smtClean="0">
                <a:solidFill>
                  <a:schemeClr val="tx1"/>
                </a:solidFill>
              </a:rPr>
              <a:t>النّاسخ </a:t>
            </a:r>
            <a:r>
              <a:rPr lang="ar-SA" dirty="0">
                <a:solidFill>
                  <a:schemeClr val="tx1"/>
                </a:solidFill>
              </a:rPr>
              <a:t>والمنسوخ</a:t>
            </a:r>
            <a:br>
              <a:rPr lang="ar-SA" dirty="0">
                <a:solidFill>
                  <a:schemeClr val="tx1"/>
                </a:solidFill>
              </a:rPr>
            </a:br>
            <a:r>
              <a:rPr lang="ar-SA" dirty="0">
                <a:hlinkClick r:id="rId4"/>
              </a:rPr>
              <a:t>المُحكم والمتشابه</a:t>
            </a:r>
            <a:r>
              <a:rPr lang="ar-SA" dirty="0"/>
              <a:t/>
            </a:r>
            <a:br>
              <a:rPr lang="ar-SA" dirty="0"/>
            </a:br>
            <a:r>
              <a:rPr lang="ar-SA" dirty="0" smtClean="0">
                <a:hlinkClick r:id="rId3"/>
              </a:rPr>
              <a:t>بلاغة </a:t>
            </a:r>
            <a:r>
              <a:rPr lang="ar-SA" dirty="0">
                <a:hlinkClick r:id="rId3"/>
              </a:rPr>
              <a:t>القرآن الكريم</a:t>
            </a:r>
            <a:endParaRPr lang="tr-TR" dirty="0"/>
          </a:p>
          <a:p>
            <a:pPr marL="0" indent="0" algn="r">
              <a:buNone/>
            </a:pPr>
            <a:r>
              <a:rPr lang="ar-SA" dirty="0"/>
              <a:t>إعراب القرآن</a:t>
            </a:r>
            <a:endParaRPr lang="tr-TR" dirty="0" smtClean="0">
              <a:hlinkClick r:id="rId5"/>
            </a:endParaRPr>
          </a:p>
          <a:p>
            <a:pPr marL="0" indent="0" algn="r">
              <a:buNone/>
            </a:pPr>
            <a:r>
              <a:rPr lang="ar-SA" u="sng" dirty="0">
                <a:solidFill>
                  <a:schemeClr val="tx1"/>
                </a:solidFill>
                <a:hlinkClick r:id="rId5"/>
              </a:rPr>
              <a:t>قصص القران </a:t>
            </a:r>
            <a:endParaRPr lang="tr-TR" u="sng" dirty="0" smtClean="0">
              <a:solidFill>
                <a:schemeClr val="tx1"/>
              </a:solidFill>
              <a:hlinkClick r:id="rId5"/>
            </a:endParaRPr>
          </a:p>
          <a:p>
            <a:pPr marL="0" indent="0" algn="r">
              <a:buNone/>
            </a:pPr>
            <a:r>
              <a:rPr lang="ar-SA" dirty="0"/>
              <a:t>الرسم القرآني </a:t>
            </a:r>
            <a:endParaRPr lang="tr-TR" dirty="0" smtClean="0"/>
          </a:p>
          <a:p>
            <a:pPr marL="0" indent="0" algn="r">
              <a:buNone/>
            </a:pPr>
            <a:r>
              <a:rPr lang="ar-SA" u="sng" dirty="0" smtClean="0">
                <a:solidFill>
                  <a:schemeClr val="tx1"/>
                </a:solidFill>
                <a:hlinkClick r:id="rId5"/>
              </a:rPr>
              <a:t>قراءة القرآن</a:t>
            </a:r>
            <a:endParaRPr lang="tr-TR" dirty="0" smtClean="0"/>
          </a:p>
        </p:txBody>
      </p:sp>
      <p:sp>
        <p:nvSpPr>
          <p:cNvPr id="3" name="Başlık 2"/>
          <p:cNvSpPr>
            <a:spLocks noGrp="1"/>
          </p:cNvSpPr>
          <p:nvPr>
            <p:ph type="title"/>
          </p:nvPr>
        </p:nvSpPr>
        <p:spPr>
          <a:xfrm>
            <a:off x="300251" y="4497"/>
            <a:ext cx="8734566" cy="1947133"/>
          </a:xfrm>
        </p:spPr>
        <p:txBody>
          <a:bodyPr/>
          <a:lstStyle/>
          <a:p>
            <a:r>
              <a:rPr lang="ar-SA" sz="2800" u="sng" dirty="0" smtClean="0"/>
              <a:t>علوم القران</a:t>
            </a:r>
            <a:r>
              <a:rPr lang="tr-TR" sz="2800" u="sng" dirty="0" smtClean="0"/>
              <a:t> </a:t>
            </a:r>
            <a:r>
              <a:rPr lang="ar-SA" sz="2800" u="sng" dirty="0" smtClean="0"/>
              <a:t>عدد</a:t>
            </a:r>
            <a:r>
              <a:rPr lang="tr-TR" sz="2800" dirty="0" smtClean="0"/>
              <a:t/>
            </a:r>
            <a:br>
              <a:rPr lang="tr-TR" sz="2800" dirty="0" smtClean="0"/>
            </a:br>
            <a:r>
              <a:rPr lang="tr-TR" sz="1300" dirty="0" smtClean="0"/>
              <a:t/>
            </a:r>
            <a:br>
              <a:rPr lang="tr-TR" sz="1300" dirty="0" smtClean="0"/>
            </a:br>
            <a:r>
              <a:rPr lang="ar-SA" sz="2200" dirty="0" smtClean="0">
                <a:solidFill>
                  <a:schemeClr val="tx1"/>
                </a:solidFill>
              </a:rPr>
              <a:t>وصل عدد</a:t>
            </a:r>
            <a:r>
              <a:rPr lang="ar-SA" sz="2200" dirty="0"/>
              <a:t> علوم القران</a:t>
            </a:r>
            <a:r>
              <a:rPr lang="ar-SA" sz="2200" dirty="0" smtClean="0">
                <a:solidFill>
                  <a:schemeClr val="tx1"/>
                </a:solidFill>
              </a:rPr>
              <a:t> إلى سبعة وأربعين نوعاً في كتاب </a:t>
            </a:r>
            <a:r>
              <a:rPr lang="ar-SA" sz="2200" b="1" dirty="0">
                <a:solidFill>
                  <a:schemeClr val="tx1"/>
                </a:solidFill>
              </a:rPr>
              <a:t>البرهان في علوم القرآن</a:t>
            </a:r>
            <a:r>
              <a:rPr lang="ar-SA" sz="2200" dirty="0">
                <a:solidFill>
                  <a:schemeClr val="tx1"/>
                </a:solidFill>
              </a:rPr>
              <a:t> </a:t>
            </a:r>
            <a:r>
              <a:rPr lang="ar-SA" sz="2200" dirty="0" smtClean="0">
                <a:solidFill>
                  <a:schemeClr val="tx1"/>
                </a:solidFill>
              </a:rPr>
              <a:t>الذي ألفه الزركشي، كما أوصل عددها السيوطي إلى ثمانين نوعاً في كتابه </a:t>
            </a:r>
            <a:r>
              <a:rPr lang="tr-TR" sz="2200" dirty="0" smtClean="0">
                <a:solidFill>
                  <a:schemeClr val="tx1"/>
                </a:solidFill>
              </a:rPr>
              <a:t> </a:t>
            </a:r>
            <a:br>
              <a:rPr lang="tr-TR" sz="2200" dirty="0" smtClean="0">
                <a:solidFill>
                  <a:schemeClr val="tx1"/>
                </a:solidFill>
              </a:rPr>
            </a:br>
            <a:r>
              <a:rPr lang="ar-SA" sz="2200" b="1" dirty="0" smtClean="0">
                <a:solidFill>
                  <a:schemeClr val="tx1"/>
                </a:solidFill>
              </a:rPr>
              <a:t>الإتقان في علوم القرآن</a:t>
            </a:r>
            <a:endParaRPr lang="tr-TR" sz="2200" b="1" dirty="0">
              <a:solidFill>
                <a:schemeClr val="tx1"/>
              </a:solidFill>
            </a:endParaRPr>
          </a:p>
        </p:txBody>
      </p:sp>
    </p:spTree>
    <p:extLst>
      <p:ext uri="{BB962C8B-B14F-4D97-AF65-F5344CB8AC3E}">
        <p14:creationId xmlns:p14="http://schemas.microsoft.com/office/powerpoint/2010/main" val="1372902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9182" y="1978925"/>
            <a:ext cx="8925635" cy="4776717"/>
          </a:xfrm>
        </p:spPr>
        <p:txBody>
          <a:bodyPr>
            <a:normAutofit/>
          </a:bodyPr>
          <a:lstStyle/>
          <a:p>
            <a:r>
              <a:rPr lang="tr-TR" dirty="0" err="1" smtClean="0"/>
              <a:t>Ulumu’l</a:t>
            </a:r>
            <a:r>
              <a:rPr lang="tr-TR" dirty="0" smtClean="0"/>
              <a:t>-Kur’an’ı iki kısma ayırabiliriz:</a:t>
            </a:r>
          </a:p>
          <a:p>
            <a:pPr marL="0" indent="0">
              <a:buNone/>
            </a:pPr>
            <a:r>
              <a:rPr lang="tr-TR" dirty="0" smtClean="0"/>
              <a:t>1. Tarihi ve nüzul ortamına ilişkin bilgiler</a:t>
            </a:r>
          </a:p>
          <a:p>
            <a:pPr marL="0" indent="0">
              <a:buNone/>
            </a:pPr>
            <a:r>
              <a:rPr lang="tr-TR" dirty="0" smtClean="0"/>
              <a:t>	</a:t>
            </a:r>
            <a:r>
              <a:rPr lang="tr-TR" dirty="0" err="1" smtClean="0"/>
              <a:t>Esbâbu’n-nüzûl</a:t>
            </a:r>
            <a:r>
              <a:rPr lang="tr-TR" dirty="0" smtClean="0"/>
              <a:t>, </a:t>
            </a:r>
            <a:r>
              <a:rPr lang="tr-TR" dirty="0" err="1" smtClean="0"/>
              <a:t>kasasu’l-Kur’ân</a:t>
            </a:r>
            <a:r>
              <a:rPr lang="tr-TR" dirty="0" smtClean="0"/>
              <a:t>, </a:t>
            </a:r>
            <a:r>
              <a:rPr lang="tr-TR" dirty="0" err="1" smtClean="0"/>
              <a:t>nesh</a:t>
            </a:r>
            <a:r>
              <a:rPr lang="tr-TR" dirty="0"/>
              <a:t> </a:t>
            </a:r>
            <a:r>
              <a:rPr lang="tr-TR" dirty="0" smtClean="0"/>
              <a:t>vs.</a:t>
            </a:r>
            <a:endParaRPr lang="tr-TR" dirty="0"/>
          </a:p>
          <a:p>
            <a:pPr marL="0" indent="0">
              <a:buNone/>
            </a:pPr>
            <a:r>
              <a:rPr lang="tr-TR" dirty="0" smtClean="0"/>
              <a:t>2. Kur’an’ın dil yönüyle ilgili olanlar</a:t>
            </a:r>
          </a:p>
          <a:p>
            <a:pPr marL="0" indent="0">
              <a:buNone/>
            </a:pPr>
            <a:r>
              <a:rPr lang="tr-TR" dirty="0" smtClean="0"/>
              <a:t>	</a:t>
            </a:r>
            <a:r>
              <a:rPr lang="tr-TR" dirty="0" err="1" smtClean="0"/>
              <a:t>Garîbu’l-Kur’ân</a:t>
            </a:r>
            <a:r>
              <a:rPr lang="tr-TR" dirty="0" smtClean="0"/>
              <a:t>, </a:t>
            </a:r>
            <a:r>
              <a:rPr lang="tr-TR" dirty="0" err="1" smtClean="0"/>
              <a:t>vücûh-nezâir</a:t>
            </a:r>
            <a:r>
              <a:rPr lang="tr-TR" dirty="0" smtClean="0"/>
              <a:t>, </a:t>
            </a:r>
            <a:r>
              <a:rPr lang="tr-TR" dirty="0"/>
              <a:t>muhkem-</a:t>
            </a:r>
            <a:r>
              <a:rPr lang="tr-TR" dirty="0" err="1"/>
              <a:t>müteşâbih</a:t>
            </a:r>
            <a:r>
              <a:rPr lang="tr-TR" dirty="0" smtClean="0"/>
              <a:t>, …</a:t>
            </a:r>
          </a:p>
        </p:txBody>
      </p:sp>
      <p:sp>
        <p:nvSpPr>
          <p:cNvPr id="3" name="Başlık 2"/>
          <p:cNvSpPr>
            <a:spLocks noGrp="1"/>
          </p:cNvSpPr>
          <p:nvPr>
            <p:ph type="title"/>
          </p:nvPr>
        </p:nvSpPr>
        <p:spPr>
          <a:xfrm>
            <a:off x="1514900" y="236510"/>
            <a:ext cx="6929852" cy="480722"/>
          </a:xfrm>
        </p:spPr>
        <p:txBody>
          <a:bodyPr/>
          <a:lstStyle/>
          <a:p>
            <a:r>
              <a:rPr lang="ar-SA" sz="3800" dirty="0"/>
              <a:t>علوم القران</a:t>
            </a:r>
            <a:endParaRPr lang="tr-TR" sz="3800" dirty="0"/>
          </a:p>
        </p:txBody>
      </p:sp>
    </p:spTree>
    <p:extLst>
      <p:ext uri="{BB962C8B-B14F-4D97-AF65-F5344CB8AC3E}">
        <p14:creationId xmlns:p14="http://schemas.microsoft.com/office/powerpoint/2010/main" val="37079079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033517"/>
            <a:ext cx="7745505" cy="4667534"/>
          </a:xfrm>
        </p:spPr>
        <p:txBody>
          <a:bodyPr>
            <a:normAutofit/>
          </a:bodyPr>
          <a:lstStyle/>
          <a:p>
            <a:pPr marL="0" indent="0" algn="r">
              <a:buNone/>
            </a:pPr>
            <a:r>
              <a:rPr lang="ar-SA" sz="3000" dirty="0"/>
              <a:t>عبدالله بن وهب - </a:t>
            </a:r>
            <a:r>
              <a:rPr lang="ar-SA" sz="3000" b="1" dirty="0"/>
              <a:t>الجامع</a:t>
            </a:r>
            <a:endParaRPr lang="tr-TR" sz="3000" b="1" dirty="0"/>
          </a:p>
          <a:p>
            <a:pPr marL="0" indent="0" algn="r">
              <a:buNone/>
            </a:pPr>
            <a:r>
              <a:rPr lang="ar-SA" sz="3000" b="1" dirty="0" smtClean="0"/>
              <a:t>العقل </a:t>
            </a:r>
            <a:r>
              <a:rPr lang="ar-SA" sz="3000" b="1" dirty="0"/>
              <a:t>و فهم </a:t>
            </a:r>
            <a:r>
              <a:rPr lang="ar-SA" sz="3000" b="1" dirty="0" smtClean="0"/>
              <a:t>القرآن</a:t>
            </a:r>
            <a:r>
              <a:rPr lang="tr-TR" sz="3000" b="1" dirty="0" smtClean="0"/>
              <a:t> - </a:t>
            </a:r>
            <a:r>
              <a:rPr lang="ar-SA" sz="3000" dirty="0"/>
              <a:t>الحارث المحاسبي</a:t>
            </a:r>
            <a:endParaRPr lang="tr-TR" sz="3000" dirty="0" smtClean="0"/>
          </a:p>
          <a:p>
            <a:pPr marL="0" indent="0" algn="r">
              <a:buNone/>
            </a:pPr>
            <a:r>
              <a:rPr lang="ar-SA" sz="3000" dirty="0"/>
              <a:t>ابن الجوزي - </a:t>
            </a:r>
            <a:r>
              <a:rPr lang="ar-SA" sz="3000" b="1" dirty="0"/>
              <a:t>فنون الافنان في علوم القران</a:t>
            </a:r>
            <a:endParaRPr lang="tr-TR" sz="3000" b="1" dirty="0"/>
          </a:p>
          <a:p>
            <a:pPr marL="0" indent="0" algn="r">
              <a:buNone/>
            </a:pPr>
            <a:r>
              <a:rPr lang="ar-SA" sz="3000" dirty="0" smtClean="0"/>
              <a:t>الزركشي– </a:t>
            </a:r>
            <a:r>
              <a:rPr lang="ar-SA" sz="3000" b="1" dirty="0"/>
              <a:t>البرهان في علوم القرأن</a:t>
            </a:r>
            <a:endParaRPr lang="tr-TR" sz="3000" dirty="0" smtClean="0"/>
          </a:p>
          <a:p>
            <a:pPr marL="0" indent="0" algn="r">
              <a:buNone/>
            </a:pPr>
            <a:r>
              <a:rPr lang="ar-SA" sz="3000" dirty="0"/>
              <a:t>السيوطي – </a:t>
            </a:r>
            <a:r>
              <a:rPr lang="ar-SA" sz="3000" b="1" dirty="0"/>
              <a:t>الإتقان في علوم القرأن</a:t>
            </a:r>
            <a:endParaRPr lang="tr-TR" sz="3000" dirty="0" smtClean="0"/>
          </a:p>
          <a:p>
            <a:pPr marL="0" indent="0" algn="r">
              <a:buNone/>
            </a:pPr>
            <a:r>
              <a:rPr lang="ar-SA" sz="3000" dirty="0"/>
              <a:t>صبحي الصالح–</a:t>
            </a:r>
            <a:r>
              <a:rPr lang="ar-SA" sz="3000" b="1" dirty="0"/>
              <a:t>مباحث في علوم القرأن</a:t>
            </a:r>
            <a:endParaRPr lang="tr-TR" sz="3000" dirty="0"/>
          </a:p>
          <a:p>
            <a:pPr marL="0" indent="0" algn="r">
              <a:buNone/>
            </a:pPr>
            <a:r>
              <a:rPr lang="ar-SA" sz="3000" dirty="0"/>
              <a:t>مناع القطان–</a:t>
            </a:r>
            <a:r>
              <a:rPr lang="ar-SA" sz="3000" b="1" dirty="0"/>
              <a:t> مباحث في علوم </a:t>
            </a:r>
            <a:r>
              <a:rPr lang="ar-SA" sz="3000" b="1" dirty="0" smtClean="0"/>
              <a:t>القرأن</a:t>
            </a:r>
          </a:p>
          <a:p>
            <a:pPr marL="0" indent="0" algn="r">
              <a:buNone/>
            </a:pPr>
            <a:r>
              <a:rPr lang="ar-SA" sz="3000" b="1" dirty="0"/>
              <a:t>التبيان في علوم القرأن</a:t>
            </a:r>
            <a:r>
              <a:rPr lang="tr-TR" sz="3000" dirty="0"/>
              <a:t> - </a:t>
            </a:r>
            <a:r>
              <a:rPr lang="ar-SA" sz="3000" dirty="0"/>
              <a:t>محمد علي </a:t>
            </a:r>
            <a:r>
              <a:rPr lang="ar-SA" sz="3000" dirty="0" smtClean="0"/>
              <a:t>الصابوني</a:t>
            </a:r>
            <a:endParaRPr lang="tr-TR" sz="3000" dirty="0"/>
          </a:p>
        </p:txBody>
      </p:sp>
      <p:sp>
        <p:nvSpPr>
          <p:cNvPr id="3" name="Başlık 2"/>
          <p:cNvSpPr>
            <a:spLocks noGrp="1"/>
          </p:cNvSpPr>
          <p:nvPr>
            <p:ph type="title"/>
          </p:nvPr>
        </p:nvSpPr>
        <p:spPr>
          <a:xfrm>
            <a:off x="688489" y="78837"/>
            <a:ext cx="7756263" cy="1054250"/>
          </a:xfrm>
        </p:spPr>
        <p:txBody>
          <a:bodyPr/>
          <a:lstStyle/>
          <a:p>
            <a:r>
              <a:rPr lang="tr-TR" sz="2600" dirty="0" smtClean="0"/>
              <a:t>Genel </a:t>
            </a:r>
            <a:r>
              <a:rPr lang="tr-TR" sz="2600" dirty="0" err="1" smtClean="0"/>
              <a:t>Ulumu’l</a:t>
            </a:r>
            <a:r>
              <a:rPr lang="tr-TR" sz="2600" dirty="0" smtClean="0"/>
              <a:t>-Kur’an eserleri</a:t>
            </a:r>
            <a:br>
              <a:rPr lang="tr-TR" sz="2600" dirty="0" smtClean="0"/>
            </a:br>
            <a:r>
              <a:rPr lang="ar-SA" sz="2600" dirty="0"/>
              <a:t>كتب علوم القرآن الرئسية</a:t>
            </a:r>
            <a:endParaRPr lang="tr-TR" sz="2600" dirty="0"/>
          </a:p>
        </p:txBody>
      </p:sp>
    </p:spTree>
    <p:extLst>
      <p:ext uri="{BB962C8B-B14F-4D97-AF65-F5344CB8AC3E}">
        <p14:creationId xmlns:p14="http://schemas.microsoft.com/office/powerpoint/2010/main" val="3690568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627797"/>
            <a:ext cx="9144000" cy="6230203"/>
          </a:xfrm>
        </p:spPr>
        <p:txBody>
          <a:bodyPr>
            <a:noAutofit/>
          </a:bodyPr>
          <a:lstStyle/>
          <a:p>
            <a:pPr marL="0" indent="0" algn="ctr">
              <a:buNone/>
            </a:pPr>
            <a:r>
              <a:rPr lang="ar-SA" sz="2800" dirty="0"/>
              <a:t>القرآن الكريم </a:t>
            </a:r>
            <a:r>
              <a:rPr lang="ar-SA" sz="2800" dirty="0" smtClean="0"/>
              <a:t>هو </a:t>
            </a:r>
            <a:r>
              <a:rPr lang="ar-SA" sz="2800" dirty="0"/>
              <a:t>الكتاب الذي </a:t>
            </a:r>
            <a:r>
              <a:rPr lang="ar-SA" sz="2800" dirty="0" smtClean="0"/>
              <a:t>أنزل </a:t>
            </a:r>
            <a:r>
              <a:rPr lang="ar-SA" sz="2800" dirty="0"/>
              <a:t>على قلب </a:t>
            </a:r>
            <a:r>
              <a:rPr lang="ar-SA" sz="2800" dirty="0" smtClean="0"/>
              <a:t>الرسول، </a:t>
            </a:r>
            <a:r>
              <a:rPr lang="ar-SA" sz="2800" dirty="0"/>
              <a:t>وهو كتاب يحتوي على العديد من الموضوعات المختلفة منها التشريعات والشعائر، والأخلاق، والقصص القرآنيّة </a:t>
            </a:r>
            <a:r>
              <a:rPr lang="ar-SA" sz="2800" dirty="0" smtClean="0"/>
              <a:t>والعقيدة</a:t>
            </a:r>
            <a:endParaRPr lang="tr-TR" sz="2800" dirty="0" smtClean="0"/>
          </a:p>
          <a:p>
            <a:pPr marL="0" indent="0" algn="ctr">
              <a:buNone/>
            </a:pPr>
            <a:r>
              <a:rPr lang="ar-SA" sz="2800" dirty="0" smtClean="0"/>
              <a:t>من </a:t>
            </a:r>
            <a:r>
              <a:rPr lang="ar-SA" sz="2800" dirty="0"/>
              <a:t>هنا نرى أنّ القصص القرآنيّة هي جزء أساسي في </a:t>
            </a:r>
            <a:r>
              <a:rPr lang="ar-SA" sz="2800" dirty="0" smtClean="0"/>
              <a:t>القرآن.</a:t>
            </a:r>
            <a:endParaRPr lang="tr-TR" sz="2800" dirty="0" smtClean="0"/>
          </a:p>
          <a:p>
            <a:pPr marL="0" indent="0" algn="ctr">
              <a:buNone/>
            </a:pPr>
            <a:r>
              <a:rPr lang="ar-SA" sz="2800" u="sng" dirty="0" smtClean="0">
                <a:solidFill>
                  <a:srgbClr val="002060"/>
                </a:solidFill>
              </a:rPr>
              <a:t>القصص </a:t>
            </a:r>
            <a:r>
              <a:rPr lang="ar-SA" sz="2800" u="sng" dirty="0">
                <a:solidFill>
                  <a:srgbClr val="002060"/>
                </a:solidFill>
              </a:rPr>
              <a:t>القرآنيّة هي مجموعة الأخبار التي أخبر الله </a:t>
            </a:r>
            <a:r>
              <a:rPr lang="ar-SA" sz="2800" u="sng" dirty="0" smtClean="0">
                <a:solidFill>
                  <a:srgbClr val="002060"/>
                </a:solidFill>
              </a:rPr>
              <a:t>بها </a:t>
            </a:r>
            <a:r>
              <a:rPr lang="ar-SA" sz="2800" u="sng" dirty="0">
                <a:solidFill>
                  <a:srgbClr val="002060"/>
                </a:solidFill>
              </a:rPr>
              <a:t>رسوله </a:t>
            </a:r>
            <a:r>
              <a:rPr lang="ar-SA" sz="2800" u="sng" dirty="0" smtClean="0">
                <a:solidFill>
                  <a:srgbClr val="002060"/>
                </a:solidFill>
              </a:rPr>
              <a:t>وجماعة </a:t>
            </a:r>
            <a:r>
              <a:rPr lang="ar-SA" sz="2800" u="sng" dirty="0">
                <a:solidFill>
                  <a:srgbClr val="002060"/>
                </a:solidFill>
              </a:rPr>
              <a:t>المؤمنين والمسلمين، وكلّ أفراد البشرية </a:t>
            </a:r>
            <a:r>
              <a:rPr lang="ar-SA" sz="2800" u="sng" dirty="0" smtClean="0">
                <a:solidFill>
                  <a:srgbClr val="002060"/>
                </a:solidFill>
              </a:rPr>
              <a:t>عنها</a:t>
            </a:r>
            <a:endParaRPr lang="tr-TR" sz="2800" u="sng" dirty="0"/>
          </a:p>
          <a:p>
            <a:pPr marL="0" indent="0" algn="ctr">
              <a:buNone/>
            </a:pPr>
            <a:r>
              <a:rPr lang="ar-SA" sz="2800" dirty="0" smtClean="0"/>
              <a:t>وهذه </a:t>
            </a:r>
            <a:r>
              <a:rPr lang="ar-SA" sz="2800" dirty="0"/>
              <a:t>الأخبار هي أخبار الأمم القديمة والرسل والأنبياء السابقين الّذين جاؤوا برسالاتهم قبل </a:t>
            </a:r>
            <a:r>
              <a:rPr lang="ar-SA" sz="2800" dirty="0" smtClean="0"/>
              <a:t>محمد.</a:t>
            </a:r>
            <a:endParaRPr lang="tr-TR" sz="2800" dirty="0" smtClean="0"/>
          </a:p>
          <a:p>
            <a:pPr marL="0" indent="0" algn="ctr">
              <a:buNone/>
            </a:pPr>
            <a:r>
              <a:rPr lang="tr-TR" sz="2800" dirty="0" smtClean="0"/>
              <a:t> </a:t>
            </a:r>
            <a:r>
              <a:rPr lang="ar-SA" sz="2800" dirty="0"/>
              <a:t>القصص في القرآن </a:t>
            </a:r>
            <a:r>
              <a:rPr lang="ar-SA" sz="2800" dirty="0" smtClean="0"/>
              <a:t>كانت </a:t>
            </a:r>
            <a:r>
              <a:rPr lang="ar-SA" sz="2800" dirty="0"/>
              <a:t>جزءاً أصيلاً من كتاب الله حتى تؤخذ العظة والعبرة منها، وحتى تكون دليلاً يهتدي به الناس في أشدّ الأوقات</a:t>
            </a:r>
            <a:r>
              <a:rPr lang="ar-SA" sz="2800" dirty="0" smtClean="0"/>
              <a:t>.</a:t>
            </a:r>
            <a:endParaRPr lang="tr-TR" sz="2800" dirty="0" smtClean="0"/>
          </a:p>
          <a:p>
            <a:pPr marL="0" indent="0" algn="ctr">
              <a:buNone/>
            </a:pPr>
            <a:r>
              <a:rPr lang="ar-SA" sz="2800" dirty="0"/>
              <a:t>و </a:t>
            </a:r>
            <a:r>
              <a:rPr lang="ar-SA" sz="2800" dirty="0" smtClean="0"/>
              <a:t>ايضاتوجد القصص في القرآن من باب </a:t>
            </a:r>
            <a:r>
              <a:rPr lang="ar-SA" sz="2800" dirty="0"/>
              <a:t>التحكية و التسلية و النصيحة و كما </a:t>
            </a:r>
            <a:r>
              <a:rPr lang="ar-SA" sz="2800" dirty="0" smtClean="0"/>
              <a:t>انه التجسير </a:t>
            </a:r>
            <a:r>
              <a:rPr lang="ar-SA" sz="2800" dirty="0"/>
              <a:t>و الإتصال</a:t>
            </a:r>
            <a:r>
              <a:rPr lang="ar-SA" sz="2800" dirty="0" smtClean="0"/>
              <a:t> بين الآيات الأخرى</a:t>
            </a:r>
            <a:endParaRPr lang="tr-TR" sz="2800" dirty="0" smtClean="0"/>
          </a:p>
        </p:txBody>
      </p:sp>
      <p:sp>
        <p:nvSpPr>
          <p:cNvPr id="3" name="Başlık 2"/>
          <p:cNvSpPr>
            <a:spLocks noGrp="1"/>
          </p:cNvSpPr>
          <p:nvPr>
            <p:ph type="title"/>
          </p:nvPr>
        </p:nvSpPr>
        <p:spPr>
          <a:xfrm>
            <a:off x="0" y="0"/>
            <a:ext cx="9144000" cy="423081"/>
          </a:xfrm>
        </p:spPr>
        <p:txBody>
          <a:bodyPr/>
          <a:lstStyle/>
          <a:p>
            <a:r>
              <a:rPr lang="tr-TR" sz="2200" b="1" dirty="0" err="1" smtClean="0"/>
              <a:t>Kasasu’l</a:t>
            </a:r>
            <a:r>
              <a:rPr lang="tr-TR" sz="2200" b="1" dirty="0" smtClean="0"/>
              <a:t>-Kur’an - </a:t>
            </a:r>
            <a:r>
              <a:rPr lang="ar-SA" sz="2400" b="1" u="sng" dirty="0">
                <a:solidFill>
                  <a:schemeClr val="tx1"/>
                </a:solidFill>
                <a:hlinkClick r:id="rId2"/>
              </a:rPr>
              <a:t>قصص القران </a:t>
            </a:r>
            <a:endParaRPr lang="tr-TR" sz="2200" b="1" dirty="0"/>
          </a:p>
        </p:txBody>
      </p:sp>
    </p:spTree>
    <p:extLst>
      <p:ext uri="{BB962C8B-B14F-4D97-AF65-F5344CB8AC3E}">
        <p14:creationId xmlns:p14="http://schemas.microsoft.com/office/powerpoint/2010/main" val="38278678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10281</TotalTime>
  <Words>651</Words>
  <Application>Microsoft Office PowerPoint</Application>
  <PresentationFormat>Ekran Gösterisi (4:3)</PresentationFormat>
  <Paragraphs>98</Paragraphs>
  <Slides>12</Slides>
  <Notes>1</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2_Hardcover</vt:lpstr>
      <vt:lpstr>A.Ü. İlahiyat Fakültesi 1. Sınıf  Tefsir Tarihi ve Usulü  تاريخ التفسير وأصوله</vt:lpstr>
      <vt:lpstr>2. Hafta الأسبوع الثاني </vt:lpstr>
      <vt:lpstr>PowerPoint Sunusu</vt:lpstr>
      <vt:lpstr>Ulumu’l-Kur’an’a dahil olan bilgiler sahabeden başlayarak, tabiin ve sonraki alimlerden bize kadar toplanarak gelen bilgilerdir.</vt:lpstr>
      <vt:lpstr>الفرق بين علوم القران واصول اتفسير</vt:lpstr>
      <vt:lpstr>علوم القران عدد  وصل عدد علوم القران إلى سبعة وأربعين نوعاً في كتاب البرهان في علوم القرآن الذي ألفه الزركشي، كما أوصل عددها السيوطي إلى ثمانين نوعاً في كتابه   الإتقان في علوم القرآن</vt:lpstr>
      <vt:lpstr>علوم القران</vt:lpstr>
      <vt:lpstr>Genel Ulumu’l-Kur’an eserleri كتب علوم القرآن الرئسية</vt:lpstr>
      <vt:lpstr>Kasasu’l-Kur’an - قصص القران </vt:lpstr>
      <vt:lpstr>Kasasu’l-Kur’an قصص القران</vt:lpstr>
      <vt:lpstr>Başlıca Kur’an kıssaları القصص الرئيسية في القران</vt:lpstr>
      <vt:lpstr>Kasasu’l-Kur’an قصص القران </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525</cp:revision>
  <cp:lastPrinted>2016-03-08T11:30:58Z</cp:lastPrinted>
  <dcterms:created xsi:type="dcterms:W3CDTF">2014-10-29T07:48:48Z</dcterms:created>
  <dcterms:modified xsi:type="dcterms:W3CDTF">2020-10-11T20:47:02Z</dcterms:modified>
</cp:coreProperties>
</file>