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32089FE9-BDDC-4153-890D-67A376F7FC73}"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2F0DEB2B-E94C-4808-964E-C9181D87B1AB}" type="slidenum">
              <a:rPr lang="tr-TR" smtClean="0"/>
              <a:t>‹#›</a:t>
            </a:fld>
            <a:endParaRPr lang="tr-TR"/>
          </a:p>
        </p:txBody>
      </p:sp>
    </p:spTree>
    <p:extLst>
      <p:ext uri="{BB962C8B-B14F-4D97-AF65-F5344CB8AC3E}">
        <p14:creationId xmlns:p14="http://schemas.microsoft.com/office/powerpoint/2010/main" val="1873142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2089FE9-BDDC-4153-890D-67A376F7FC73}"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0DEB2B-E94C-4808-964E-C9181D87B1AB}" type="slidenum">
              <a:rPr lang="tr-TR" smtClean="0"/>
              <a:t>‹#›</a:t>
            </a:fld>
            <a:endParaRPr lang="tr-TR"/>
          </a:p>
        </p:txBody>
      </p:sp>
    </p:spTree>
    <p:extLst>
      <p:ext uri="{BB962C8B-B14F-4D97-AF65-F5344CB8AC3E}">
        <p14:creationId xmlns:p14="http://schemas.microsoft.com/office/powerpoint/2010/main" val="2743592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2089FE9-BDDC-4153-890D-67A376F7FC73}"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0DEB2B-E94C-4808-964E-C9181D87B1A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638871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2089FE9-BDDC-4153-890D-67A376F7FC73}"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0DEB2B-E94C-4808-964E-C9181D87B1AB}" type="slidenum">
              <a:rPr lang="tr-TR" smtClean="0"/>
              <a:t>‹#›</a:t>
            </a:fld>
            <a:endParaRPr lang="tr-TR"/>
          </a:p>
        </p:txBody>
      </p:sp>
    </p:spTree>
    <p:extLst>
      <p:ext uri="{BB962C8B-B14F-4D97-AF65-F5344CB8AC3E}">
        <p14:creationId xmlns:p14="http://schemas.microsoft.com/office/powerpoint/2010/main" val="24640475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2089FE9-BDDC-4153-890D-67A376F7FC73}"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0DEB2B-E94C-4808-964E-C9181D87B1A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396960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32089FE9-BDDC-4153-890D-67A376F7FC73}"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0DEB2B-E94C-4808-964E-C9181D87B1AB}" type="slidenum">
              <a:rPr lang="tr-TR" smtClean="0"/>
              <a:t>‹#›</a:t>
            </a:fld>
            <a:endParaRPr lang="tr-TR"/>
          </a:p>
        </p:txBody>
      </p:sp>
    </p:spTree>
    <p:extLst>
      <p:ext uri="{BB962C8B-B14F-4D97-AF65-F5344CB8AC3E}">
        <p14:creationId xmlns:p14="http://schemas.microsoft.com/office/powerpoint/2010/main" val="20414974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2089FE9-BDDC-4153-890D-67A376F7FC73}"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0DEB2B-E94C-4808-964E-C9181D87B1AB}" type="slidenum">
              <a:rPr lang="tr-TR" smtClean="0"/>
              <a:t>‹#›</a:t>
            </a:fld>
            <a:endParaRPr lang="tr-TR"/>
          </a:p>
        </p:txBody>
      </p:sp>
    </p:spTree>
    <p:extLst>
      <p:ext uri="{BB962C8B-B14F-4D97-AF65-F5344CB8AC3E}">
        <p14:creationId xmlns:p14="http://schemas.microsoft.com/office/powerpoint/2010/main" val="5105921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2089FE9-BDDC-4153-890D-67A376F7FC73}"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0DEB2B-E94C-4808-964E-C9181D87B1AB}" type="slidenum">
              <a:rPr lang="tr-TR" smtClean="0"/>
              <a:t>‹#›</a:t>
            </a:fld>
            <a:endParaRPr lang="tr-TR"/>
          </a:p>
        </p:txBody>
      </p:sp>
    </p:spTree>
    <p:extLst>
      <p:ext uri="{BB962C8B-B14F-4D97-AF65-F5344CB8AC3E}">
        <p14:creationId xmlns:p14="http://schemas.microsoft.com/office/powerpoint/2010/main" val="2416732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2089FE9-BDDC-4153-890D-67A376F7FC73}"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2F0DEB2B-E94C-4808-964E-C9181D87B1AB}" type="slidenum">
              <a:rPr lang="tr-TR" smtClean="0"/>
              <a:t>‹#›</a:t>
            </a:fld>
            <a:endParaRPr lang="tr-TR"/>
          </a:p>
        </p:txBody>
      </p:sp>
    </p:spTree>
    <p:extLst>
      <p:ext uri="{BB962C8B-B14F-4D97-AF65-F5344CB8AC3E}">
        <p14:creationId xmlns:p14="http://schemas.microsoft.com/office/powerpoint/2010/main" val="3100402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2089FE9-BDDC-4153-890D-67A376F7FC73}" type="datetimeFigureOut">
              <a:rPr lang="tr-TR" smtClean="0"/>
              <a:t>24.9.2019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2F0DEB2B-E94C-4808-964E-C9181D87B1AB}" type="slidenum">
              <a:rPr lang="tr-TR" smtClean="0"/>
              <a:t>‹#›</a:t>
            </a:fld>
            <a:endParaRPr lang="tr-TR"/>
          </a:p>
        </p:txBody>
      </p:sp>
    </p:spTree>
    <p:extLst>
      <p:ext uri="{BB962C8B-B14F-4D97-AF65-F5344CB8AC3E}">
        <p14:creationId xmlns:p14="http://schemas.microsoft.com/office/powerpoint/2010/main" val="3588191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2089FE9-BDDC-4153-890D-67A376F7FC73}"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2F0DEB2B-E94C-4808-964E-C9181D87B1AB}" type="slidenum">
              <a:rPr lang="tr-TR" smtClean="0"/>
              <a:t>‹#›</a:t>
            </a:fld>
            <a:endParaRPr lang="tr-TR"/>
          </a:p>
        </p:txBody>
      </p:sp>
    </p:spTree>
    <p:extLst>
      <p:ext uri="{BB962C8B-B14F-4D97-AF65-F5344CB8AC3E}">
        <p14:creationId xmlns:p14="http://schemas.microsoft.com/office/powerpoint/2010/main" val="2064130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2089FE9-BDDC-4153-890D-67A376F7FC73}" type="datetimeFigureOut">
              <a:rPr lang="tr-TR" smtClean="0"/>
              <a:t>24.9.2019</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2F0DEB2B-E94C-4808-964E-C9181D87B1AB}" type="slidenum">
              <a:rPr lang="tr-TR" smtClean="0"/>
              <a:t>‹#›</a:t>
            </a:fld>
            <a:endParaRPr lang="tr-TR"/>
          </a:p>
        </p:txBody>
      </p:sp>
    </p:spTree>
    <p:extLst>
      <p:ext uri="{BB962C8B-B14F-4D97-AF65-F5344CB8AC3E}">
        <p14:creationId xmlns:p14="http://schemas.microsoft.com/office/powerpoint/2010/main" val="24873149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2089FE9-BDDC-4153-890D-67A376F7FC73}" type="datetimeFigureOut">
              <a:rPr lang="tr-TR" smtClean="0"/>
              <a:t>24.9.2019</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2F0DEB2B-E94C-4808-964E-C9181D87B1AB}" type="slidenum">
              <a:rPr lang="tr-TR" smtClean="0"/>
              <a:t>‹#›</a:t>
            </a:fld>
            <a:endParaRPr lang="tr-TR"/>
          </a:p>
        </p:txBody>
      </p:sp>
    </p:spTree>
    <p:extLst>
      <p:ext uri="{BB962C8B-B14F-4D97-AF65-F5344CB8AC3E}">
        <p14:creationId xmlns:p14="http://schemas.microsoft.com/office/powerpoint/2010/main" val="109097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089FE9-BDDC-4153-890D-67A376F7FC73}" type="datetimeFigureOut">
              <a:rPr lang="tr-TR" smtClean="0"/>
              <a:t>24.9.2019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2F0DEB2B-E94C-4808-964E-C9181D87B1AB}" type="slidenum">
              <a:rPr lang="tr-TR" smtClean="0"/>
              <a:t>‹#›</a:t>
            </a:fld>
            <a:endParaRPr lang="tr-TR"/>
          </a:p>
        </p:txBody>
      </p:sp>
    </p:spTree>
    <p:extLst>
      <p:ext uri="{BB962C8B-B14F-4D97-AF65-F5344CB8AC3E}">
        <p14:creationId xmlns:p14="http://schemas.microsoft.com/office/powerpoint/2010/main" val="1291160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2089FE9-BDDC-4153-890D-67A376F7FC73}"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2F0DEB2B-E94C-4808-964E-C9181D87B1AB}" type="slidenum">
              <a:rPr lang="tr-TR" smtClean="0"/>
              <a:t>‹#›</a:t>
            </a:fld>
            <a:endParaRPr lang="tr-TR"/>
          </a:p>
        </p:txBody>
      </p:sp>
    </p:spTree>
    <p:extLst>
      <p:ext uri="{BB962C8B-B14F-4D97-AF65-F5344CB8AC3E}">
        <p14:creationId xmlns:p14="http://schemas.microsoft.com/office/powerpoint/2010/main" val="166436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2089FE9-BDDC-4153-890D-67A376F7FC73}" type="datetimeFigureOut">
              <a:rPr lang="tr-TR" smtClean="0"/>
              <a:t>24.9.2019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2F0DEB2B-E94C-4808-964E-C9181D87B1AB}" type="slidenum">
              <a:rPr lang="tr-TR" smtClean="0"/>
              <a:t>‹#›</a:t>
            </a:fld>
            <a:endParaRPr lang="tr-TR"/>
          </a:p>
        </p:txBody>
      </p:sp>
    </p:spTree>
    <p:extLst>
      <p:ext uri="{BB962C8B-B14F-4D97-AF65-F5344CB8AC3E}">
        <p14:creationId xmlns:p14="http://schemas.microsoft.com/office/powerpoint/2010/main" val="2422901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2089FE9-BDDC-4153-890D-67A376F7FC73}" type="datetimeFigureOut">
              <a:rPr lang="tr-TR" smtClean="0"/>
              <a:t>24.9.2019</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2F0DEB2B-E94C-4808-964E-C9181D87B1AB}" type="slidenum">
              <a:rPr lang="tr-TR" smtClean="0"/>
              <a:t>‹#›</a:t>
            </a:fld>
            <a:endParaRPr lang="tr-TR"/>
          </a:p>
        </p:txBody>
      </p:sp>
    </p:spTree>
    <p:extLst>
      <p:ext uri="{BB962C8B-B14F-4D97-AF65-F5344CB8AC3E}">
        <p14:creationId xmlns:p14="http://schemas.microsoft.com/office/powerpoint/2010/main" val="2964493916"/>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Unvan 1"/>
          <p:cNvSpPr>
            <a:spLocks noGrp="1"/>
          </p:cNvSpPr>
          <p:nvPr>
            <p:ph type="title"/>
          </p:nvPr>
        </p:nvSpPr>
        <p:spPr>
          <a:xfrm>
            <a:off x="1557339" y="580042"/>
            <a:ext cx="9184107" cy="1953838"/>
          </a:xfrm>
        </p:spPr>
        <p:txBody>
          <a:bodyPr>
            <a:normAutofit/>
          </a:bodyPr>
          <a:lstStyle/>
          <a:p>
            <a:pPr algn="ctr"/>
            <a:r>
              <a:rPr lang="tr-TR" b="1" dirty="0" smtClean="0">
                <a:solidFill>
                  <a:schemeClr val="tx1"/>
                </a:solidFill>
                <a:latin typeface="Times New Roman" panose="02020603050405020304" pitchFamily="18" charset="0"/>
                <a:cs typeface="Times New Roman" panose="02020603050405020304" pitchFamily="18" charset="0"/>
              </a:rPr>
              <a:t>Organ ve İşlev Olarak İdare’nin Devlet Organları ve İşlevleri İçindeki Yeri</a:t>
            </a:r>
            <a:endParaRPr lang="tr-TR" b="1" dirty="0">
              <a:solidFill>
                <a:schemeClr val="tx1"/>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idx="1"/>
          </p:nvPr>
        </p:nvSpPr>
        <p:spPr>
          <a:xfrm>
            <a:off x="1553626" y="2320886"/>
            <a:ext cx="8915400" cy="3777622"/>
          </a:xfrm>
        </p:spPr>
        <p:txBody>
          <a:bodyPr/>
          <a:lstStyle/>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a:p>
            <a:pPr marL="0" indent="0" algn="just">
              <a:buNone/>
            </a:pPr>
            <a:r>
              <a:rPr lang="tr-TR" dirty="0">
                <a:solidFill>
                  <a:schemeClr val="tx1"/>
                </a:solidFill>
                <a:latin typeface="Times New Roman" panose="02020603050405020304" pitchFamily="18" charset="0"/>
                <a:cs typeface="Times New Roman" panose="02020603050405020304" pitchFamily="18" charset="0"/>
              </a:rPr>
              <a:t>Anayasamıza göre, devlette yasama, yürütme ve yargı olmak üzere üç organ ve bu organların yerine getirdiği üç fonksiyon vardır. Devletin bu üç tür fonksiyonunu yerine getirmek için üç tür yetkiye sahip olduğunu da bilmekteyiz</a:t>
            </a:r>
            <a:r>
              <a:rPr lang="tr-TR" dirty="0" smtClean="0">
                <a:solidFill>
                  <a:schemeClr val="tx1"/>
                </a:solidFill>
                <a:latin typeface="Times New Roman" panose="02020603050405020304" pitchFamily="18" charset="0"/>
                <a:cs typeface="Times New Roman" panose="02020603050405020304" pitchFamily="18" charset="0"/>
              </a:rPr>
              <a:t>. Bu </a:t>
            </a:r>
            <a:r>
              <a:rPr lang="tr-TR" dirty="0">
                <a:solidFill>
                  <a:schemeClr val="tx1"/>
                </a:solidFill>
                <a:latin typeface="Times New Roman" panose="02020603050405020304" pitchFamily="18" charset="0"/>
                <a:cs typeface="Times New Roman" panose="02020603050405020304" pitchFamily="18" charset="0"/>
              </a:rPr>
              <a:t>yetkiler, yasama yetkisi, yürütme yetkisi ve yargı yetkisidir. Bu bağlamda, idare hukukunun konusunu oluşturan idareyi, hem organ ve hem de fonksiyon/işlev olarak yasamadan ve yargıdan ayırmak gerekiyor.</a:t>
            </a:r>
          </a:p>
          <a:p>
            <a:pPr marL="0" indent="0" algn="just">
              <a:buNone/>
            </a:pPr>
            <a:r>
              <a:rPr lang="tr-TR" dirty="0">
                <a:solidFill>
                  <a:schemeClr val="tx1"/>
                </a:solidFill>
                <a:latin typeface="Times New Roman" panose="02020603050405020304" pitchFamily="18" charset="0"/>
                <a:cs typeface="Times New Roman" panose="02020603050405020304" pitchFamily="18" charset="0"/>
              </a:rPr>
              <a:t>T.C. Anayasasına bakıldığında, henüz ilk maddelerinde, 7, 8 ve 9 uncu maddelerinde yasama, yürütme ve yargı yetkilerinden söz edilmiş ve bu yetkileri kullanacak organlar da gösterilmiştir:</a:t>
            </a:r>
          </a:p>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2730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07321" y="1066799"/>
            <a:ext cx="8915400" cy="4752109"/>
          </a:xfrm>
        </p:spPr>
        <p:txBody>
          <a:bodyPr/>
          <a:lstStyle/>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a:p>
            <a:pPr marL="0" indent="0" algn="just">
              <a:buNone/>
            </a:pPr>
            <a:r>
              <a:rPr lang="tr-TR" dirty="0" smtClean="0">
                <a:solidFill>
                  <a:schemeClr val="tx1"/>
                </a:solidFill>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VII.  Yasama yetkisi</a:t>
            </a:r>
          </a:p>
          <a:p>
            <a:pPr marL="0" indent="0" algn="just">
              <a:buNone/>
            </a:pPr>
            <a:r>
              <a:rPr lang="tr-TR" b="1" dirty="0" smtClean="0">
                <a:solidFill>
                  <a:schemeClr val="tx1"/>
                </a:solidFill>
                <a:latin typeface="Times New Roman" panose="02020603050405020304" pitchFamily="18" charset="0"/>
                <a:cs typeface="Times New Roman" panose="02020603050405020304" pitchFamily="18" charset="0"/>
              </a:rPr>
              <a:t>Anayasa madde 7 </a:t>
            </a:r>
            <a:r>
              <a:rPr lang="tr-TR" dirty="0">
                <a:solidFill>
                  <a:schemeClr val="tx1"/>
                </a:solidFill>
                <a:latin typeface="Times New Roman" panose="02020603050405020304" pitchFamily="18" charset="0"/>
                <a:cs typeface="Times New Roman" panose="02020603050405020304" pitchFamily="18" charset="0"/>
              </a:rPr>
              <a:t>– </a:t>
            </a:r>
            <a:r>
              <a:rPr lang="tr-TR" dirty="0" smtClean="0">
                <a:solidFill>
                  <a:schemeClr val="tx1"/>
                </a:solidFill>
                <a:latin typeface="Times New Roman" panose="02020603050405020304" pitchFamily="18" charset="0"/>
                <a:cs typeface="Times New Roman" panose="02020603050405020304" pitchFamily="18" charset="0"/>
              </a:rPr>
              <a:t>«</a:t>
            </a:r>
            <a:r>
              <a:rPr lang="tr-TR" i="1" dirty="0" smtClean="0">
                <a:solidFill>
                  <a:schemeClr val="tx1"/>
                </a:solidFill>
                <a:latin typeface="Times New Roman" panose="02020603050405020304" pitchFamily="18" charset="0"/>
                <a:cs typeface="Times New Roman" panose="02020603050405020304" pitchFamily="18" charset="0"/>
              </a:rPr>
              <a:t>Yasama </a:t>
            </a:r>
            <a:r>
              <a:rPr lang="tr-TR" i="1" dirty="0">
                <a:solidFill>
                  <a:schemeClr val="tx1"/>
                </a:solidFill>
                <a:latin typeface="Times New Roman" panose="02020603050405020304" pitchFamily="18" charset="0"/>
                <a:cs typeface="Times New Roman" panose="02020603050405020304" pitchFamily="18" charset="0"/>
              </a:rPr>
              <a:t>yetkisi Türk Milleti adına Türkiye Büyük Millet Meclisinindir. Bu yetki devredilemez</a:t>
            </a:r>
            <a:r>
              <a:rPr lang="tr-TR" i="1" dirty="0" smtClean="0">
                <a:solidFill>
                  <a:schemeClr val="tx1"/>
                </a:solidFill>
                <a:latin typeface="Times New Roman" panose="02020603050405020304" pitchFamily="18" charset="0"/>
                <a:cs typeface="Times New Roman" panose="02020603050405020304" pitchFamily="18" charset="0"/>
              </a:rPr>
              <a:t>.»</a:t>
            </a:r>
            <a:endParaRPr lang="tr-TR" i="1" dirty="0">
              <a:solidFill>
                <a:schemeClr val="tx1"/>
              </a:solidFill>
              <a:latin typeface="Times New Roman" panose="02020603050405020304" pitchFamily="18" charset="0"/>
              <a:cs typeface="Times New Roman" panose="02020603050405020304" pitchFamily="18" charset="0"/>
            </a:endParaRPr>
          </a:p>
          <a:p>
            <a:pPr marL="0" indent="0" algn="just">
              <a:buNone/>
            </a:pPr>
            <a:r>
              <a:rPr lang="tr-TR" dirty="0">
                <a:solidFill>
                  <a:schemeClr val="tx1"/>
                </a:solidFill>
                <a:latin typeface="Times New Roman" panose="02020603050405020304" pitchFamily="18" charset="0"/>
                <a:cs typeface="Times New Roman" panose="02020603050405020304" pitchFamily="18" charset="0"/>
              </a:rPr>
              <a:t>VIII.  Yürütme yetkisi ve görevi</a:t>
            </a:r>
          </a:p>
          <a:p>
            <a:pPr marL="0" indent="0" algn="just">
              <a:buNone/>
            </a:pPr>
            <a:r>
              <a:rPr lang="tr-TR" b="1" dirty="0">
                <a:solidFill>
                  <a:schemeClr val="tx1"/>
                </a:solidFill>
                <a:latin typeface="Times New Roman" panose="02020603050405020304" pitchFamily="18" charset="0"/>
                <a:cs typeface="Times New Roman" panose="02020603050405020304" pitchFamily="18" charset="0"/>
              </a:rPr>
              <a:t>Anayasa madde </a:t>
            </a:r>
            <a:r>
              <a:rPr lang="tr-TR" b="1" dirty="0" smtClean="0">
                <a:solidFill>
                  <a:schemeClr val="tx1"/>
                </a:solidFill>
                <a:latin typeface="Times New Roman" panose="02020603050405020304" pitchFamily="18" charset="0"/>
                <a:cs typeface="Times New Roman" panose="02020603050405020304" pitchFamily="18" charset="0"/>
              </a:rPr>
              <a:t>8 </a:t>
            </a:r>
            <a:r>
              <a:rPr lang="tr-TR" dirty="0">
                <a:solidFill>
                  <a:schemeClr val="tx1"/>
                </a:solidFill>
                <a:latin typeface="Times New Roman" panose="02020603050405020304" pitchFamily="18" charset="0"/>
                <a:cs typeface="Times New Roman" panose="02020603050405020304" pitchFamily="18" charset="0"/>
              </a:rPr>
              <a:t>– </a:t>
            </a:r>
            <a:r>
              <a:rPr lang="tr-TR" dirty="0" smtClean="0">
                <a:solidFill>
                  <a:schemeClr val="tx1"/>
                </a:solidFill>
                <a:latin typeface="Times New Roman" panose="02020603050405020304" pitchFamily="18" charset="0"/>
                <a:cs typeface="Times New Roman" panose="02020603050405020304" pitchFamily="18" charset="0"/>
              </a:rPr>
              <a:t>«</a:t>
            </a:r>
            <a:r>
              <a:rPr lang="tr-TR" i="1" dirty="0" smtClean="0">
                <a:solidFill>
                  <a:schemeClr val="tx1"/>
                </a:solidFill>
                <a:latin typeface="Times New Roman" panose="02020603050405020304" pitchFamily="18" charset="0"/>
                <a:cs typeface="Times New Roman" panose="02020603050405020304" pitchFamily="18" charset="0"/>
              </a:rPr>
              <a:t>Yürütme </a:t>
            </a:r>
            <a:r>
              <a:rPr lang="tr-TR" i="1" dirty="0">
                <a:solidFill>
                  <a:schemeClr val="tx1"/>
                </a:solidFill>
                <a:latin typeface="Times New Roman" panose="02020603050405020304" pitchFamily="18" charset="0"/>
                <a:cs typeface="Times New Roman" panose="02020603050405020304" pitchFamily="18" charset="0"/>
              </a:rPr>
              <a:t>yetkisi ve görevi, Cumhurbaşkanı </a:t>
            </a:r>
            <a:r>
              <a:rPr lang="tr-TR" i="1" dirty="0" smtClean="0">
                <a:solidFill>
                  <a:schemeClr val="tx1"/>
                </a:solidFill>
                <a:latin typeface="Times New Roman" panose="02020603050405020304" pitchFamily="18" charset="0"/>
                <a:cs typeface="Times New Roman" panose="02020603050405020304" pitchFamily="18" charset="0"/>
              </a:rPr>
              <a:t>tarafından</a:t>
            </a:r>
            <a:r>
              <a:rPr lang="tr-TR" i="1" dirty="0">
                <a:solidFill>
                  <a:schemeClr val="tx1"/>
                </a:solidFill>
                <a:latin typeface="Times New Roman" panose="02020603050405020304" pitchFamily="18" charset="0"/>
                <a:cs typeface="Times New Roman" panose="02020603050405020304" pitchFamily="18" charset="0"/>
              </a:rPr>
              <a:t>, Anayasaya ve kanunlara uygun olarak kullanılır ve yerine getirilir</a:t>
            </a:r>
            <a:r>
              <a:rPr lang="tr-TR" dirty="0" smtClean="0">
                <a:solidFill>
                  <a:schemeClr val="tx1"/>
                </a:solidFill>
                <a:latin typeface="Times New Roman" panose="02020603050405020304" pitchFamily="18" charset="0"/>
                <a:cs typeface="Times New Roman" panose="02020603050405020304" pitchFamily="18" charset="0"/>
              </a:rPr>
              <a:t>.»</a:t>
            </a:r>
            <a:endParaRPr lang="tr-TR" dirty="0">
              <a:solidFill>
                <a:schemeClr val="tx1"/>
              </a:solidFill>
              <a:latin typeface="Times New Roman" panose="02020603050405020304" pitchFamily="18" charset="0"/>
              <a:cs typeface="Times New Roman" panose="02020603050405020304" pitchFamily="18" charset="0"/>
            </a:endParaRPr>
          </a:p>
          <a:p>
            <a:pPr marL="0" indent="0" algn="just">
              <a:buNone/>
            </a:pPr>
            <a:r>
              <a:rPr lang="tr-TR" dirty="0">
                <a:solidFill>
                  <a:schemeClr val="tx1"/>
                </a:solidFill>
                <a:latin typeface="Times New Roman" panose="02020603050405020304" pitchFamily="18" charset="0"/>
                <a:cs typeface="Times New Roman" panose="02020603050405020304" pitchFamily="18" charset="0"/>
              </a:rPr>
              <a:t>IX.  Yargı yetkisi</a:t>
            </a:r>
          </a:p>
          <a:p>
            <a:pPr marL="0" indent="0" algn="just">
              <a:buNone/>
            </a:pPr>
            <a:r>
              <a:rPr lang="tr-TR" b="1" dirty="0">
                <a:solidFill>
                  <a:schemeClr val="tx1"/>
                </a:solidFill>
                <a:latin typeface="Times New Roman" panose="02020603050405020304" pitchFamily="18" charset="0"/>
                <a:cs typeface="Times New Roman" panose="02020603050405020304" pitchFamily="18" charset="0"/>
              </a:rPr>
              <a:t>Anayasa madde  </a:t>
            </a:r>
            <a:r>
              <a:rPr lang="tr-TR" b="1" dirty="0" smtClean="0">
                <a:solidFill>
                  <a:schemeClr val="tx1"/>
                </a:solidFill>
                <a:latin typeface="Times New Roman" panose="02020603050405020304" pitchFamily="18" charset="0"/>
                <a:cs typeface="Times New Roman" panose="02020603050405020304" pitchFamily="18" charset="0"/>
              </a:rPr>
              <a:t>9 </a:t>
            </a:r>
            <a:r>
              <a:rPr lang="tr-TR" dirty="0">
                <a:solidFill>
                  <a:schemeClr val="tx1"/>
                </a:solidFill>
                <a:latin typeface="Times New Roman" panose="02020603050405020304" pitchFamily="18" charset="0"/>
                <a:cs typeface="Times New Roman" panose="02020603050405020304" pitchFamily="18" charset="0"/>
              </a:rPr>
              <a:t>– </a:t>
            </a:r>
            <a:r>
              <a:rPr lang="tr-TR" dirty="0" smtClean="0">
                <a:solidFill>
                  <a:schemeClr val="tx1"/>
                </a:solidFill>
                <a:latin typeface="Times New Roman" panose="02020603050405020304" pitchFamily="18" charset="0"/>
                <a:cs typeface="Times New Roman" panose="02020603050405020304" pitchFamily="18" charset="0"/>
              </a:rPr>
              <a:t>«</a:t>
            </a:r>
            <a:r>
              <a:rPr lang="tr-TR" i="1" dirty="0" smtClean="0">
                <a:solidFill>
                  <a:schemeClr val="tx1"/>
                </a:solidFill>
                <a:latin typeface="Times New Roman" panose="02020603050405020304" pitchFamily="18" charset="0"/>
                <a:cs typeface="Times New Roman" panose="02020603050405020304" pitchFamily="18" charset="0"/>
              </a:rPr>
              <a:t>Yargı </a:t>
            </a:r>
            <a:r>
              <a:rPr lang="tr-TR" i="1" dirty="0">
                <a:solidFill>
                  <a:schemeClr val="tx1"/>
                </a:solidFill>
                <a:latin typeface="Times New Roman" panose="02020603050405020304" pitchFamily="18" charset="0"/>
                <a:cs typeface="Times New Roman" panose="02020603050405020304" pitchFamily="18" charset="0"/>
              </a:rPr>
              <a:t>yetkisi, Türk Milleti adına bağımsız </a:t>
            </a:r>
            <a:r>
              <a:rPr lang="tr-TR" i="1" dirty="0" smtClean="0">
                <a:solidFill>
                  <a:schemeClr val="tx1"/>
                </a:solidFill>
                <a:latin typeface="Times New Roman" panose="02020603050405020304" pitchFamily="18" charset="0"/>
                <a:cs typeface="Times New Roman" panose="02020603050405020304" pitchFamily="18" charset="0"/>
              </a:rPr>
              <a:t>ve tarafsız mahkemelerce </a:t>
            </a:r>
            <a:r>
              <a:rPr lang="tr-TR" i="1" dirty="0">
                <a:solidFill>
                  <a:schemeClr val="tx1"/>
                </a:solidFill>
                <a:latin typeface="Times New Roman" panose="02020603050405020304" pitchFamily="18" charset="0"/>
                <a:cs typeface="Times New Roman" panose="02020603050405020304" pitchFamily="18" charset="0"/>
              </a:rPr>
              <a:t>kullanılır</a:t>
            </a:r>
            <a:r>
              <a:rPr lang="tr-TR" dirty="0" smtClean="0">
                <a:solidFill>
                  <a:schemeClr val="tx1"/>
                </a:solidFill>
                <a:latin typeface="Times New Roman" panose="02020603050405020304" pitchFamily="18" charset="0"/>
                <a:cs typeface="Times New Roman" panose="02020603050405020304" pitchFamily="18" charset="0"/>
              </a:rPr>
              <a:t>.»</a:t>
            </a:r>
            <a:endParaRPr lang="tr-TR"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995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07321" y="1066799"/>
            <a:ext cx="8915400" cy="4752109"/>
          </a:xfrm>
        </p:spPr>
        <p:txBody>
          <a:bodyPr/>
          <a:lstStyle/>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a:p>
            <a:pPr marL="0" indent="0" algn="just">
              <a:buNone/>
            </a:pPr>
            <a:r>
              <a:rPr lang="tr-TR" dirty="0">
                <a:solidFill>
                  <a:schemeClr val="tx1"/>
                </a:solidFill>
                <a:latin typeface="Times New Roman" panose="02020603050405020304" pitchFamily="18" charset="0"/>
                <a:cs typeface="Times New Roman" panose="02020603050405020304" pitchFamily="18" charset="0"/>
              </a:rPr>
              <a:t>Keza, Anayasanın “Cumhuriyetin Temel Kuruluşları” başlıklı Üçüncü Kısmında, Yasama, Yürütme ve Yargı organlarının oluşumu ile görev ve yetkileri düzenlenmiştir. Anayasanın  md.101-137 hükümleriyle düzenlenen Yürütme ise, </a:t>
            </a:r>
            <a:r>
              <a:rPr lang="tr-TR" dirty="0" smtClean="0">
                <a:solidFill>
                  <a:schemeClr val="tx1"/>
                </a:solidFill>
                <a:latin typeface="Times New Roman" panose="02020603050405020304" pitchFamily="18" charset="0"/>
                <a:cs typeface="Times New Roman" panose="02020603050405020304" pitchFamily="18" charset="0"/>
              </a:rPr>
              <a:t>Cumhurbaşkanı ve </a:t>
            </a:r>
            <a:r>
              <a:rPr lang="tr-TR" dirty="0">
                <a:solidFill>
                  <a:schemeClr val="tx1"/>
                </a:solidFill>
                <a:latin typeface="Times New Roman" panose="02020603050405020304" pitchFamily="18" charset="0"/>
                <a:cs typeface="Times New Roman" panose="02020603050405020304" pitchFamily="18" charset="0"/>
              </a:rPr>
              <a:t>İdareden oluşmaktadır.</a:t>
            </a:r>
          </a:p>
          <a:p>
            <a:pPr marL="0" indent="0" algn="just">
              <a:buNone/>
            </a:pPr>
            <a:r>
              <a:rPr lang="tr-TR" dirty="0">
                <a:solidFill>
                  <a:schemeClr val="tx1"/>
                </a:solidFill>
                <a:latin typeface="Times New Roman" panose="02020603050405020304" pitchFamily="18" charset="0"/>
                <a:cs typeface="Times New Roman" panose="02020603050405020304" pitchFamily="18" charset="0"/>
              </a:rPr>
              <a:t>O halde, İdareyi yapı olarak ilk bakışta, Devletin Yasama ve Yargı organları ile Yürütme organının da Cumhurbaşkanı </a:t>
            </a:r>
            <a:r>
              <a:rPr lang="tr-TR" dirty="0" smtClean="0">
                <a:solidFill>
                  <a:schemeClr val="tx1"/>
                </a:solidFill>
                <a:latin typeface="Times New Roman" panose="02020603050405020304" pitchFamily="18" charset="0"/>
                <a:cs typeface="Times New Roman" panose="02020603050405020304" pitchFamily="18" charset="0"/>
              </a:rPr>
              <a:t>dışında </a:t>
            </a:r>
            <a:r>
              <a:rPr lang="tr-TR" dirty="0">
                <a:solidFill>
                  <a:schemeClr val="tx1"/>
                </a:solidFill>
                <a:latin typeface="Times New Roman" panose="02020603050405020304" pitchFamily="18" charset="0"/>
                <a:cs typeface="Times New Roman" panose="02020603050405020304" pitchFamily="18" charset="0"/>
              </a:rPr>
              <a:t>kalan tüm kuruluşları olarak tanımlamak mümkün görünmektedir.</a:t>
            </a:r>
          </a:p>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4890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07321" y="1066799"/>
            <a:ext cx="8915400" cy="4752109"/>
          </a:xfrm>
        </p:spPr>
        <p:txBody>
          <a:bodyPr/>
          <a:lstStyle/>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a:p>
            <a:pPr marL="0" indent="0" algn="just">
              <a:buNone/>
            </a:pPr>
            <a:r>
              <a:rPr lang="tr-TR" dirty="0">
                <a:solidFill>
                  <a:schemeClr val="tx1"/>
                </a:solidFill>
                <a:latin typeface="Times New Roman" panose="02020603050405020304" pitchFamily="18" charset="0"/>
                <a:cs typeface="Times New Roman" panose="02020603050405020304" pitchFamily="18" charset="0"/>
              </a:rPr>
              <a:t>Faaliyet halindeki İdare ise, yapısal idareden daha yaygın ve geniştir. Neden mi?</a:t>
            </a:r>
          </a:p>
          <a:p>
            <a:pPr marL="0" indent="0" algn="just">
              <a:buNone/>
            </a:pPr>
            <a:r>
              <a:rPr lang="tr-TR" dirty="0">
                <a:solidFill>
                  <a:schemeClr val="tx1"/>
                </a:solidFill>
                <a:latin typeface="Times New Roman" panose="02020603050405020304" pitchFamily="18" charset="0"/>
                <a:cs typeface="Times New Roman" panose="02020603050405020304" pitchFamily="18" charset="0"/>
              </a:rPr>
              <a:t>Çünkü “</a:t>
            </a:r>
            <a:r>
              <a:rPr lang="tr-TR" i="1" dirty="0">
                <a:solidFill>
                  <a:schemeClr val="tx1"/>
                </a:solidFill>
                <a:latin typeface="Times New Roman" panose="02020603050405020304" pitchFamily="18" charset="0"/>
                <a:cs typeface="Times New Roman" panose="02020603050405020304" pitchFamily="18" charset="0"/>
              </a:rPr>
              <a:t>Yargı ve Yasama organları, idari görev alanlarına girebilmekte ve idari nitelikte tasarruf ittihaz etmektedir. Demek ki belirli ölçülerde, idari iktidara sahiptirler. O halde, devlet hayatında, idari nitelikteki faaliyet, diğer iki faaliyetten daha geniştir. İdareye gelince, onun, yasamaya (Kanun hükmünde kararnameler alanı dışında) önemli hiçbir müdahalesi yoktur; yargısal görevi ve iktidarı da bulunmamaktadır. O, kendi alanı içinde kalıyor.</a:t>
            </a:r>
            <a:r>
              <a:rPr lang="tr-TR" dirty="0">
                <a:solidFill>
                  <a:schemeClr val="tx1"/>
                </a:solidFill>
                <a:latin typeface="Times New Roman" panose="02020603050405020304" pitchFamily="18" charset="0"/>
                <a:cs typeface="Times New Roman" panose="02020603050405020304" pitchFamily="18" charset="0"/>
              </a:rPr>
              <a:t>” (ÖZYÖRÜK, s.115).</a:t>
            </a:r>
          </a:p>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53401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07321" y="1066799"/>
            <a:ext cx="8915400" cy="4752109"/>
          </a:xfrm>
        </p:spPr>
        <p:txBody>
          <a:bodyPr/>
          <a:lstStyle/>
          <a:p>
            <a:pPr marL="0" indent="0" algn="just">
              <a:buNone/>
            </a:pPr>
            <a:endParaRPr lang="tr-TR" dirty="0">
              <a:solidFill>
                <a:schemeClr val="tx1"/>
              </a:solidFill>
              <a:latin typeface="Times New Roman" panose="02020603050405020304" pitchFamily="18" charset="0"/>
              <a:cs typeface="Times New Roman" panose="02020603050405020304" pitchFamily="18" charset="0"/>
            </a:endParaRPr>
          </a:p>
          <a:p>
            <a:pPr marL="0" indent="0" algn="just">
              <a:buNone/>
            </a:pPr>
            <a:r>
              <a:rPr lang="tr-TR" b="1" dirty="0">
                <a:solidFill>
                  <a:schemeClr val="tx1"/>
                </a:solidFill>
                <a:latin typeface="Times New Roman" panose="02020603050405020304" pitchFamily="18" charset="0"/>
                <a:cs typeface="Times New Roman" panose="02020603050405020304" pitchFamily="18" charset="0"/>
              </a:rPr>
              <a:t>D. 5D, E. 1995/4416, K. 1996/1911, T. 17.5.1996</a:t>
            </a:r>
            <a:r>
              <a:rPr lang="tr-TR" b="1" dirty="0" smtClean="0">
                <a:solidFill>
                  <a:schemeClr val="tx1"/>
                </a:solidFill>
                <a:latin typeface="Times New Roman" panose="02020603050405020304" pitchFamily="18" charset="0"/>
                <a:cs typeface="Times New Roman" panose="02020603050405020304" pitchFamily="18" charset="0"/>
              </a:rPr>
              <a:t>: </a:t>
            </a:r>
            <a:r>
              <a:rPr lang="tr-TR" i="1" dirty="0" smtClean="0">
                <a:solidFill>
                  <a:schemeClr val="tx1"/>
                </a:solidFill>
                <a:latin typeface="Times New Roman" panose="02020603050405020304" pitchFamily="18" charset="0"/>
                <a:cs typeface="Times New Roman" panose="02020603050405020304" pitchFamily="18" charset="0"/>
              </a:rPr>
              <a:t>«İdareyi </a:t>
            </a:r>
            <a:r>
              <a:rPr lang="tr-TR" i="1" dirty="0">
                <a:solidFill>
                  <a:schemeClr val="tx1"/>
                </a:solidFill>
                <a:latin typeface="Times New Roman" panose="02020603050405020304" pitchFamily="18" charset="0"/>
                <a:cs typeface="Times New Roman" panose="02020603050405020304" pitchFamily="18" charset="0"/>
              </a:rPr>
              <a:t>ve idare alanını belirleyen en önemli öge olan "idare işlevi" kavramı, oldukça önemli bir yere sahip olup, idare içinde yer alan birimlerin tüm işlemleri idare işlevine ilişkin olmayabileceği gibi idare dışında yer alan yasama ve yargı organlarının idare işlevine ilişkin işlemleri de bulunabilmektedir. Bu bağlamda olmak üzere, yargı fonksiyonu ile ilgili olmayan işlemlerin, yargıçlardan kurulu organlar ya da mahkemeler ve hatta sadece yargıçlar tarafından yapılması, bunların yargısal işlem sayılmasına dayanak oluşturmaz. İdare işlevine ilişkin olarak yapılan işlemler, hangi makam tarafından yapılırsa yapılsın, idari işlem sayılarak, idari yargının denetimine tabi olması gerekir. Nitekim, yargı mercilerinin, sırf mahkeme olmalarından dolayı ve bu sıfatla yaptıklarından, ayrılabilen faaliyet ve işlemleri, idari faaliyet ve idari işlem teşkil eder</a:t>
            </a:r>
            <a:r>
              <a:rPr lang="tr-TR" i="1" dirty="0" smtClean="0">
                <a:solidFill>
                  <a:schemeClr val="tx1"/>
                </a:solidFill>
                <a:latin typeface="Times New Roman" panose="02020603050405020304" pitchFamily="18" charset="0"/>
                <a:cs typeface="Times New Roman" panose="02020603050405020304" pitchFamily="18" charset="0"/>
              </a:rPr>
              <a:t>.»</a:t>
            </a:r>
            <a:endParaRPr lang="tr-TR"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196820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TotalTime>
  <Words>498</Words>
  <Application>Microsoft Office PowerPoint</Application>
  <PresentationFormat>Geniş ekran</PresentationFormat>
  <Paragraphs>19</Paragraphs>
  <Slides>5</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vt:i4>
      </vt:variant>
    </vt:vector>
  </HeadingPairs>
  <TitlesOfParts>
    <vt:vector size="10" baseType="lpstr">
      <vt:lpstr>Arial</vt:lpstr>
      <vt:lpstr>Century Gothic</vt:lpstr>
      <vt:lpstr>Times New Roman</vt:lpstr>
      <vt:lpstr>Wingdings 3</vt:lpstr>
      <vt:lpstr>Duman</vt:lpstr>
      <vt:lpstr>Organ ve İşlev Olarak İdare’nin Devlet Organları ve İşlevleri İçindeki Yeri</vt:lpstr>
      <vt:lpstr>PowerPoint Sunusu</vt:lpstr>
      <vt:lpstr>PowerPoint Sunusu</vt:lpstr>
      <vt:lpstr>PowerPoint Sunusu</vt:lpstr>
      <vt:lpstr>PowerPoint Sunusu</vt:lpstr>
    </vt:vector>
  </TitlesOfParts>
  <Company>Silentall Unattended Installer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 ve İŞLEV OLARAK İDARE’NİN DEVLET ORGANLARI ve İŞLEVLERİ İÇİNDEKİ YERİ</dc:title>
  <dc:creator>betül damar</dc:creator>
  <cp:lastModifiedBy>Fatma Betül Damar</cp:lastModifiedBy>
  <cp:revision>8</cp:revision>
  <dcterms:created xsi:type="dcterms:W3CDTF">2018-02-04T18:59:14Z</dcterms:created>
  <dcterms:modified xsi:type="dcterms:W3CDTF">2019-09-24T14:54:46Z</dcterms:modified>
</cp:coreProperties>
</file>