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DBE23-32AA-43F4-830D-C5A18ACB7CB9}" type="datetimeFigureOut">
              <a:rPr lang="tr-TR" smtClean="0"/>
              <a:pPr/>
              <a:t>23.10.2014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21482-59E6-4AC4-9E80-92A9BBA87A4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DBE23-32AA-43F4-830D-C5A18ACB7CB9}" type="datetimeFigureOut">
              <a:rPr lang="tr-TR" smtClean="0"/>
              <a:pPr/>
              <a:t>23.10.2014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21482-59E6-4AC4-9E80-92A9BBA87A4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DBE23-32AA-43F4-830D-C5A18ACB7CB9}" type="datetimeFigureOut">
              <a:rPr lang="tr-TR" smtClean="0"/>
              <a:pPr/>
              <a:t>23.10.2014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21482-59E6-4AC4-9E80-92A9BBA87A4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DBE23-32AA-43F4-830D-C5A18ACB7CB9}" type="datetimeFigureOut">
              <a:rPr lang="tr-TR" smtClean="0"/>
              <a:pPr/>
              <a:t>23.10.2014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21482-59E6-4AC4-9E80-92A9BBA87A4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DBE23-32AA-43F4-830D-C5A18ACB7CB9}" type="datetimeFigureOut">
              <a:rPr lang="tr-TR" smtClean="0"/>
              <a:pPr/>
              <a:t>23.10.2014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21482-59E6-4AC4-9E80-92A9BBA87A4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DBE23-32AA-43F4-830D-C5A18ACB7CB9}" type="datetimeFigureOut">
              <a:rPr lang="tr-TR" smtClean="0"/>
              <a:pPr/>
              <a:t>23.10.2014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21482-59E6-4AC4-9E80-92A9BBA87A4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DBE23-32AA-43F4-830D-C5A18ACB7CB9}" type="datetimeFigureOut">
              <a:rPr lang="tr-TR" smtClean="0"/>
              <a:pPr/>
              <a:t>23.10.2014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21482-59E6-4AC4-9E80-92A9BBA87A4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DBE23-32AA-43F4-830D-C5A18ACB7CB9}" type="datetimeFigureOut">
              <a:rPr lang="tr-TR" smtClean="0"/>
              <a:pPr/>
              <a:t>23.10.2014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21482-59E6-4AC4-9E80-92A9BBA87A4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DBE23-32AA-43F4-830D-C5A18ACB7CB9}" type="datetimeFigureOut">
              <a:rPr lang="tr-TR" smtClean="0"/>
              <a:pPr/>
              <a:t>23.10.2014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21482-59E6-4AC4-9E80-92A9BBA87A4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DBE23-32AA-43F4-830D-C5A18ACB7CB9}" type="datetimeFigureOut">
              <a:rPr lang="tr-TR" smtClean="0"/>
              <a:pPr/>
              <a:t>23.10.2014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21482-59E6-4AC4-9E80-92A9BBA87A4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DBE23-32AA-43F4-830D-C5A18ACB7CB9}" type="datetimeFigureOut">
              <a:rPr lang="tr-TR" smtClean="0"/>
              <a:pPr/>
              <a:t>23.10.2014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21482-59E6-4AC4-9E80-92A9BBA87A4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6DBE23-32AA-43F4-830D-C5A18ACB7CB9}" type="datetimeFigureOut">
              <a:rPr lang="tr-TR" smtClean="0"/>
              <a:pPr/>
              <a:t>23.10.2014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821482-59E6-4AC4-9E80-92A9BBA87A4F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İslam Hukukunda Mülkiyet Çeşitleri ve Modern Hukukla Mukayesesi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Mülkiyet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Mülkiyet, bir mani olmadığı hallerde, sahibine asaleten tasarruf hakkı veren şer‘î bir yetkidir.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Mülkiyet Çeşitleri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err="1" smtClean="0"/>
              <a:t>Ayn</a:t>
            </a:r>
            <a:r>
              <a:rPr lang="tr-TR" dirty="0" smtClean="0"/>
              <a:t>/</a:t>
            </a:r>
            <a:r>
              <a:rPr lang="tr-TR" dirty="0" err="1" smtClean="0"/>
              <a:t>Rakabe</a:t>
            </a:r>
            <a:r>
              <a:rPr lang="tr-TR" dirty="0" smtClean="0"/>
              <a:t> mülkiyeti</a:t>
            </a:r>
          </a:p>
          <a:p>
            <a:r>
              <a:rPr lang="tr-TR" dirty="0" smtClean="0"/>
              <a:t>Menfaat mülkiyeti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Mülkiyet Çeşitlerini Doğuran Sözleşmeler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 smtClean="0"/>
              <a:t>Ayn</a:t>
            </a:r>
            <a:r>
              <a:rPr lang="tr-TR" dirty="0" smtClean="0"/>
              <a:t>/</a:t>
            </a:r>
            <a:r>
              <a:rPr lang="tr-TR" dirty="0" err="1" smtClean="0"/>
              <a:t>Rakabe</a:t>
            </a:r>
            <a:r>
              <a:rPr lang="tr-TR" dirty="0" smtClean="0"/>
              <a:t> Mülkiyeti</a:t>
            </a:r>
          </a:p>
          <a:p>
            <a:pPr lvl="1"/>
            <a:r>
              <a:rPr lang="tr-TR" dirty="0" smtClean="0"/>
              <a:t>Mu‘</a:t>
            </a:r>
            <a:r>
              <a:rPr lang="tr-TR" dirty="0" err="1" smtClean="0"/>
              <a:t>âvada</a:t>
            </a:r>
            <a:r>
              <a:rPr lang="tr-TR" dirty="0" smtClean="0"/>
              <a:t>: bey‘</a:t>
            </a:r>
          </a:p>
          <a:p>
            <a:pPr lvl="1"/>
            <a:r>
              <a:rPr lang="tr-TR" dirty="0" smtClean="0"/>
              <a:t>Teberru‘: hibe</a:t>
            </a:r>
          </a:p>
          <a:p>
            <a:pPr lvl="1">
              <a:buNone/>
            </a:pPr>
            <a:endParaRPr lang="tr-TR" dirty="0" smtClean="0"/>
          </a:p>
          <a:p>
            <a:r>
              <a:rPr lang="tr-TR" dirty="0" smtClean="0"/>
              <a:t>Menfaat Mülkiyeti</a:t>
            </a:r>
          </a:p>
          <a:p>
            <a:pPr lvl="1"/>
            <a:r>
              <a:rPr lang="tr-TR" dirty="0" smtClean="0"/>
              <a:t>Mu‘</a:t>
            </a:r>
            <a:r>
              <a:rPr lang="tr-TR" dirty="0" err="1" smtClean="0"/>
              <a:t>âvada</a:t>
            </a:r>
            <a:r>
              <a:rPr lang="tr-TR" dirty="0" smtClean="0"/>
              <a:t>: </a:t>
            </a:r>
            <a:r>
              <a:rPr lang="tr-TR" dirty="0" err="1" smtClean="0"/>
              <a:t>icâre</a:t>
            </a:r>
            <a:endParaRPr lang="tr-TR" dirty="0" smtClean="0"/>
          </a:p>
          <a:p>
            <a:pPr lvl="1"/>
            <a:r>
              <a:rPr lang="tr-TR" dirty="0" smtClean="0"/>
              <a:t>Teberru‘:</a:t>
            </a:r>
          </a:p>
          <a:p>
            <a:pPr lvl="2"/>
            <a:r>
              <a:rPr lang="tr-TR" dirty="0" smtClean="0"/>
              <a:t>Malın “</a:t>
            </a:r>
            <a:r>
              <a:rPr lang="tr-TR" dirty="0" err="1" smtClean="0"/>
              <a:t>ayn”ı</a:t>
            </a:r>
            <a:r>
              <a:rPr lang="tr-TR" dirty="0" smtClean="0"/>
              <a:t> sabit kalmak üzere: ‘</a:t>
            </a:r>
            <a:r>
              <a:rPr lang="tr-TR" dirty="0" err="1" smtClean="0"/>
              <a:t>âriyet</a:t>
            </a:r>
            <a:endParaRPr lang="tr-TR" dirty="0" smtClean="0"/>
          </a:p>
          <a:p>
            <a:pPr lvl="2"/>
            <a:r>
              <a:rPr lang="tr-TR" dirty="0" smtClean="0"/>
              <a:t>Malın “</a:t>
            </a:r>
            <a:r>
              <a:rPr lang="tr-TR" dirty="0" err="1" smtClean="0"/>
              <a:t>ayn”ı</a:t>
            </a:r>
            <a:r>
              <a:rPr lang="tr-TR" dirty="0" smtClean="0"/>
              <a:t> tüketilmek üzere: </a:t>
            </a:r>
            <a:r>
              <a:rPr lang="tr-TR" dirty="0" err="1" smtClean="0"/>
              <a:t>karz</a:t>
            </a:r>
            <a:endParaRPr lang="tr-T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Modern Hukukta Mülkiyet Çeşitlerini Doğuran Sözleşmeler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Bey‘ Akdi: Satış Sözleşmesi</a:t>
            </a:r>
          </a:p>
          <a:p>
            <a:pPr>
              <a:buNone/>
            </a:pPr>
            <a:endParaRPr lang="tr-TR" dirty="0" smtClean="0"/>
          </a:p>
          <a:p>
            <a:pPr lvl="1"/>
            <a:r>
              <a:rPr lang="tr-TR" sz="2200" b="1" dirty="0"/>
              <a:t>MADDE 207- </a:t>
            </a:r>
            <a:r>
              <a:rPr lang="tr-TR" sz="2200" dirty="0"/>
              <a:t>Satış sözleşmesi, satıcının,</a:t>
            </a:r>
            <a:r>
              <a:rPr lang="tr-TR" sz="2200" b="1" dirty="0"/>
              <a:t> </a:t>
            </a:r>
            <a:r>
              <a:rPr lang="tr-TR" sz="2200" dirty="0"/>
              <a:t>satılanın</a:t>
            </a:r>
            <a:r>
              <a:rPr lang="tr-TR" sz="2200" b="1" dirty="0"/>
              <a:t> </a:t>
            </a:r>
            <a:r>
              <a:rPr lang="tr-TR" sz="2200" dirty="0"/>
              <a:t>zilyetlik ve mülkiyetini alıcıya</a:t>
            </a:r>
            <a:r>
              <a:rPr lang="tr-TR" sz="2200" b="1" dirty="0"/>
              <a:t> </a:t>
            </a:r>
            <a:r>
              <a:rPr lang="tr-TR" sz="2200" dirty="0"/>
              <a:t>devretme, alıcının ise buna karşılık bir bedel ödeme borcunu üstlendiği sözleşmedir</a:t>
            </a:r>
            <a:r>
              <a:rPr lang="tr-TR" sz="2200" dirty="0" smtClean="0"/>
              <a:t>.</a:t>
            </a:r>
          </a:p>
          <a:p>
            <a:pPr lvl="1">
              <a:buNone/>
            </a:pPr>
            <a:endParaRPr lang="tr-TR" dirty="0" smtClean="0"/>
          </a:p>
          <a:p>
            <a:r>
              <a:rPr lang="tr-TR" dirty="0" smtClean="0"/>
              <a:t>Hibe Akdi: Bağışlama Sözleşmesi</a:t>
            </a:r>
          </a:p>
          <a:p>
            <a:pPr>
              <a:buNone/>
            </a:pPr>
            <a:endParaRPr lang="tr-TR" dirty="0" smtClean="0"/>
          </a:p>
          <a:p>
            <a:pPr lvl="1"/>
            <a:r>
              <a:rPr lang="tr-TR" sz="2200" b="1" dirty="0"/>
              <a:t>MADDE 285-</a:t>
            </a:r>
            <a:r>
              <a:rPr lang="tr-TR" sz="2200" dirty="0"/>
              <a:t> Bağışlama sözleşmesi, bağışlayanın </a:t>
            </a:r>
            <a:r>
              <a:rPr lang="tr-TR" sz="2200" dirty="0" err="1"/>
              <a:t>sağlararası</a:t>
            </a:r>
            <a:r>
              <a:rPr lang="tr-TR" sz="2200" dirty="0"/>
              <a:t> sonuç doğurmak üzere, malvarlığından bağışlanana karşılıksız olarak bir kazandırma yapmayı üstlendiği sözleşmedir</a:t>
            </a:r>
            <a:r>
              <a:rPr lang="tr-TR" sz="2200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Modern Hukukta Mülkiyet Çeşitlerini Doğuran Sözleşmeler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err="1" smtClean="0"/>
              <a:t>İcâre</a:t>
            </a:r>
            <a:r>
              <a:rPr lang="tr-TR" dirty="0" smtClean="0"/>
              <a:t> Akdi: Kira Sözleşmesi</a:t>
            </a:r>
          </a:p>
          <a:p>
            <a:pPr lvl="1"/>
            <a:r>
              <a:rPr lang="tr-TR" sz="1700" b="1" dirty="0"/>
              <a:t>MADDE 299- </a:t>
            </a:r>
            <a:r>
              <a:rPr lang="tr-TR" sz="1700" dirty="0"/>
              <a:t>Kira sözleşmesi, kiraya verenin bir şeyin kullanılmasını veya kullanmayla birlikte ondan yararlanılmasını kiracıya bırakmayı, kiracının da buna karşılık kararlaştırılan kira bedelini ödemeyi üstlendiği sözleşmedir</a:t>
            </a:r>
            <a:r>
              <a:rPr lang="tr-TR" sz="1700" dirty="0" smtClean="0"/>
              <a:t>.</a:t>
            </a:r>
          </a:p>
          <a:p>
            <a:pPr lvl="1">
              <a:buNone/>
            </a:pPr>
            <a:endParaRPr lang="tr-TR" sz="2300" dirty="0" smtClean="0"/>
          </a:p>
          <a:p>
            <a:r>
              <a:rPr lang="tr-TR" dirty="0" err="1" smtClean="0"/>
              <a:t>Âriyet</a:t>
            </a:r>
            <a:r>
              <a:rPr lang="tr-TR" dirty="0" smtClean="0"/>
              <a:t> Akdi: Kullanım Ödüncü Sözleşmesi</a:t>
            </a:r>
          </a:p>
          <a:p>
            <a:pPr lvl="1"/>
            <a:r>
              <a:rPr lang="tr-TR" sz="1700" b="1" dirty="0"/>
              <a:t>MADDE 379- </a:t>
            </a:r>
            <a:r>
              <a:rPr lang="tr-TR" sz="1700" dirty="0"/>
              <a:t>Kullanım ödüncü sözleşmesi, ödünç verenin bir şeyin karşılıksız olarak kullanılmasını ödünç alana bırakmayı ve ödünç alanın da o şeyi kullandıktan sonra geri vermeyi üstlendiği sözleşmedir</a:t>
            </a:r>
            <a:r>
              <a:rPr lang="tr-TR" sz="1700" dirty="0" smtClean="0"/>
              <a:t>.</a:t>
            </a:r>
          </a:p>
          <a:p>
            <a:pPr lvl="1">
              <a:buNone/>
            </a:pPr>
            <a:endParaRPr lang="tr-TR" sz="2100" dirty="0" smtClean="0"/>
          </a:p>
          <a:p>
            <a:r>
              <a:rPr lang="tr-TR" dirty="0" err="1" smtClean="0"/>
              <a:t>Karz</a:t>
            </a:r>
            <a:r>
              <a:rPr lang="tr-TR" dirty="0" smtClean="0"/>
              <a:t> Akdi: Tüketim Ödüncü Sözleşmesi</a:t>
            </a:r>
          </a:p>
          <a:p>
            <a:pPr lvl="1"/>
            <a:r>
              <a:rPr lang="tr-TR" sz="1700" b="1" dirty="0"/>
              <a:t>MADDE 386- </a:t>
            </a:r>
            <a:r>
              <a:rPr lang="tr-TR" sz="1700" dirty="0"/>
              <a:t>Tüketim ödüncü sözleşmesi, ödünç verenin, bir miktar parayı ya da tüketilebilen bir şeyi ödünç alana devretmeyi, ödünç alanın da aynı nitelik ve miktarda şeyi geri vermeyi üstlendiği sözleşmedir</a:t>
            </a:r>
            <a:r>
              <a:rPr lang="tr-TR" sz="1700" dirty="0" smtClean="0"/>
              <a:t>.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Karşılaştırma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İslam hukuku ve modern hukuk arasında mülkiyet çeşitlerini doğuran sözleşmeler açısından genel olarak bir fark yoktur. Farklar sözleşmelerin detaylarında </a:t>
            </a:r>
            <a:r>
              <a:rPr lang="tr-TR" smtClean="0"/>
              <a:t>ortaya çıkmaktadır.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269</Words>
  <Application>Microsoft Office PowerPoint</Application>
  <PresentationFormat>Ekran Gösterisi (4:3)</PresentationFormat>
  <Paragraphs>38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8" baseType="lpstr">
      <vt:lpstr>Ofis Teması</vt:lpstr>
      <vt:lpstr>İslam Hukukunda Mülkiyet Çeşitleri ve Modern Hukukla Mukayesesi</vt:lpstr>
      <vt:lpstr>Mülkiyet </vt:lpstr>
      <vt:lpstr>Mülkiyet Çeşitleri</vt:lpstr>
      <vt:lpstr>Mülkiyet Çeşitlerini Doğuran Sözleşmeler</vt:lpstr>
      <vt:lpstr>Modern Hukukta Mülkiyet Çeşitlerini Doğuran Sözleşmeler</vt:lpstr>
      <vt:lpstr>Modern Hukukta Mülkiyet Çeşitlerini Doğuran Sözleşmeler</vt:lpstr>
      <vt:lpstr>Karşılaştırma </vt:lpstr>
    </vt:vector>
  </TitlesOfParts>
  <Company>TURBO A.Ş.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İslam Hukukunda Mülkiyet Çeşitleri ve Modern Hukukla Mukayesesi</dc:title>
  <dc:creator>hadi ensar ceylan</dc:creator>
  <cp:lastModifiedBy>hadi ensar ceylan</cp:lastModifiedBy>
  <cp:revision>5</cp:revision>
  <dcterms:created xsi:type="dcterms:W3CDTF">2014-10-21T08:26:32Z</dcterms:created>
  <dcterms:modified xsi:type="dcterms:W3CDTF">2014-10-23T07:12:44Z</dcterms:modified>
</cp:coreProperties>
</file>