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2" r:id="rId3"/>
    <p:sldId id="264" r:id="rId4"/>
    <p:sldId id="258" r:id="rId5"/>
    <p:sldId id="259" r:id="rId6"/>
    <p:sldId id="260" r:id="rId7"/>
    <p:sldId id="265"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8120C4-A598-416D-9024-3106CAD0796A}" type="datetimeFigureOut">
              <a:rPr lang="tr-TR" smtClean="0"/>
              <a:t>28.04.2020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8B76-8AAF-48AD-9F0B-044AB0E8D309}" type="slidenum">
              <a:rPr lang="tr-TR" smtClean="0"/>
              <a:t>‹#›</a:t>
            </a:fld>
            <a:endParaRPr lang="tr-TR"/>
          </a:p>
        </p:txBody>
      </p:sp>
    </p:spTree>
    <p:extLst>
      <p:ext uri="{BB962C8B-B14F-4D97-AF65-F5344CB8AC3E}">
        <p14:creationId xmlns:p14="http://schemas.microsoft.com/office/powerpoint/2010/main" val="166735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8D08B76-8AAF-48AD-9F0B-044AB0E8D309}" type="slidenum">
              <a:rPr lang="tr-TR" smtClean="0"/>
              <a:t>2</a:t>
            </a:fld>
            <a:endParaRPr lang="tr-TR"/>
          </a:p>
        </p:txBody>
      </p:sp>
    </p:spTree>
    <p:extLst>
      <p:ext uri="{BB962C8B-B14F-4D97-AF65-F5344CB8AC3E}">
        <p14:creationId xmlns:p14="http://schemas.microsoft.com/office/powerpoint/2010/main" val="259059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7685647-66C3-42B8-BEF5-B9FF6B0FE879}" type="datetimeFigureOut">
              <a:rPr lang="tr-TR" smtClean="0"/>
              <a:t>28.04.2020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7685647-66C3-42B8-BEF5-B9FF6B0FE879}" type="datetimeFigureOut">
              <a:rPr lang="tr-TR" smtClean="0"/>
              <a:t>28.04.2020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85647-66C3-42B8-BEF5-B9FF6B0FE879}" type="datetimeFigureOut">
              <a:rPr lang="tr-TR" smtClean="0"/>
              <a:t>28.04.2020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alpha val="7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85647-66C3-42B8-BEF5-B9FF6B0FE879}" type="datetimeFigureOut">
              <a:rPr lang="tr-TR" smtClean="0"/>
              <a:t>28.04.2020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19B76-075C-4259-A6FD-D56E84EE4BD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latin typeface="+mn-lt"/>
              </a:rPr>
              <a:t>KADINA YÖNELİK ŞİDDETİN ÖNLENMESİ</a:t>
            </a:r>
            <a:endParaRPr lang="tr-TR" b="1"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700808"/>
            <a:ext cx="8429625" cy="5786437"/>
          </a:xfrm>
        </p:spPr>
        <p:txBody>
          <a:bodyPr/>
          <a:lstStyle/>
          <a:p>
            <a:pPr eaLnBrk="1" hangingPunct="1">
              <a:buFont typeface="Wingdings 2" panose="05020102010507070707" pitchFamily="18" charset="2"/>
              <a:buNone/>
              <a:defRPr/>
            </a:pPr>
            <a:r>
              <a:rPr lang="tr-TR" sz="1200" dirty="0" smtClean="0"/>
              <a:t> </a:t>
            </a:r>
          </a:p>
          <a:p>
            <a:pPr marL="425450" indent="-342900" eaLnBrk="1" hangingPunct="1">
              <a:defRPr/>
            </a:pPr>
            <a:r>
              <a:rPr lang="tr-TR" dirty="0" smtClean="0"/>
              <a:t>Cinsel istismar cinsellik değil, saldırganlıktır bilgisini yaygınlaştırmak.</a:t>
            </a:r>
          </a:p>
          <a:p>
            <a:pPr marL="425450" indent="-342900" eaLnBrk="1" hangingPunct="1">
              <a:defRPr/>
            </a:pPr>
            <a:r>
              <a:rPr lang="tr-TR" dirty="0" smtClean="0"/>
              <a:t>Kadın – erkek eşitliğine kültürel önem verilmesi.</a:t>
            </a:r>
          </a:p>
          <a:p>
            <a:pPr marL="425450" indent="-342900" eaLnBrk="1" hangingPunct="1">
              <a:defRPr/>
            </a:pPr>
            <a:r>
              <a:rPr lang="tr-TR" dirty="0" smtClean="0"/>
              <a:t>Risk gruplarına yönelik taramaların yapılması.</a:t>
            </a:r>
          </a:p>
          <a:p>
            <a:pPr marL="425450" indent="-342900" eaLnBrk="1" hangingPunct="1">
              <a:defRPr/>
            </a:pPr>
            <a:endParaRPr lang="tr-TR" dirty="0" smtClean="0"/>
          </a:p>
          <a:p>
            <a:pPr marL="425450" indent="-342900" eaLnBrk="1" hangingPunct="1">
              <a:defRPr/>
            </a:pPr>
            <a:endParaRPr lang="tr-TR" dirty="0" smtClean="0"/>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3516522-B2E0-4ADF-AE11-C396286BD4CC}" type="slidenum">
              <a:rPr lang="tr-TR" altLang="tr-TR">
                <a:solidFill>
                  <a:srgbClr val="B5A788"/>
                </a:solidFill>
                <a:latin typeface="Cambria" panose="02040503050406030204" pitchFamily="18" charset="0"/>
              </a:rPr>
              <a:pPr eaLnBrk="1" hangingPunct="1"/>
              <a:t>2</a:t>
            </a:fld>
            <a:endParaRPr lang="tr-TR" altLang="tr-TR">
              <a:solidFill>
                <a:srgbClr val="B5A788"/>
              </a:solidFill>
              <a:latin typeface="Cambria" panose="02040503050406030204" pitchFamily="18" charset="0"/>
            </a:endParaRPr>
          </a:p>
        </p:txBody>
      </p:sp>
      <p:sp>
        <p:nvSpPr>
          <p:cNvPr id="5" name="4 Altbilgi Yer Tutucusu"/>
          <p:cNvSpPr>
            <a:spLocks noGrp="1"/>
          </p:cNvSpPr>
          <p:nvPr>
            <p:ph type="ftr" sz="quarter" idx="11"/>
          </p:nvPr>
        </p:nvSpPr>
        <p:spPr/>
        <p:txBody>
          <a:bodyPr/>
          <a:lstStyle/>
          <a:p>
            <a:pPr>
              <a:defRPr/>
            </a:pPr>
            <a:r>
              <a:rPr lang="tr-TR"/>
              <a:t>s.ç</a:t>
            </a:r>
          </a:p>
        </p:txBody>
      </p:sp>
    </p:spTree>
    <p:custDataLst>
      <p:tags r:id="rId1"/>
    </p:custDataLst>
    <p:extLst>
      <p:ext uri="{BB962C8B-B14F-4D97-AF65-F5344CB8AC3E}">
        <p14:creationId xmlns:p14="http://schemas.microsoft.com/office/powerpoint/2010/main" val="924140676"/>
      </p:ext>
    </p:extLst>
  </p:cSld>
  <p:clrMapOvr>
    <a:masterClrMapping/>
  </p:clrMapOvr>
  <p:transition advTm="2136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Cinsel istismar, her geçen gün artan ve toplumu ilgilendiren önemli bir </a:t>
            </a:r>
            <a:r>
              <a:rPr lang="tr-TR" dirty="0" smtClean="0"/>
              <a:t>sorundur.</a:t>
            </a:r>
          </a:p>
          <a:p>
            <a:r>
              <a:rPr lang="tr-TR" dirty="0"/>
              <a:t>Ülkemizdeki ataerkil aile yapısı, çok çocuğa sahip olma ve tek odalı evlerde yaşama, ebeveynlerin eğitim seviyelerinin düşük olması, çocuğa ve kadına uygulanan her türlü şiddetin kabul görmesi, toplumsal cinsiyet eşitsizliği, kızların erken yaşta evlendirilmesi </a:t>
            </a:r>
            <a:r>
              <a:rPr lang="tr-TR" dirty="0" smtClean="0"/>
              <a:t> istismarı </a:t>
            </a:r>
            <a:r>
              <a:rPr lang="tr-TR" dirty="0"/>
              <a:t>arttıran </a:t>
            </a:r>
            <a:r>
              <a:rPr lang="tr-TR" dirty="0" smtClean="0"/>
              <a:t>durumlardır.</a:t>
            </a:r>
            <a:endParaRPr lang="tr-TR" dirty="0"/>
          </a:p>
        </p:txBody>
      </p:sp>
    </p:spTree>
    <p:extLst>
      <p:ext uri="{BB962C8B-B14F-4D97-AF65-F5344CB8AC3E}">
        <p14:creationId xmlns:p14="http://schemas.microsoft.com/office/powerpoint/2010/main" val="1689084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txBox="1">
            <a:spLocks/>
          </p:cNvSpPr>
          <p:nvPr/>
        </p:nvSpPr>
        <p:spPr>
          <a:xfrm>
            <a:off x="683568" y="1052736"/>
            <a:ext cx="8005762" cy="4800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tr-TR" dirty="0" smtClean="0"/>
              <a:t>Sevgili / nişanlı iken başlayan fiziksel ve cinsel zorlayıcı davranışlara tolerans gösterilmemesi.</a:t>
            </a:r>
          </a:p>
          <a:p>
            <a:pPr>
              <a:defRPr/>
            </a:pPr>
            <a:r>
              <a:rPr lang="tr-TR" dirty="0" smtClean="0"/>
              <a:t>Ergenlerde genç kızların bedenini koruma ve istenmeyen cinselliklere karşı eğitim yapılması.</a:t>
            </a:r>
          </a:p>
          <a:p>
            <a:pPr marL="425450">
              <a:defRPr/>
            </a:pPr>
            <a:r>
              <a:rPr lang="tr-TR" dirty="0" smtClean="0"/>
              <a:t>Ergenlerde cinsel tacizi önlemek için okul ve kamu iletişim araçları ile eğitimin yaygınlaştırılması.</a:t>
            </a:r>
          </a:p>
          <a:p>
            <a:pPr>
              <a:defRPr/>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txBox="1">
            <a:spLocks/>
          </p:cNvSpPr>
          <p:nvPr/>
        </p:nvSpPr>
        <p:spPr>
          <a:xfrm>
            <a:off x="857250" y="1447800"/>
            <a:ext cx="8077200" cy="4800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25450">
              <a:defRPr/>
            </a:pPr>
            <a:r>
              <a:rPr lang="tr-TR" smtClean="0"/>
              <a:t>Cinsel taciz / saldırıya uğrayan kişilerin kriz sonrası ve uzun dönemde başvurabileceği ulaşılır merkezlerin kurulması.</a:t>
            </a:r>
          </a:p>
          <a:p>
            <a:pPr marL="425450">
              <a:defRPr/>
            </a:pPr>
            <a:r>
              <a:rPr lang="tr-TR" smtClean="0"/>
              <a:t>Kadınlara yönelik şiddet, şiddete karşı koyma programlarının yaygınlaştırılması.</a:t>
            </a:r>
          </a:p>
          <a:p>
            <a:pPr>
              <a:defRPr/>
            </a:pP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5 İçerik Yer Tutucusu"/>
          <p:cNvSpPr txBox="1">
            <a:spLocks/>
          </p:cNvSpPr>
          <p:nvPr/>
        </p:nvSpPr>
        <p:spPr>
          <a:xfrm>
            <a:off x="611560" y="1052736"/>
            <a:ext cx="8005762" cy="531971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25450"/>
            <a:r>
              <a:rPr lang="tr-TR" altLang="tr-TR" sz="2800" dirty="0" smtClean="0"/>
              <a:t>Cinsiyetçi bakış açısı ve toplumsal rolleri nedeniyle güçsüz olan kadınlar için şiddet ve HIV konusunda korunma ve tedavi ile ilgili program – stratejiler geliştirilmesi.</a:t>
            </a:r>
          </a:p>
          <a:p>
            <a:pPr marL="425450"/>
            <a:r>
              <a:rPr lang="tr-TR" altLang="tr-TR" sz="2800" dirty="0" smtClean="0"/>
              <a:t>Mağdurları, cinsel tacizden koruyacak yasal uygulamaların desteklenmesi. Güçlendirilmesi.</a:t>
            </a:r>
          </a:p>
          <a:p>
            <a:pPr marL="425450"/>
            <a:r>
              <a:rPr lang="tr-TR" altLang="tr-TR" sz="2800" dirty="0" smtClean="0"/>
              <a:t>Cinsel suç mağdurları ve saldırganlara yönelik  tedavi programlarının oluşturulması ve sistemli olarak düzenlenmesi,  sayısının artırılması.</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İstismarla ilgili yapılan önleme çalışmalarında en üst düzey amaç, </a:t>
            </a:r>
            <a:r>
              <a:rPr lang="tr-TR" dirty="0" smtClean="0"/>
              <a:t>istismarın </a:t>
            </a:r>
            <a:r>
              <a:rPr lang="tr-TR" dirty="0"/>
              <a:t>başlamadan durdurmaktır (</a:t>
            </a:r>
            <a:r>
              <a:rPr lang="tr-TR" dirty="0" err="1"/>
              <a:t>Centers</a:t>
            </a:r>
            <a:r>
              <a:rPr lang="tr-TR" dirty="0"/>
              <a:t> </a:t>
            </a:r>
            <a:r>
              <a:rPr lang="tr-TR" dirty="0" err="1"/>
              <a:t>for</a:t>
            </a:r>
            <a:r>
              <a:rPr lang="tr-TR" dirty="0"/>
              <a:t> </a:t>
            </a:r>
            <a:r>
              <a:rPr lang="tr-TR" dirty="0" err="1"/>
              <a:t>Disease</a:t>
            </a:r>
            <a:r>
              <a:rPr lang="tr-TR" dirty="0"/>
              <a:t> Control </a:t>
            </a:r>
            <a:r>
              <a:rPr lang="tr-TR" dirty="0" err="1"/>
              <a:t>and</a:t>
            </a:r>
            <a:r>
              <a:rPr lang="tr-TR" dirty="0"/>
              <a:t> </a:t>
            </a:r>
            <a:r>
              <a:rPr lang="tr-TR" dirty="0" err="1"/>
              <a:t>Prevention</a:t>
            </a:r>
            <a:r>
              <a:rPr lang="tr-TR" dirty="0"/>
              <a:t> [CDC], 2014). </a:t>
            </a:r>
            <a:endParaRPr lang="tr-TR" dirty="0" smtClean="0"/>
          </a:p>
          <a:p>
            <a:r>
              <a:rPr lang="tr-TR" dirty="0" smtClean="0"/>
              <a:t>Bunun koruma </a:t>
            </a:r>
            <a:r>
              <a:rPr lang="tr-TR" dirty="0"/>
              <a:t>programları yapılmalıdır </a:t>
            </a:r>
            <a:r>
              <a:rPr lang="tr-TR" dirty="0" smtClean="0"/>
              <a:t>Önlemeye </a:t>
            </a:r>
            <a:r>
              <a:rPr lang="tr-TR" dirty="0"/>
              <a:t>yönelik geliştirilecek stratejiler aileleri desteklemeli, anne babaya olumlu anne babalık becerileri, iletişim becerileri, uygun disiplin yaklaşımları ve çocuğun fiziksel ve duygusal ihtiyaçlarını nasıl karşılayacakları </a:t>
            </a:r>
            <a:r>
              <a:rPr lang="tr-TR" dirty="0" smtClean="0"/>
              <a:t>öğretilmelidir.</a:t>
            </a:r>
            <a:endParaRPr lang="tr-TR" dirty="0"/>
          </a:p>
        </p:txBody>
      </p:sp>
    </p:spTree>
    <p:extLst>
      <p:ext uri="{BB962C8B-B14F-4D97-AF65-F5344CB8AC3E}">
        <p14:creationId xmlns:p14="http://schemas.microsoft.com/office/powerpoint/2010/main" val="2717005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Kullanılan Kaynaklar</a:t>
            </a:r>
            <a:endParaRPr lang="tr-TR" dirty="0"/>
          </a:p>
        </p:txBody>
      </p:sp>
      <p:sp>
        <p:nvSpPr>
          <p:cNvPr id="3" name="İçerik Yer Tutucusu 2"/>
          <p:cNvSpPr>
            <a:spLocks noGrp="1"/>
          </p:cNvSpPr>
          <p:nvPr>
            <p:ph idx="1"/>
          </p:nvPr>
        </p:nvSpPr>
        <p:spPr/>
        <p:txBody>
          <a:bodyPr>
            <a:normAutofit fontScale="92500" lnSpcReduction="20000"/>
          </a:bodyPr>
          <a:lstStyle/>
          <a:p>
            <a:r>
              <a:rPr lang="tr-TR" dirty="0"/>
              <a:t>İmren SG. Ayaz AB. Yusufoğlu C. Cinsel istismara uğrayan çocuk ve ergenlerde klinik özellikler ve intihar girişimi ile ilişkili risk etmenleri. Marmara </a:t>
            </a:r>
            <a:r>
              <a:rPr lang="tr-TR" dirty="0" err="1"/>
              <a:t>Medical</a:t>
            </a:r>
            <a:r>
              <a:rPr lang="tr-TR" dirty="0"/>
              <a:t> </a:t>
            </a:r>
            <a:r>
              <a:rPr lang="tr-TR" dirty="0" err="1"/>
              <a:t>Journal</a:t>
            </a:r>
            <a:r>
              <a:rPr lang="tr-TR" dirty="0"/>
              <a:t>. 2013; 26: 11-6</a:t>
            </a:r>
            <a:r>
              <a:rPr lang="tr-TR" dirty="0" smtClean="0"/>
              <a:t>.</a:t>
            </a:r>
          </a:p>
          <a:p>
            <a:r>
              <a:rPr lang="tr-TR" dirty="0" err="1"/>
              <a:t>Tirali</a:t>
            </a:r>
            <a:r>
              <a:rPr lang="tr-TR" dirty="0"/>
              <a:t> </a:t>
            </a:r>
            <a:r>
              <a:rPr lang="tr-TR" dirty="0" err="1"/>
              <a:t>E.Oğuz</a:t>
            </a:r>
            <a:r>
              <a:rPr lang="tr-TR" dirty="0"/>
              <a:t> </a:t>
            </a:r>
            <a:r>
              <a:rPr lang="tr-TR" dirty="0" err="1"/>
              <a:t>Y.Soydan</a:t>
            </a:r>
            <a:r>
              <a:rPr lang="tr-TR" dirty="0"/>
              <a:t> SS. Çocuk istismarı ve ihmalinin oral bulguları. Atatürk Üniversitesi, Diş Hekimliği Fakültesi Dergisi. 2014; 154-7</a:t>
            </a:r>
            <a:r>
              <a:rPr lang="tr-TR" dirty="0" smtClean="0"/>
              <a:t>.</a:t>
            </a:r>
          </a:p>
          <a:p>
            <a:r>
              <a:rPr lang="tr-TR" dirty="0" err="1"/>
              <a:t>Acehan</a:t>
            </a:r>
            <a:r>
              <a:rPr lang="tr-TR" dirty="0"/>
              <a:t>, S., Bilen, A., Ay, M.O., Gülen, M., Avcı, A., &amp; İçme, F. (2013). Çocuk istismarı ve ihmalinin değerlendirilmesi. Arşiv Kaynak Tarama Dergisi, 22(4), 591-614</a:t>
            </a:r>
          </a:p>
        </p:txBody>
      </p:sp>
    </p:spTree>
    <p:extLst>
      <p:ext uri="{BB962C8B-B14F-4D97-AF65-F5344CB8AC3E}">
        <p14:creationId xmlns:p14="http://schemas.microsoft.com/office/powerpoint/2010/main" val="38631637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7|5|8.3|2.9"/>
</p:tagLst>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TotalTime>
  <Words>368</Words>
  <Application>Microsoft Office PowerPoint</Application>
  <PresentationFormat>Ekran Gösterisi (4:3)</PresentationFormat>
  <Paragraphs>24</Paragraphs>
  <Slides>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Cambria</vt:lpstr>
      <vt:lpstr>Wingdings 2</vt:lpstr>
      <vt:lpstr>Office Theme</vt:lpstr>
      <vt:lpstr>KADINA YÖNELİK ŞİDDETİN ÖNLENMESİ</vt:lpstr>
      <vt:lpstr>PowerPoint Sunusu</vt:lpstr>
      <vt:lpstr>PowerPoint Sunusu</vt:lpstr>
      <vt:lpstr>PowerPoint Sunusu</vt:lpstr>
      <vt:lpstr>PowerPoint Sunusu</vt:lpstr>
      <vt:lpstr>PowerPoint Sunusu</vt:lpstr>
      <vt:lpstr>PowerPoint Sunusu</vt:lpstr>
      <vt:lpstr>Kullanılan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Kadınlar  İçin Sosyal Hizmet  Önleyici Hizmetler Müdahale Hizmetleri</dc:title>
  <dc:creator>pc</dc:creator>
  <cp:lastModifiedBy>tuğçe gürbulak</cp:lastModifiedBy>
  <cp:revision>9</cp:revision>
  <dcterms:created xsi:type="dcterms:W3CDTF">2017-10-30T14:06:04Z</dcterms:created>
  <dcterms:modified xsi:type="dcterms:W3CDTF">2020-04-28T12:32:09Z</dcterms:modified>
</cp:coreProperties>
</file>