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3" r:id="rId3"/>
    <p:sldId id="256" r:id="rId4"/>
    <p:sldId id="262" r:id="rId5"/>
    <p:sldId id="264" r:id="rId6"/>
    <p:sldId id="265" r:id="rId7"/>
    <p:sldId id="266" r:id="rId8"/>
    <p:sldId id="260" r:id="rId9"/>
    <p:sldId id="261" r:id="rId10"/>
    <p:sldId id="258" r:id="rId11"/>
    <p:sldId id="267" r:id="rId12"/>
    <p:sldId id="268" r:id="rId13"/>
    <p:sldId id="270" r:id="rId14"/>
    <p:sldId id="272" r:id="rId15"/>
    <p:sldId id="271" r:id="rId16"/>
    <p:sldId id="273" r:id="rId17"/>
    <p:sldId id="274" r:id="rId18"/>
    <p:sldId id="275" r:id="rId19"/>
    <p:sldId id="276" r:id="rId20"/>
    <p:sldId id="277" r:id="rId21"/>
    <p:sldId id="278" r:id="rId2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F40DDCF-93D5-44D9-BDC9-920CB3605EE2}"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tr-TR"/>
        </a:p>
      </dgm:t>
    </dgm:pt>
    <dgm:pt modelId="{62768594-FCCE-4271-AD43-92C6D24E0EE9}">
      <dgm:prSet phldrT="[Metin]"/>
      <dgm:spPr/>
      <dgm:t>
        <a:bodyPr/>
        <a:lstStyle/>
        <a:p>
          <a:r>
            <a:rPr lang="tr-TR" dirty="0" smtClean="0"/>
            <a:t>Demokrasi </a:t>
          </a:r>
          <a:endParaRPr lang="tr-TR" dirty="0"/>
        </a:p>
      </dgm:t>
    </dgm:pt>
    <dgm:pt modelId="{B5C598E0-7436-416B-883C-8C02574099FD}" type="parTrans" cxnId="{C1E13679-ED2B-4C7D-B8CF-8D11417ADF42}">
      <dgm:prSet/>
      <dgm:spPr/>
      <dgm:t>
        <a:bodyPr/>
        <a:lstStyle/>
        <a:p>
          <a:endParaRPr lang="tr-TR"/>
        </a:p>
      </dgm:t>
    </dgm:pt>
    <dgm:pt modelId="{32676B58-5ADF-41FC-9B26-F3C761289F75}" type="sibTrans" cxnId="{C1E13679-ED2B-4C7D-B8CF-8D11417ADF42}">
      <dgm:prSet/>
      <dgm:spPr/>
      <dgm:t>
        <a:bodyPr/>
        <a:lstStyle/>
        <a:p>
          <a:endParaRPr lang="tr-TR"/>
        </a:p>
      </dgm:t>
    </dgm:pt>
    <dgm:pt modelId="{0EFA157B-14AF-4B68-A4B9-5DFFDFC263CE}">
      <dgm:prSet phldrT="[Metin]"/>
      <dgm:spPr/>
      <dgm:t>
        <a:bodyPr/>
        <a:lstStyle/>
        <a:p>
          <a:r>
            <a:rPr lang="tr-TR" dirty="0" smtClean="0"/>
            <a:t>Bireysel </a:t>
          </a:r>
          <a:endParaRPr lang="tr-TR" dirty="0"/>
        </a:p>
      </dgm:t>
    </dgm:pt>
    <dgm:pt modelId="{EA5DBCEA-5121-41CD-9CC4-D8E8A06AD4F2}" type="parTrans" cxnId="{1B00CBCD-02E0-4BA1-9DB3-293802EE4C87}">
      <dgm:prSet/>
      <dgm:spPr/>
      <dgm:t>
        <a:bodyPr/>
        <a:lstStyle/>
        <a:p>
          <a:endParaRPr lang="tr-TR"/>
        </a:p>
      </dgm:t>
    </dgm:pt>
    <dgm:pt modelId="{342EEBAB-CB25-4A85-8D48-1E6F06183CD8}" type="sibTrans" cxnId="{1B00CBCD-02E0-4BA1-9DB3-293802EE4C87}">
      <dgm:prSet/>
      <dgm:spPr/>
      <dgm:t>
        <a:bodyPr/>
        <a:lstStyle/>
        <a:p>
          <a:endParaRPr lang="tr-TR"/>
        </a:p>
      </dgm:t>
    </dgm:pt>
    <dgm:pt modelId="{90EBC629-DEFF-4301-99B4-D168DF689C0B}">
      <dgm:prSet phldrT="[Metin]"/>
      <dgm:spPr/>
      <dgm:t>
        <a:bodyPr/>
        <a:lstStyle/>
        <a:p>
          <a:r>
            <a:rPr lang="tr-TR" dirty="0" smtClean="0"/>
            <a:t>Siyasal </a:t>
          </a:r>
          <a:endParaRPr lang="tr-TR" dirty="0"/>
        </a:p>
      </dgm:t>
    </dgm:pt>
    <dgm:pt modelId="{7E853E35-BA9D-4591-A6B6-8CAD8017885C}" type="parTrans" cxnId="{13E71C1D-B0DC-472F-89BE-6D8D54202F4E}">
      <dgm:prSet/>
      <dgm:spPr/>
      <dgm:t>
        <a:bodyPr/>
        <a:lstStyle/>
        <a:p>
          <a:endParaRPr lang="tr-TR"/>
        </a:p>
      </dgm:t>
    </dgm:pt>
    <dgm:pt modelId="{2D988F37-EB54-43F1-BE42-834A048F226C}" type="sibTrans" cxnId="{13E71C1D-B0DC-472F-89BE-6D8D54202F4E}">
      <dgm:prSet/>
      <dgm:spPr/>
      <dgm:t>
        <a:bodyPr/>
        <a:lstStyle/>
        <a:p>
          <a:endParaRPr lang="tr-TR"/>
        </a:p>
      </dgm:t>
    </dgm:pt>
    <dgm:pt modelId="{9944E96D-54C1-49DC-B73B-67224FD30751}">
      <dgm:prSet phldrT="[Metin]"/>
      <dgm:spPr/>
      <dgm:t>
        <a:bodyPr/>
        <a:lstStyle/>
        <a:p>
          <a:r>
            <a:rPr lang="tr-TR" dirty="0" smtClean="0"/>
            <a:t>Eşitlik </a:t>
          </a:r>
          <a:endParaRPr lang="tr-TR" dirty="0"/>
        </a:p>
      </dgm:t>
    </dgm:pt>
    <dgm:pt modelId="{EA330F16-9851-47F6-AAE0-3E6ECDEE90EB}" type="parTrans" cxnId="{B1AA409B-207A-4E6B-83D0-2F9442EA5B26}">
      <dgm:prSet/>
      <dgm:spPr/>
      <dgm:t>
        <a:bodyPr/>
        <a:lstStyle/>
        <a:p>
          <a:endParaRPr lang="tr-TR"/>
        </a:p>
      </dgm:t>
    </dgm:pt>
    <dgm:pt modelId="{2CDB4552-059B-4084-8110-97E45CCFBCC0}" type="sibTrans" cxnId="{B1AA409B-207A-4E6B-83D0-2F9442EA5B26}">
      <dgm:prSet/>
      <dgm:spPr/>
      <dgm:t>
        <a:bodyPr/>
        <a:lstStyle/>
        <a:p>
          <a:endParaRPr lang="tr-TR"/>
        </a:p>
      </dgm:t>
    </dgm:pt>
    <dgm:pt modelId="{019ACB1F-31C4-48A3-B10E-9EFB0ECBB869}" type="pres">
      <dgm:prSet presAssocID="{2F40DDCF-93D5-44D9-BDC9-920CB3605EE2}" presName="hierChild1" presStyleCnt="0">
        <dgm:presLayoutVars>
          <dgm:orgChart val="1"/>
          <dgm:chPref val="1"/>
          <dgm:dir/>
          <dgm:animOne val="branch"/>
          <dgm:animLvl val="lvl"/>
          <dgm:resizeHandles/>
        </dgm:presLayoutVars>
      </dgm:prSet>
      <dgm:spPr/>
      <dgm:t>
        <a:bodyPr/>
        <a:lstStyle/>
        <a:p>
          <a:endParaRPr lang="tr-TR"/>
        </a:p>
      </dgm:t>
    </dgm:pt>
    <dgm:pt modelId="{C3F24FF8-5BA2-4BDA-A62E-BF127B8A7876}" type="pres">
      <dgm:prSet presAssocID="{62768594-FCCE-4271-AD43-92C6D24E0EE9}" presName="hierRoot1" presStyleCnt="0">
        <dgm:presLayoutVars>
          <dgm:hierBranch val="init"/>
        </dgm:presLayoutVars>
      </dgm:prSet>
      <dgm:spPr/>
    </dgm:pt>
    <dgm:pt modelId="{EE0C6F55-D2AB-49FA-9349-5D2CBA00D714}" type="pres">
      <dgm:prSet presAssocID="{62768594-FCCE-4271-AD43-92C6D24E0EE9}" presName="rootComposite1" presStyleCnt="0"/>
      <dgm:spPr/>
    </dgm:pt>
    <dgm:pt modelId="{3468529C-AF86-4F58-955A-AE6E79E47BD9}" type="pres">
      <dgm:prSet presAssocID="{62768594-FCCE-4271-AD43-92C6D24E0EE9}" presName="rootText1" presStyleLbl="node0" presStyleIdx="0" presStyleCnt="1" custScaleX="34847" custScaleY="27874" custLinFactNeighborX="-3542" custLinFactNeighborY="-43679">
        <dgm:presLayoutVars>
          <dgm:chPref val="3"/>
        </dgm:presLayoutVars>
      </dgm:prSet>
      <dgm:spPr/>
      <dgm:t>
        <a:bodyPr/>
        <a:lstStyle/>
        <a:p>
          <a:endParaRPr lang="tr-TR"/>
        </a:p>
      </dgm:t>
    </dgm:pt>
    <dgm:pt modelId="{F3F2F097-757A-47F3-B16D-D105950385A5}" type="pres">
      <dgm:prSet presAssocID="{62768594-FCCE-4271-AD43-92C6D24E0EE9}" presName="rootConnector1" presStyleLbl="node1" presStyleIdx="0" presStyleCnt="0"/>
      <dgm:spPr/>
      <dgm:t>
        <a:bodyPr/>
        <a:lstStyle/>
        <a:p>
          <a:endParaRPr lang="tr-TR"/>
        </a:p>
      </dgm:t>
    </dgm:pt>
    <dgm:pt modelId="{47A3087D-9718-4E6D-940A-AE88459683BA}" type="pres">
      <dgm:prSet presAssocID="{62768594-FCCE-4271-AD43-92C6D24E0EE9}" presName="hierChild2" presStyleCnt="0"/>
      <dgm:spPr/>
    </dgm:pt>
    <dgm:pt modelId="{29AE55DC-7A0A-4EEA-B76B-5C6802463A6A}" type="pres">
      <dgm:prSet presAssocID="{EA5DBCEA-5121-41CD-9CC4-D8E8A06AD4F2}" presName="Name37" presStyleLbl="parChTrans1D2" presStyleIdx="0" presStyleCnt="3"/>
      <dgm:spPr/>
      <dgm:t>
        <a:bodyPr/>
        <a:lstStyle/>
        <a:p>
          <a:endParaRPr lang="tr-TR"/>
        </a:p>
      </dgm:t>
    </dgm:pt>
    <dgm:pt modelId="{6090235B-BC35-4D1E-9B4F-C5C0241529B4}" type="pres">
      <dgm:prSet presAssocID="{0EFA157B-14AF-4B68-A4B9-5DFFDFC263CE}" presName="hierRoot2" presStyleCnt="0">
        <dgm:presLayoutVars>
          <dgm:hierBranch val="init"/>
        </dgm:presLayoutVars>
      </dgm:prSet>
      <dgm:spPr/>
    </dgm:pt>
    <dgm:pt modelId="{19BAE640-B734-41A6-A5C0-0BC353354E06}" type="pres">
      <dgm:prSet presAssocID="{0EFA157B-14AF-4B68-A4B9-5DFFDFC263CE}" presName="rootComposite" presStyleCnt="0"/>
      <dgm:spPr/>
    </dgm:pt>
    <dgm:pt modelId="{E32EB119-06AC-49CE-90F2-5CA68778753B}" type="pres">
      <dgm:prSet presAssocID="{0EFA157B-14AF-4B68-A4B9-5DFFDFC263CE}" presName="rootText" presStyleLbl="node2" presStyleIdx="0" presStyleCnt="3" custScaleX="24705" custScaleY="9961" custLinFactNeighborX="-116" custLinFactNeighborY="-37812">
        <dgm:presLayoutVars>
          <dgm:chPref val="3"/>
        </dgm:presLayoutVars>
      </dgm:prSet>
      <dgm:spPr/>
      <dgm:t>
        <a:bodyPr/>
        <a:lstStyle/>
        <a:p>
          <a:endParaRPr lang="tr-TR"/>
        </a:p>
      </dgm:t>
    </dgm:pt>
    <dgm:pt modelId="{DDDADF3F-96D6-4EC7-B311-2DB7569FDF78}" type="pres">
      <dgm:prSet presAssocID="{0EFA157B-14AF-4B68-A4B9-5DFFDFC263CE}" presName="rootConnector" presStyleLbl="node2" presStyleIdx="0" presStyleCnt="3"/>
      <dgm:spPr/>
      <dgm:t>
        <a:bodyPr/>
        <a:lstStyle/>
        <a:p>
          <a:endParaRPr lang="tr-TR"/>
        </a:p>
      </dgm:t>
    </dgm:pt>
    <dgm:pt modelId="{04267E2F-7D69-4B37-A09B-34E5F06700DC}" type="pres">
      <dgm:prSet presAssocID="{0EFA157B-14AF-4B68-A4B9-5DFFDFC263CE}" presName="hierChild4" presStyleCnt="0"/>
      <dgm:spPr/>
    </dgm:pt>
    <dgm:pt modelId="{916A8B5E-1639-4EBE-8590-659FA3044B1E}" type="pres">
      <dgm:prSet presAssocID="{0EFA157B-14AF-4B68-A4B9-5DFFDFC263CE}" presName="hierChild5" presStyleCnt="0"/>
      <dgm:spPr/>
    </dgm:pt>
    <dgm:pt modelId="{631A615C-E773-4AA7-9A96-D2A404AFAB52}" type="pres">
      <dgm:prSet presAssocID="{7E853E35-BA9D-4591-A6B6-8CAD8017885C}" presName="Name37" presStyleLbl="parChTrans1D2" presStyleIdx="1" presStyleCnt="3"/>
      <dgm:spPr/>
      <dgm:t>
        <a:bodyPr/>
        <a:lstStyle/>
        <a:p>
          <a:endParaRPr lang="tr-TR"/>
        </a:p>
      </dgm:t>
    </dgm:pt>
    <dgm:pt modelId="{B79C7AC4-040A-44E3-AD9C-876DF452A69E}" type="pres">
      <dgm:prSet presAssocID="{90EBC629-DEFF-4301-99B4-D168DF689C0B}" presName="hierRoot2" presStyleCnt="0">
        <dgm:presLayoutVars>
          <dgm:hierBranch val="init"/>
        </dgm:presLayoutVars>
      </dgm:prSet>
      <dgm:spPr/>
    </dgm:pt>
    <dgm:pt modelId="{AB869DAC-5164-4950-B942-488B0A182450}" type="pres">
      <dgm:prSet presAssocID="{90EBC629-DEFF-4301-99B4-D168DF689C0B}" presName="rootComposite" presStyleCnt="0"/>
      <dgm:spPr/>
    </dgm:pt>
    <dgm:pt modelId="{AC4519AF-927A-402B-A1D0-AFC1AA4A1192}" type="pres">
      <dgm:prSet presAssocID="{90EBC629-DEFF-4301-99B4-D168DF689C0B}" presName="rootText" presStyleLbl="node2" presStyleIdx="1" presStyleCnt="3" custScaleX="27842" custScaleY="11761" custLinFactNeighborX="-16783" custLinFactNeighborY="-39999">
        <dgm:presLayoutVars>
          <dgm:chPref val="3"/>
        </dgm:presLayoutVars>
      </dgm:prSet>
      <dgm:spPr/>
      <dgm:t>
        <a:bodyPr/>
        <a:lstStyle/>
        <a:p>
          <a:endParaRPr lang="tr-TR"/>
        </a:p>
      </dgm:t>
    </dgm:pt>
    <dgm:pt modelId="{D013B8A8-304A-4249-8433-6976121E557F}" type="pres">
      <dgm:prSet presAssocID="{90EBC629-DEFF-4301-99B4-D168DF689C0B}" presName="rootConnector" presStyleLbl="node2" presStyleIdx="1" presStyleCnt="3"/>
      <dgm:spPr/>
      <dgm:t>
        <a:bodyPr/>
        <a:lstStyle/>
        <a:p>
          <a:endParaRPr lang="tr-TR"/>
        </a:p>
      </dgm:t>
    </dgm:pt>
    <dgm:pt modelId="{76B8F1AE-55FA-44A9-9D7A-C10D02BE5A0E}" type="pres">
      <dgm:prSet presAssocID="{90EBC629-DEFF-4301-99B4-D168DF689C0B}" presName="hierChild4" presStyleCnt="0"/>
      <dgm:spPr/>
    </dgm:pt>
    <dgm:pt modelId="{BCDBF9E1-65FA-4D50-B188-72C8CE24409D}" type="pres">
      <dgm:prSet presAssocID="{90EBC629-DEFF-4301-99B4-D168DF689C0B}" presName="hierChild5" presStyleCnt="0"/>
      <dgm:spPr/>
    </dgm:pt>
    <dgm:pt modelId="{6EA119D7-15D1-43DB-A93A-16FD8685F60B}" type="pres">
      <dgm:prSet presAssocID="{EA330F16-9851-47F6-AAE0-3E6ECDEE90EB}" presName="Name37" presStyleLbl="parChTrans1D2" presStyleIdx="2" presStyleCnt="3"/>
      <dgm:spPr/>
      <dgm:t>
        <a:bodyPr/>
        <a:lstStyle/>
        <a:p>
          <a:endParaRPr lang="tr-TR"/>
        </a:p>
      </dgm:t>
    </dgm:pt>
    <dgm:pt modelId="{F5F5185B-DE9D-4EE4-8BAA-DB25E2D3D861}" type="pres">
      <dgm:prSet presAssocID="{9944E96D-54C1-49DC-B73B-67224FD30751}" presName="hierRoot2" presStyleCnt="0">
        <dgm:presLayoutVars>
          <dgm:hierBranch val="init"/>
        </dgm:presLayoutVars>
      </dgm:prSet>
      <dgm:spPr/>
    </dgm:pt>
    <dgm:pt modelId="{5AAE3CE5-3DD5-4D02-A7A7-D2EEE5A1BE1D}" type="pres">
      <dgm:prSet presAssocID="{9944E96D-54C1-49DC-B73B-67224FD30751}" presName="rootComposite" presStyleCnt="0"/>
      <dgm:spPr/>
    </dgm:pt>
    <dgm:pt modelId="{D300588A-A394-4838-AF77-4313E6F66B6B}" type="pres">
      <dgm:prSet presAssocID="{9944E96D-54C1-49DC-B73B-67224FD30751}" presName="rootText" presStyleLbl="node2" presStyleIdx="2" presStyleCnt="3" custScaleX="23188" custScaleY="9943" custLinFactNeighborX="-1694" custLinFactNeighborY="-57725">
        <dgm:presLayoutVars>
          <dgm:chPref val="3"/>
        </dgm:presLayoutVars>
      </dgm:prSet>
      <dgm:spPr/>
      <dgm:t>
        <a:bodyPr/>
        <a:lstStyle/>
        <a:p>
          <a:endParaRPr lang="tr-TR"/>
        </a:p>
      </dgm:t>
    </dgm:pt>
    <dgm:pt modelId="{0E6A4F46-55F3-45DE-A60B-343940005A78}" type="pres">
      <dgm:prSet presAssocID="{9944E96D-54C1-49DC-B73B-67224FD30751}" presName="rootConnector" presStyleLbl="node2" presStyleIdx="2" presStyleCnt="3"/>
      <dgm:spPr/>
      <dgm:t>
        <a:bodyPr/>
        <a:lstStyle/>
        <a:p>
          <a:endParaRPr lang="tr-TR"/>
        </a:p>
      </dgm:t>
    </dgm:pt>
    <dgm:pt modelId="{C00D6435-3C31-4078-A46E-8992CF2EF16A}" type="pres">
      <dgm:prSet presAssocID="{9944E96D-54C1-49DC-B73B-67224FD30751}" presName="hierChild4" presStyleCnt="0"/>
      <dgm:spPr/>
    </dgm:pt>
    <dgm:pt modelId="{2697EC0D-CE40-4531-8656-21B5756A9B90}" type="pres">
      <dgm:prSet presAssocID="{9944E96D-54C1-49DC-B73B-67224FD30751}" presName="hierChild5" presStyleCnt="0"/>
      <dgm:spPr/>
    </dgm:pt>
    <dgm:pt modelId="{3DD395E8-C8FF-4DFF-8AE4-400675E4BEC6}" type="pres">
      <dgm:prSet presAssocID="{62768594-FCCE-4271-AD43-92C6D24E0EE9}" presName="hierChild3" presStyleCnt="0"/>
      <dgm:spPr/>
    </dgm:pt>
  </dgm:ptLst>
  <dgm:cxnLst>
    <dgm:cxn modelId="{BE360F8B-D84E-4B4A-9D4A-C3B356B77A4F}" type="presOf" srcId="{90EBC629-DEFF-4301-99B4-D168DF689C0B}" destId="{D013B8A8-304A-4249-8433-6976121E557F}" srcOrd="1" destOrd="0" presId="urn:microsoft.com/office/officeart/2005/8/layout/orgChart1"/>
    <dgm:cxn modelId="{32B95E1E-0B74-453E-B92A-EDC767C8EA8B}" type="presOf" srcId="{9944E96D-54C1-49DC-B73B-67224FD30751}" destId="{0E6A4F46-55F3-45DE-A60B-343940005A78}" srcOrd="1" destOrd="0" presId="urn:microsoft.com/office/officeart/2005/8/layout/orgChart1"/>
    <dgm:cxn modelId="{1B00CBCD-02E0-4BA1-9DB3-293802EE4C87}" srcId="{62768594-FCCE-4271-AD43-92C6D24E0EE9}" destId="{0EFA157B-14AF-4B68-A4B9-5DFFDFC263CE}" srcOrd="0" destOrd="0" parTransId="{EA5DBCEA-5121-41CD-9CC4-D8E8A06AD4F2}" sibTransId="{342EEBAB-CB25-4A85-8D48-1E6F06183CD8}"/>
    <dgm:cxn modelId="{13E71C1D-B0DC-472F-89BE-6D8D54202F4E}" srcId="{62768594-FCCE-4271-AD43-92C6D24E0EE9}" destId="{90EBC629-DEFF-4301-99B4-D168DF689C0B}" srcOrd="1" destOrd="0" parTransId="{7E853E35-BA9D-4591-A6B6-8CAD8017885C}" sibTransId="{2D988F37-EB54-43F1-BE42-834A048F226C}"/>
    <dgm:cxn modelId="{C1E13679-ED2B-4C7D-B8CF-8D11417ADF42}" srcId="{2F40DDCF-93D5-44D9-BDC9-920CB3605EE2}" destId="{62768594-FCCE-4271-AD43-92C6D24E0EE9}" srcOrd="0" destOrd="0" parTransId="{B5C598E0-7436-416B-883C-8C02574099FD}" sibTransId="{32676B58-5ADF-41FC-9B26-F3C761289F75}"/>
    <dgm:cxn modelId="{20981358-CB15-4C24-A44C-56C270CF5B7E}" type="presOf" srcId="{0EFA157B-14AF-4B68-A4B9-5DFFDFC263CE}" destId="{E32EB119-06AC-49CE-90F2-5CA68778753B}" srcOrd="0" destOrd="0" presId="urn:microsoft.com/office/officeart/2005/8/layout/orgChart1"/>
    <dgm:cxn modelId="{ED56FC32-0EAD-4AE0-A2D4-0CFCF089945F}" type="presOf" srcId="{90EBC629-DEFF-4301-99B4-D168DF689C0B}" destId="{AC4519AF-927A-402B-A1D0-AFC1AA4A1192}" srcOrd="0" destOrd="0" presId="urn:microsoft.com/office/officeart/2005/8/layout/orgChart1"/>
    <dgm:cxn modelId="{6FB99148-FE86-409E-AA89-D6E928EE93A8}" type="presOf" srcId="{62768594-FCCE-4271-AD43-92C6D24E0EE9}" destId="{3468529C-AF86-4F58-955A-AE6E79E47BD9}" srcOrd="0" destOrd="0" presId="urn:microsoft.com/office/officeart/2005/8/layout/orgChart1"/>
    <dgm:cxn modelId="{29E559D5-A36F-4E04-95DD-DB59DC6B9525}" type="presOf" srcId="{2F40DDCF-93D5-44D9-BDC9-920CB3605EE2}" destId="{019ACB1F-31C4-48A3-B10E-9EFB0ECBB869}" srcOrd="0" destOrd="0" presId="urn:microsoft.com/office/officeart/2005/8/layout/orgChart1"/>
    <dgm:cxn modelId="{B1AA409B-207A-4E6B-83D0-2F9442EA5B26}" srcId="{62768594-FCCE-4271-AD43-92C6D24E0EE9}" destId="{9944E96D-54C1-49DC-B73B-67224FD30751}" srcOrd="2" destOrd="0" parTransId="{EA330F16-9851-47F6-AAE0-3E6ECDEE90EB}" sibTransId="{2CDB4552-059B-4084-8110-97E45CCFBCC0}"/>
    <dgm:cxn modelId="{FB47AF23-19D5-4D8B-9A7E-E34EB41E6F6B}" type="presOf" srcId="{62768594-FCCE-4271-AD43-92C6D24E0EE9}" destId="{F3F2F097-757A-47F3-B16D-D105950385A5}" srcOrd="1" destOrd="0" presId="urn:microsoft.com/office/officeart/2005/8/layout/orgChart1"/>
    <dgm:cxn modelId="{F1A7AACE-97D8-4FF8-B1D6-995EE8348C73}" type="presOf" srcId="{7E853E35-BA9D-4591-A6B6-8CAD8017885C}" destId="{631A615C-E773-4AA7-9A96-D2A404AFAB52}" srcOrd="0" destOrd="0" presId="urn:microsoft.com/office/officeart/2005/8/layout/orgChart1"/>
    <dgm:cxn modelId="{8DE2603E-B73D-46B9-98FC-5738222CE28F}" type="presOf" srcId="{0EFA157B-14AF-4B68-A4B9-5DFFDFC263CE}" destId="{DDDADF3F-96D6-4EC7-B311-2DB7569FDF78}" srcOrd="1" destOrd="0" presId="urn:microsoft.com/office/officeart/2005/8/layout/orgChart1"/>
    <dgm:cxn modelId="{5E5C29CA-7488-47B2-BC0D-DB50AEC3E353}" type="presOf" srcId="{EA330F16-9851-47F6-AAE0-3E6ECDEE90EB}" destId="{6EA119D7-15D1-43DB-A93A-16FD8685F60B}" srcOrd="0" destOrd="0" presId="urn:microsoft.com/office/officeart/2005/8/layout/orgChart1"/>
    <dgm:cxn modelId="{FC375CD5-0822-4380-AFEE-E879757E050C}" type="presOf" srcId="{9944E96D-54C1-49DC-B73B-67224FD30751}" destId="{D300588A-A394-4838-AF77-4313E6F66B6B}" srcOrd="0" destOrd="0" presId="urn:microsoft.com/office/officeart/2005/8/layout/orgChart1"/>
    <dgm:cxn modelId="{130FBEFF-9ED1-4AFE-89BB-EC4DBC5D6974}" type="presOf" srcId="{EA5DBCEA-5121-41CD-9CC4-D8E8A06AD4F2}" destId="{29AE55DC-7A0A-4EEA-B76B-5C6802463A6A}" srcOrd="0" destOrd="0" presId="urn:microsoft.com/office/officeart/2005/8/layout/orgChart1"/>
    <dgm:cxn modelId="{083B0F76-C767-4B58-863B-8D171E17A721}" type="presParOf" srcId="{019ACB1F-31C4-48A3-B10E-9EFB0ECBB869}" destId="{C3F24FF8-5BA2-4BDA-A62E-BF127B8A7876}" srcOrd="0" destOrd="0" presId="urn:microsoft.com/office/officeart/2005/8/layout/orgChart1"/>
    <dgm:cxn modelId="{AC803E66-B674-4A3C-BDC8-2A39B95870EC}" type="presParOf" srcId="{C3F24FF8-5BA2-4BDA-A62E-BF127B8A7876}" destId="{EE0C6F55-D2AB-49FA-9349-5D2CBA00D714}" srcOrd="0" destOrd="0" presId="urn:microsoft.com/office/officeart/2005/8/layout/orgChart1"/>
    <dgm:cxn modelId="{CC7D8B77-E974-403F-9908-E26806A39804}" type="presParOf" srcId="{EE0C6F55-D2AB-49FA-9349-5D2CBA00D714}" destId="{3468529C-AF86-4F58-955A-AE6E79E47BD9}" srcOrd="0" destOrd="0" presId="urn:microsoft.com/office/officeart/2005/8/layout/orgChart1"/>
    <dgm:cxn modelId="{C13529F4-96B0-4019-8C2B-3B1D9FEF20AC}" type="presParOf" srcId="{EE0C6F55-D2AB-49FA-9349-5D2CBA00D714}" destId="{F3F2F097-757A-47F3-B16D-D105950385A5}" srcOrd="1" destOrd="0" presId="urn:microsoft.com/office/officeart/2005/8/layout/orgChart1"/>
    <dgm:cxn modelId="{E63FE94F-18F4-4365-98D6-5C4BB49790BC}" type="presParOf" srcId="{C3F24FF8-5BA2-4BDA-A62E-BF127B8A7876}" destId="{47A3087D-9718-4E6D-940A-AE88459683BA}" srcOrd="1" destOrd="0" presId="urn:microsoft.com/office/officeart/2005/8/layout/orgChart1"/>
    <dgm:cxn modelId="{6371EF60-8CC2-4407-84C0-3CCC2869F50A}" type="presParOf" srcId="{47A3087D-9718-4E6D-940A-AE88459683BA}" destId="{29AE55DC-7A0A-4EEA-B76B-5C6802463A6A}" srcOrd="0" destOrd="0" presId="urn:microsoft.com/office/officeart/2005/8/layout/orgChart1"/>
    <dgm:cxn modelId="{84CD1DF8-F064-4053-9FFB-DF5F736F1EB6}" type="presParOf" srcId="{47A3087D-9718-4E6D-940A-AE88459683BA}" destId="{6090235B-BC35-4D1E-9B4F-C5C0241529B4}" srcOrd="1" destOrd="0" presId="urn:microsoft.com/office/officeart/2005/8/layout/orgChart1"/>
    <dgm:cxn modelId="{1694974E-9F30-46DE-81CA-05D7009F5A78}" type="presParOf" srcId="{6090235B-BC35-4D1E-9B4F-C5C0241529B4}" destId="{19BAE640-B734-41A6-A5C0-0BC353354E06}" srcOrd="0" destOrd="0" presId="urn:microsoft.com/office/officeart/2005/8/layout/orgChart1"/>
    <dgm:cxn modelId="{0CA8629A-DFAB-47CE-9D9A-BB7055288E40}" type="presParOf" srcId="{19BAE640-B734-41A6-A5C0-0BC353354E06}" destId="{E32EB119-06AC-49CE-90F2-5CA68778753B}" srcOrd="0" destOrd="0" presId="urn:microsoft.com/office/officeart/2005/8/layout/orgChart1"/>
    <dgm:cxn modelId="{951F7D8E-D5EA-48BB-83E8-801454DD4A5D}" type="presParOf" srcId="{19BAE640-B734-41A6-A5C0-0BC353354E06}" destId="{DDDADF3F-96D6-4EC7-B311-2DB7569FDF78}" srcOrd="1" destOrd="0" presId="urn:microsoft.com/office/officeart/2005/8/layout/orgChart1"/>
    <dgm:cxn modelId="{5F53317D-3B28-4C28-A0DA-5AF0D6CF1D19}" type="presParOf" srcId="{6090235B-BC35-4D1E-9B4F-C5C0241529B4}" destId="{04267E2F-7D69-4B37-A09B-34E5F06700DC}" srcOrd="1" destOrd="0" presId="urn:microsoft.com/office/officeart/2005/8/layout/orgChart1"/>
    <dgm:cxn modelId="{0B2CEF8C-92A0-4B32-9B29-F82474A503DC}" type="presParOf" srcId="{6090235B-BC35-4D1E-9B4F-C5C0241529B4}" destId="{916A8B5E-1639-4EBE-8590-659FA3044B1E}" srcOrd="2" destOrd="0" presId="urn:microsoft.com/office/officeart/2005/8/layout/orgChart1"/>
    <dgm:cxn modelId="{E77F9A51-13AC-47B2-BC3B-CCAC400A851E}" type="presParOf" srcId="{47A3087D-9718-4E6D-940A-AE88459683BA}" destId="{631A615C-E773-4AA7-9A96-D2A404AFAB52}" srcOrd="2" destOrd="0" presId="urn:microsoft.com/office/officeart/2005/8/layout/orgChart1"/>
    <dgm:cxn modelId="{8A5BD23B-5BBE-4B8C-9BF2-2C189A53D6B6}" type="presParOf" srcId="{47A3087D-9718-4E6D-940A-AE88459683BA}" destId="{B79C7AC4-040A-44E3-AD9C-876DF452A69E}" srcOrd="3" destOrd="0" presId="urn:microsoft.com/office/officeart/2005/8/layout/orgChart1"/>
    <dgm:cxn modelId="{EB0BACAB-F10D-46F2-B988-14AC12A29ABE}" type="presParOf" srcId="{B79C7AC4-040A-44E3-AD9C-876DF452A69E}" destId="{AB869DAC-5164-4950-B942-488B0A182450}" srcOrd="0" destOrd="0" presId="urn:microsoft.com/office/officeart/2005/8/layout/orgChart1"/>
    <dgm:cxn modelId="{F4E2B0C9-3A81-47F6-9FB2-C2774808223C}" type="presParOf" srcId="{AB869DAC-5164-4950-B942-488B0A182450}" destId="{AC4519AF-927A-402B-A1D0-AFC1AA4A1192}" srcOrd="0" destOrd="0" presId="urn:microsoft.com/office/officeart/2005/8/layout/orgChart1"/>
    <dgm:cxn modelId="{578869ED-74E9-415F-BB0B-10CFA6764E33}" type="presParOf" srcId="{AB869DAC-5164-4950-B942-488B0A182450}" destId="{D013B8A8-304A-4249-8433-6976121E557F}" srcOrd="1" destOrd="0" presId="urn:microsoft.com/office/officeart/2005/8/layout/orgChart1"/>
    <dgm:cxn modelId="{9A2EA0C3-43AF-4402-87D6-11F9DADA5513}" type="presParOf" srcId="{B79C7AC4-040A-44E3-AD9C-876DF452A69E}" destId="{76B8F1AE-55FA-44A9-9D7A-C10D02BE5A0E}" srcOrd="1" destOrd="0" presId="urn:microsoft.com/office/officeart/2005/8/layout/orgChart1"/>
    <dgm:cxn modelId="{54B9280B-09D0-4AC6-93B7-0E5E447A0C67}" type="presParOf" srcId="{B79C7AC4-040A-44E3-AD9C-876DF452A69E}" destId="{BCDBF9E1-65FA-4D50-B188-72C8CE24409D}" srcOrd="2" destOrd="0" presId="urn:microsoft.com/office/officeart/2005/8/layout/orgChart1"/>
    <dgm:cxn modelId="{98067DE9-3E87-426F-9814-F2854DD82C01}" type="presParOf" srcId="{47A3087D-9718-4E6D-940A-AE88459683BA}" destId="{6EA119D7-15D1-43DB-A93A-16FD8685F60B}" srcOrd="4" destOrd="0" presId="urn:microsoft.com/office/officeart/2005/8/layout/orgChart1"/>
    <dgm:cxn modelId="{E06C8AB8-DC5A-4C7A-B6EF-164308C62E65}" type="presParOf" srcId="{47A3087D-9718-4E6D-940A-AE88459683BA}" destId="{F5F5185B-DE9D-4EE4-8BAA-DB25E2D3D861}" srcOrd="5" destOrd="0" presId="urn:microsoft.com/office/officeart/2005/8/layout/orgChart1"/>
    <dgm:cxn modelId="{8FFAC9D9-F136-4CBB-8E4B-EFB7898E1412}" type="presParOf" srcId="{F5F5185B-DE9D-4EE4-8BAA-DB25E2D3D861}" destId="{5AAE3CE5-3DD5-4D02-A7A7-D2EEE5A1BE1D}" srcOrd="0" destOrd="0" presId="urn:microsoft.com/office/officeart/2005/8/layout/orgChart1"/>
    <dgm:cxn modelId="{84217380-3DD3-43B0-99FE-281E72B50EC0}" type="presParOf" srcId="{5AAE3CE5-3DD5-4D02-A7A7-D2EEE5A1BE1D}" destId="{D300588A-A394-4838-AF77-4313E6F66B6B}" srcOrd="0" destOrd="0" presId="urn:microsoft.com/office/officeart/2005/8/layout/orgChart1"/>
    <dgm:cxn modelId="{D7C6AFEF-D89C-4394-918A-3DFFAC55DC46}" type="presParOf" srcId="{5AAE3CE5-3DD5-4D02-A7A7-D2EEE5A1BE1D}" destId="{0E6A4F46-55F3-45DE-A60B-343940005A78}" srcOrd="1" destOrd="0" presId="urn:microsoft.com/office/officeart/2005/8/layout/orgChart1"/>
    <dgm:cxn modelId="{0DFFF56D-C854-4CE1-B463-2896C326AF4E}" type="presParOf" srcId="{F5F5185B-DE9D-4EE4-8BAA-DB25E2D3D861}" destId="{C00D6435-3C31-4078-A46E-8992CF2EF16A}" srcOrd="1" destOrd="0" presId="urn:microsoft.com/office/officeart/2005/8/layout/orgChart1"/>
    <dgm:cxn modelId="{422E2BC8-BAF1-466F-BDEC-7A3CDD0281EB}" type="presParOf" srcId="{F5F5185B-DE9D-4EE4-8BAA-DB25E2D3D861}" destId="{2697EC0D-CE40-4531-8656-21B5756A9B90}" srcOrd="2" destOrd="0" presId="urn:microsoft.com/office/officeart/2005/8/layout/orgChart1"/>
    <dgm:cxn modelId="{55DCF583-F74B-42A3-B4A2-18EDDED83711}" type="presParOf" srcId="{C3F24FF8-5BA2-4BDA-A62E-BF127B8A7876}" destId="{3DD395E8-C8FF-4DFF-8AE4-400675E4BEC6}"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A119D7-15D1-43DB-A93A-16FD8685F60B}">
      <dsp:nvSpPr>
        <dsp:cNvPr id="0" name=""/>
        <dsp:cNvSpPr/>
      </dsp:nvSpPr>
      <dsp:spPr>
        <a:xfrm>
          <a:off x="4941806" y="1243363"/>
          <a:ext cx="4382284" cy="423438"/>
        </a:xfrm>
        <a:custGeom>
          <a:avLst/>
          <a:gdLst/>
          <a:ahLst/>
          <a:cxnLst/>
          <a:rect l="0" t="0" r="0" b="0"/>
          <a:pathLst>
            <a:path>
              <a:moveTo>
                <a:pt x="0" y="0"/>
              </a:moveTo>
              <a:lnTo>
                <a:pt x="4382284" y="0"/>
              </a:lnTo>
              <a:lnTo>
                <a:pt x="4382284" y="42343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31A615C-E773-4AA7-9A96-D2A404AFAB52}">
      <dsp:nvSpPr>
        <dsp:cNvPr id="0" name=""/>
        <dsp:cNvSpPr/>
      </dsp:nvSpPr>
      <dsp:spPr>
        <a:xfrm>
          <a:off x="3828203" y="1243363"/>
          <a:ext cx="1113603" cy="1214135"/>
        </a:xfrm>
        <a:custGeom>
          <a:avLst/>
          <a:gdLst/>
          <a:ahLst/>
          <a:cxnLst/>
          <a:rect l="0" t="0" r="0" b="0"/>
          <a:pathLst>
            <a:path>
              <a:moveTo>
                <a:pt x="1113603" y="0"/>
              </a:moveTo>
              <a:lnTo>
                <a:pt x="1113603" y="277397"/>
              </a:lnTo>
              <a:lnTo>
                <a:pt x="0" y="277397"/>
              </a:lnTo>
              <a:lnTo>
                <a:pt x="0" y="121413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9AE55DC-7A0A-4EEA-B76B-5C6802463A6A}">
      <dsp:nvSpPr>
        <dsp:cNvPr id="0" name=""/>
        <dsp:cNvSpPr/>
      </dsp:nvSpPr>
      <dsp:spPr>
        <a:xfrm>
          <a:off x="1102005" y="1243363"/>
          <a:ext cx="3839801" cy="1311689"/>
        </a:xfrm>
        <a:custGeom>
          <a:avLst/>
          <a:gdLst/>
          <a:ahLst/>
          <a:cxnLst/>
          <a:rect l="0" t="0" r="0" b="0"/>
          <a:pathLst>
            <a:path>
              <a:moveTo>
                <a:pt x="3839801" y="0"/>
              </a:moveTo>
              <a:lnTo>
                <a:pt x="3839801" y="374951"/>
              </a:lnTo>
              <a:lnTo>
                <a:pt x="0" y="374951"/>
              </a:lnTo>
              <a:lnTo>
                <a:pt x="0" y="131168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468529C-AF86-4F58-955A-AE6E79E47BD9}">
      <dsp:nvSpPr>
        <dsp:cNvPr id="0" name=""/>
        <dsp:cNvSpPr/>
      </dsp:nvSpPr>
      <dsp:spPr>
        <a:xfrm>
          <a:off x="3387401" y="0"/>
          <a:ext cx="3108810" cy="124336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lvl="0" algn="ctr" defTabSz="1289050">
            <a:lnSpc>
              <a:spcPct val="90000"/>
            </a:lnSpc>
            <a:spcBef>
              <a:spcPct val="0"/>
            </a:spcBef>
            <a:spcAft>
              <a:spcPct val="35000"/>
            </a:spcAft>
          </a:pPr>
          <a:r>
            <a:rPr lang="tr-TR" sz="2900" kern="1200" dirty="0" smtClean="0"/>
            <a:t>Demokrasi </a:t>
          </a:r>
          <a:endParaRPr lang="tr-TR" sz="2900" kern="1200" dirty="0"/>
        </a:p>
      </dsp:txBody>
      <dsp:txXfrm>
        <a:off x="3387401" y="0"/>
        <a:ext cx="3108810" cy="1243363"/>
      </dsp:txXfrm>
    </dsp:sp>
    <dsp:sp modelId="{E32EB119-06AC-49CE-90F2-5CA68778753B}">
      <dsp:nvSpPr>
        <dsp:cNvPr id="0" name=""/>
        <dsp:cNvSpPr/>
      </dsp:nvSpPr>
      <dsp:spPr>
        <a:xfrm>
          <a:off x="0" y="2555053"/>
          <a:ext cx="2204011" cy="44432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lvl="0" algn="ctr" defTabSz="1289050">
            <a:lnSpc>
              <a:spcPct val="90000"/>
            </a:lnSpc>
            <a:spcBef>
              <a:spcPct val="0"/>
            </a:spcBef>
            <a:spcAft>
              <a:spcPct val="35000"/>
            </a:spcAft>
          </a:pPr>
          <a:r>
            <a:rPr lang="tr-TR" sz="2900" kern="1200" dirty="0" smtClean="0"/>
            <a:t>Bireysel </a:t>
          </a:r>
          <a:endParaRPr lang="tr-TR" sz="2900" kern="1200" dirty="0"/>
        </a:p>
      </dsp:txBody>
      <dsp:txXfrm>
        <a:off x="0" y="2555053"/>
        <a:ext cx="2204011" cy="444326"/>
      </dsp:txXfrm>
    </dsp:sp>
    <dsp:sp modelId="{AC4519AF-927A-402B-A1D0-AFC1AA4A1192}">
      <dsp:nvSpPr>
        <dsp:cNvPr id="0" name=""/>
        <dsp:cNvSpPr/>
      </dsp:nvSpPr>
      <dsp:spPr>
        <a:xfrm>
          <a:off x="2586267" y="2457499"/>
          <a:ext cx="2483872" cy="52461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lvl="0" algn="ctr" defTabSz="1289050">
            <a:lnSpc>
              <a:spcPct val="90000"/>
            </a:lnSpc>
            <a:spcBef>
              <a:spcPct val="0"/>
            </a:spcBef>
            <a:spcAft>
              <a:spcPct val="35000"/>
            </a:spcAft>
          </a:pPr>
          <a:r>
            <a:rPr lang="tr-TR" sz="2900" kern="1200" dirty="0" smtClean="0"/>
            <a:t>Siyasal </a:t>
          </a:r>
          <a:endParaRPr lang="tr-TR" sz="2900" kern="1200" dirty="0"/>
        </a:p>
      </dsp:txBody>
      <dsp:txXfrm>
        <a:off x="2586267" y="2457499"/>
        <a:ext cx="2483872" cy="524617"/>
      </dsp:txXfrm>
    </dsp:sp>
    <dsp:sp modelId="{D300588A-A394-4838-AF77-4313E6F66B6B}">
      <dsp:nvSpPr>
        <dsp:cNvPr id="0" name=""/>
        <dsp:cNvSpPr/>
      </dsp:nvSpPr>
      <dsp:spPr>
        <a:xfrm>
          <a:off x="8289753" y="1666802"/>
          <a:ext cx="2068674" cy="44352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lvl="0" algn="ctr" defTabSz="1289050">
            <a:lnSpc>
              <a:spcPct val="90000"/>
            </a:lnSpc>
            <a:spcBef>
              <a:spcPct val="0"/>
            </a:spcBef>
            <a:spcAft>
              <a:spcPct val="35000"/>
            </a:spcAft>
          </a:pPr>
          <a:r>
            <a:rPr lang="tr-TR" sz="2900" kern="1200" dirty="0" smtClean="0"/>
            <a:t>Eşitlik </a:t>
          </a:r>
          <a:endParaRPr lang="tr-TR" sz="2900" kern="1200" dirty="0"/>
        </a:p>
      </dsp:txBody>
      <dsp:txXfrm>
        <a:off x="8289753" y="1666802"/>
        <a:ext cx="2068674" cy="443523"/>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96550C3D-B633-4D6D-A406-DFC8F77D248F}" type="datetimeFigureOut">
              <a:rPr lang="tr-TR" smtClean="0"/>
              <a:t>14.12.2016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A2A1A0-7714-439C-9002-AEF58C0E6B84}" type="slidenum">
              <a:rPr lang="tr-TR" smtClean="0"/>
              <a:t>‹#›</a:t>
            </a:fld>
            <a:endParaRPr lang="tr-TR"/>
          </a:p>
        </p:txBody>
      </p:sp>
    </p:spTree>
    <p:extLst>
      <p:ext uri="{BB962C8B-B14F-4D97-AF65-F5344CB8AC3E}">
        <p14:creationId xmlns:p14="http://schemas.microsoft.com/office/powerpoint/2010/main" val="55994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6550C3D-B633-4D6D-A406-DFC8F77D248F}" type="datetimeFigureOut">
              <a:rPr lang="tr-TR" smtClean="0"/>
              <a:t>14.12.2016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A2A1A0-7714-439C-9002-AEF58C0E6B84}" type="slidenum">
              <a:rPr lang="tr-TR" smtClean="0"/>
              <a:t>‹#›</a:t>
            </a:fld>
            <a:endParaRPr lang="tr-TR"/>
          </a:p>
        </p:txBody>
      </p:sp>
    </p:spTree>
    <p:extLst>
      <p:ext uri="{BB962C8B-B14F-4D97-AF65-F5344CB8AC3E}">
        <p14:creationId xmlns:p14="http://schemas.microsoft.com/office/powerpoint/2010/main" val="3084063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6550C3D-B633-4D6D-A406-DFC8F77D248F}" type="datetimeFigureOut">
              <a:rPr lang="tr-TR" smtClean="0"/>
              <a:t>14.12.2016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A2A1A0-7714-439C-9002-AEF58C0E6B84}" type="slidenum">
              <a:rPr lang="tr-TR" smtClean="0"/>
              <a:t>‹#›</a:t>
            </a:fld>
            <a:endParaRPr lang="tr-TR"/>
          </a:p>
        </p:txBody>
      </p:sp>
    </p:spTree>
    <p:extLst>
      <p:ext uri="{BB962C8B-B14F-4D97-AF65-F5344CB8AC3E}">
        <p14:creationId xmlns:p14="http://schemas.microsoft.com/office/powerpoint/2010/main" val="996886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6550C3D-B633-4D6D-A406-DFC8F77D248F}" type="datetimeFigureOut">
              <a:rPr lang="tr-TR" smtClean="0"/>
              <a:t>14.12.2016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A2A1A0-7714-439C-9002-AEF58C0E6B84}" type="slidenum">
              <a:rPr lang="tr-TR" smtClean="0"/>
              <a:t>‹#›</a:t>
            </a:fld>
            <a:endParaRPr lang="tr-TR"/>
          </a:p>
        </p:txBody>
      </p:sp>
    </p:spTree>
    <p:extLst>
      <p:ext uri="{BB962C8B-B14F-4D97-AF65-F5344CB8AC3E}">
        <p14:creationId xmlns:p14="http://schemas.microsoft.com/office/powerpoint/2010/main" val="1351392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96550C3D-B633-4D6D-A406-DFC8F77D248F}" type="datetimeFigureOut">
              <a:rPr lang="tr-TR" smtClean="0"/>
              <a:t>14.12.2016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A2A1A0-7714-439C-9002-AEF58C0E6B84}" type="slidenum">
              <a:rPr lang="tr-TR" smtClean="0"/>
              <a:t>‹#›</a:t>
            </a:fld>
            <a:endParaRPr lang="tr-TR"/>
          </a:p>
        </p:txBody>
      </p:sp>
    </p:spTree>
    <p:extLst>
      <p:ext uri="{BB962C8B-B14F-4D97-AF65-F5344CB8AC3E}">
        <p14:creationId xmlns:p14="http://schemas.microsoft.com/office/powerpoint/2010/main" val="1083084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6550C3D-B633-4D6D-A406-DFC8F77D248F}" type="datetimeFigureOut">
              <a:rPr lang="tr-TR" smtClean="0"/>
              <a:t>14.12.2016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DA2A1A0-7714-439C-9002-AEF58C0E6B84}" type="slidenum">
              <a:rPr lang="tr-TR" smtClean="0"/>
              <a:t>‹#›</a:t>
            </a:fld>
            <a:endParaRPr lang="tr-TR"/>
          </a:p>
        </p:txBody>
      </p:sp>
    </p:spTree>
    <p:extLst>
      <p:ext uri="{BB962C8B-B14F-4D97-AF65-F5344CB8AC3E}">
        <p14:creationId xmlns:p14="http://schemas.microsoft.com/office/powerpoint/2010/main" val="850781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6550C3D-B633-4D6D-A406-DFC8F77D248F}" type="datetimeFigureOut">
              <a:rPr lang="tr-TR" smtClean="0"/>
              <a:t>14.12.2016</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DA2A1A0-7714-439C-9002-AEF58C0E6B84}" type="slidenum">
              <a:rPr lang="tr-TR" smtClean="0"/>
              <a:t>‹#›</a:t>
            </a:fld>
            <a:endParaRPr lang="tr-TR"/>
          </a:p>
        </p:txBody>
      </p:sp>
    </p:spTree>
    <p:extLst>
      <p:ext uri="{BB962C8B-B14F-4D97-AF65-F5344CB8AC3E}">
        <p14:creationId xmlns:p14="http://schemas.microsoft.com/office/powerpoint/2010/main" val="18878910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6550C3D-B633-4D6D-A406-DFC8F77D248F}" type="datetimeFigureOut">
              <a:rPr lang="tr-TR" smtClean="0"/>
              <a:t>14.12.2016</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DA2A1A0-7714-439C-9002-AEF58C0E6B84}" type="slidenum">
              <a:rPr lang="tr-TR" smtClean="0"/>
              <a:t>‹#›</a:t>
            </a:fld>
            <a:endParaRPr lang="tr-TR"/>
          </a:p>
        </p:txBody>
      </p:sp>
    </p:spTree>
    <p:extLst>
      <p:ext uri="{BB962C8B-B14F-4D97-AF65-F5344CB8AC3E}">
        <p14:creationId xmlns:p14="http://schemas.microsoft.com/office/powerpoint/2010/main" val="2108958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6550C3D-B633-4D6D-A406-DFC8F77D248F}" type="datetimeFigureOut">
              <a:rPr lang="tr-TR" smtClean="0"/>
              <a:t>14.12.2016</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DA2A1A0-7714-439C-9002-AEF58C0E6B84}" type="slidenum">
              <a:rPr lang="tr-TR" smtClean="0"/>
              <a:t>‹#›</a:t>
            </a:fld>
            <a:endParaRPr lang="tr-TR"/>
          </a:p>
        </p:txBody>
      </p:sp>
    </p:spTree>
    <p:extLst>
      <p:ext uri="{BB962C8B-B14F-4D97-AF65-F5344CB8AC3E}">
        <p14:creationId xmlns:p14="http://schemas.microsoft.com/office/powerpoint/2010/main" val="29659639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6550C3D-B633-4D6D-A406-DFC8F77D248F}" type="datetimeFigureOut">
              <a:rPr lang="tr-TR" smtClean="0"/>
              <a:t>14.12.2016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DA2A1A0-7714-439C-9002-AEF58C0E6B84}" type="slidenum">
              <a:rPr lang="tr-TR" smtClean="0"/>
              <a:t>‹#›</a:t>
            </a:fld>
            <a:endParaRPr lang="tr-TR"/>
          </a:p>
        </p:txBody>
      </p:sp>
    </p:spTree>
    <p:extLst>
      <p:ext uri="{BB962C8B-B14F-4D97-AF65-F5344CB8AC3E}">
        <p14:creationId xmlns:p14="http://schemas.microsoft.com/office/powerpoint/2010/main" val="4001839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6550C3D-B633-4D6D-A406-DFC8F77D248F}" type="datetimeFigureOut">
              <a:rPr lang="tr-TR" smtClean="0"/>
              <a:t>14.12.2016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DA2A1A0-7714-439C-9002-AEF58C0E6B84}" type="slidenum">
              <a:rPr lang="tr-TR" smtClean="0"/>
              <a:t>‹#›</a:t>
            </a:fld>
            <a:endParaRPr lang="tr-TR"/>
          </a:p>
        </p:txBody>
      </p:sp>
    </p:spTree>
    <p:extLst>
      <p:ext uri="{BB962C8B-B14F-4D97-AF65-F5344CB8AC3E}">
        <p14:creationId xmlns:p14="http://schemas.microsoft.com/office/powerpoint/2010/main" val="1535675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550C3D-B633-4D6D-A406-DFC8F77D248F}" type="datetimeFigureOut">
              <a:rPr lang="tr-TR" smtClean="0"/>
              <a:t>14.12.2016</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A2A1A0-7714-439C-9002-AEF58C0E6B84}" type="slidenum">
              <a:rPr lang="tr-TR" smtClean="0"/>
              <a:t>‹#›</a:t>
            </a:fld>
            <a:endParaRPr lang="tr-TR"/>
          </a:p>
        </p:txBody>
      </p:sp>
    </p:spTree>
    <p:extLst>
      <p:ext uri="{BB962C8B-B14F-4D97-AF65-F5344CB8AC3E}">
        <p14:creationId xmlns:p14="http://schemas.microsoft.com/office/powerpoint/2010/main" val="9035564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2">
                    <a:lumMod val="50000"/>
                  </a:schemeClr>
                </a:solidFill>
              </a:rPr>
              <a:t>SOSYAL BİLGİLERDE HUKUK ve VATANDAŞLIK </a:t>
            </a:r>
            <a:endParaRPr lang="tr-TR" b="1" dirty="0">
              <a:solidFill>
                <a:schemeClr val="accent2">
                  <a:lumMod val="50000"/>
                </a:schemeClr>
              </a:solidFill>
            </a:endParaRPr>
          </a:p>
        </p:txBody>
      </p:sp>
      <p:pic>
        <p:nvPicPr>
          <p:cNvPr id="4" name="İçerik Yer Tutucusu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58252" y="1613570"/>
            <a:ext cx="7383211" cy="4588925"/>
          </a:xfrm>
        </p:spPr>
      </p:pic>
    </p:spTree>
    <p:extLst>
      <p:ext uri="{BB962C8B-B14F-4D97-AF65-F5344CB8AC3E}">
        <p14:creationId xmlns:p14="http://schemas.microsoft.com/office/powerpoint/2010/main" val="38903032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1281479000"/>
              </p:ext>
            </p:extLst>
          </p:nvPr>
        </p:nvGraphicFramePr>
        <p:xfrm>
          <a:off x="838200" y="285750"/>
          <a:ext cx="10515600" cy="58912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Dikdörtgen 4"/>
          <p:cNvSpPr/>
          <p:nvPr/>
        </p:nvSpPr>
        <p:spPr>
          <a:xfrm>
            <a:off x="1047061" y="4032174"/>
            <a:ext cx="1563477" cy="3745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Sosyal </a:t>
            </a:r>
            <a:r>
              <a:rPr lang="tr-TR" dirty="0" smtClean="0"/>
              <a:t>Katılım</a:t>
            </a:r>
            <a:endParaRPr lang="tr-TR" dirty="0"/>
          </a:p>
        </p:txBody>
      </p:sp>
      <p:sp>
        <p:nvSpPr>
          <p:cNvPr id="6" name="Dikdörtgen 5"/>
          <p:cNvSpPr/>
          <p:nvPr/>
        </p:nvSpPr>
        <p:spPr>
          <a:xfrm>
            <a:off x="4010140" y="4032174"/>
            <a:ext cx="1696597" cy="3745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Halk </a:t>
            </a:r>
            <a:r>
              <a:rPr lang="tr-TR" dirty="0"/>
              <a:t>İ</a:t>
            </a:r>
            <a:r>
              <a:rPr lang="tr-TR" dirty="0" smtClean="0"/>
              <a:t>radesi </a:t>
            </a:r>
            <a:endParaRPr lang="tr-TR" dirty="0"/>
          </a:p>
        </p:txBody>
      </p:sp>
      <p:cxnSp>
        <p:nvCxnSpPr>
          <p:cNvPr id="8" name="Düz Bağlayıcı 7"/>
          <p:cNvCxnSpPr/>
          <p:nvPr/>
        </p:nvCxnSpPr>
        <p:spPr>
          <a:xfrm>
            <a:off x="1818241" y="3159086"/>
            <a:ext cx="10559" cy="8730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Düz Bağlayıcı 11"/>
          <p:cNvCxnSpPr/>
          <p:nvPr/>
        </p:nvCxnSpPr>
        <p:spPr>
          <a:xfrm>
            <a:off x="4770303" y="3233450"/>
            <a:ext cx="0" cy="798724"/>
          </a:xfrm>
          <a:prstGeom prst="line">
            <a:avLst/>
          </a:prstGeom>
        </p:spPr>
        <p:style>
          <a:lnRef idx="1">
            <a:schemeClr val="accent1"/>
          </a:lnRef>
          <a:fillRef idx="0">
            <a:schemeClr val="accent1"/>
          </a:fillRef>
          <a:effectRef idx="0">
            <a:schemeClr val="accent1"/>
          </a:effectRef>
          <a:fontRef idx="minor">
            <a:schemeClr val="tx1"/>
          </a:fontRef>
        </p:style>
      </p:cxnSp>
      <p:sp>
        <p:nvSpPr>
          <p:cNvPr id="3" name="Dikdörtgen 2"/>
          <p:cNvSpPr/>
          <p:nvPr/>
        </p:nvSpPr>
        <p:spPr>
          <a:xfrm>
            <a:off x="7866502" y="3362901"/>
            <a:ext cx="1145296" cy="6692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Siyasal Katılım</a:t>
            </a:r>
            <a:endParaRPr lang="tr-TR" dirty="0"/>
          </a:p>
        </p:txBody>
      </p:sp>
      <p:sp>
        <p:nvSpPr>
          <p:cNvPr id="7" name="Dikdörtgen 6"/>
          <p:cNvSpPr/>
          <p:nvPr/>
        </p:nvSpPr>
        <p:spPr>
          <a:xfrm>
            <a:off x="9547032" y="3309192"/>
            <a:ext cx="1075524" cy="72298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Sosyal Haklar</a:t>
            </a:r>
            <a:endParaRPr lang="tr-TR" dirty="0"/>
          </a:p>
        </p:txBody>
      </p:sp>
      <p:sp>
        <p:nvSpPr>
          <p:cNvPr id="9" name="Dikdörtgen 8"/>
          <p:cNvSpPr/>
          <p:nvPr/>
        </p:nvSpPr>
        <p:spPr>
          <a:xfrm>
            <a:off x="10940667" y="3303684"/>
            <a:ext cx="1173296" cy="7284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Ekonomik Haklar </a:t>
            </a:r>
            <a:endParaRPr lang="tr-TR" dirty="0"/>
          </a:p>
        </p:txBody>
      </p:sp>
      <p:cxnSp>
        <p:nvCxnSpPr>
          <p:cNvPr id="11" name="Düz Ok Bağlayıcısı 10"/>
          <p:cNvCxnSpPr/>
          <p:nvPr/>
        </p:nvCxnSpPr>
        <p:spPr>
          <a:xfrm flipH="1">
            <a:off x="8913563" y="2367248"/>
            <a:ext cx="417723" cy="7918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Düz Ok Bağlayıcısı 14"/>
          <p:cNvCxnSpPr>
            <a:endCxn id="9" idx="0"/>
          </p:cNvCxnSpPr>
          <p:nvPr/>
        </p:nvCxnSpPr>
        <p:spPr>
          <a:xfrm>
            <a:off x="10886042" y="2316956"/>
            <a:ext cx="641273" cy="9867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Düz Ok Bağlayıcısı 17"/>
          <p:cNvCxnSpPr/>
          <p:nvPr/>
        </p:nvCxnSpPr>
        <p:spPr>
          <a:xfrm>
            <a:off x="10004233" y="2367248"/>
            <a:ext cx="0" cy="7918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90550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2">
                    <a:lumMod val="50000"/>
                  </a:schemeClr>
                </a:solidFill>
              </a:rPr>
              <a:t>VATANDAŞLIK VE İNSAN HAKLARI EĞİTİMİ</a:t>
            </a:r>
            <a:endParaRPr lang="tr-TR" b="1" dirty="0">
              <a:solidFill>
                <a:schemeClr val="accent2">
                  <a:lumMod val="50000"/>
                </a:schemeClr>
              </a:solidFill>
            </a:endParaRPr>
          </a:p>
        </p:txBody>
      </p:sp>
      <p:sp>
        <p:nvSpPr>
          <p:cNvPr id="3" name="İçerik Yer Tutucusu 2"/>
          <p:cNvSpPr>
            <a:spLocks noGrp="1"/>
          </p:cNvSpPr>
          <p:nvPr>
            <p:ph idx="1"/>
          </p:nvPr>
        </p:nvSpPr>
        <p:spPr/>
        <p:txBody>
          <a:bodyPr/>
          <a:lstStyle/>
          <a:p>
            <a:r>
              <a:rPr lang="tr-TR" dirty="0" smtClean="0"/>
              <a:t>Sosyal Bilgiler;</a:t>
            </a:r>
          </a:p>
          <a:p>
            <a:r>
              <a:rPr lang="tr-TR" dirty="0" smtClean="0"/>
              <a:t>İnsanın geçmiş, bugün ve gelecekteki durumu hakkında bilgi edinme becerisi</a:t>
            </a:r>
          </a:p>
          <a:p>
            <a:r>
              <a:rPr lang="tr-TR" dirty="0" smtClean="0"/>
              <a:t>Bilgiyi işleme için gerekli becerileri kazandırma</a:t>
            </a:r>
          </a:p>
          <a:p>
            <a:r>
              <a:rPr lang="tr-TR" dirty="0" smtClean="0"/>
              <a:t>İnanç ve değerleri yorumlama becerisi kazandırma</a:t>
            </a:r>
          </a:p>
          <a:p>
            <a:r>
              <a:rPr lang="tr-TR" dirty="0" smtClean="0"/>
              <a:t>Vatandaş olarak aktif sosyal katılım için bilgiyi uygulama </a:t>
            </a:r>
            <a:endParaRPr lang="tr-TR" dirty="0"/>
          </a:p>
        </p:txBody>
      </p:sp>
    </p:spTree>
    <p:extLst>
      <p:ext uri="{BB962C8B-B14F-4D97-AF65-F5344CB8AC3E}">
        <p14:creationId xmlns:p14="http://schemas.microsoft.com/office/powerpoint/2010/main" val="41210374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1000967"/>
          </a:xfrm>
        </p:spPr>
        <p:txBody>
          <a:bodyPr/>
          <a:lstStyle/>
          <a:p>
            <a:r>
              <a:rPr lang="tr-TR" b="1" dirty="0" smtClean="0">
                <a:solidFill>
                  <a:schemeClr val="accent2">
                    <a:lumMod val="50000"/>
                  </a:schemeClr>
                </a:solidFill>
              </a:rPr>
              <a:t>Vatandaşlık Eğitimi</a:t>
            </a:r>
            <a:endParaRPr lang="tr-TR" b="1" dirty="0">
              <a:solidFill>
                <a:schemeClr val="accent2">
                  <a:lumMod val="50000"/>
                </a:schemeClr>
              </a:solidFill>
            </a:endParaRPr>
          </a:p>
        </p:txBody>
      </p:sp>
      <p:sp>
        <p:nvSpPr>
          <p:cNvPr id="3" name="İçerik Yer Tutucusu 2"/>
          <p:cNvSpPr>
            <a:spLocks noGrp="1"/>
          </p:cNvSpPr>
          <p:nvPr>
            <p:ph idx="1"/>
          </p:nvPr>
        </p:nvSpPr>
        <p:spPr>
          <a:xfrm>
            <a:off x="838200" y="1366092"/>
            <a:ext cx="10515600" cy="4810871"/>
          </a:xfrm>
        </p:spPr>
        <p:txBody>
          <a:bodyPr>
            <a:normAutofit fontScale="92500" lnSpcReduction="20000"/>
          </a:bodyPr>
          <a:lstStyle/>
          <a:p>
            <a:pPr algn="just">
              <a:lnSpc>
                <a:spcPct val="150000"/>
              </a:lnSpc>
            </a:pPr>
            <a:r>
              <a:rPr lang="tr-TR" dirty="0" smtClean="0"/>
              <a:t>Bir ülkenin kanuni ve siyasi ilkeleri vatandaşlık eğitimi kapsamına girer.</a:t>
            </a:r>
          </a:p>
          <a:p>
            <a:pPr algn="just">
              <a:lnSpc>
                <a:spcPct val="150000"/>
              </a:lnSpc>
            </a:pPr>
            <a:r>
              <a:rPr lang="tr-TR" dirty="0" smtClean="0"/>
              <a:t>Bu eğitim kanuni iyiliği, kişisel hakları, adalet, eşitliği, çeşitlilik ve doğruluğu, vatanseverlik vb. değerleri içerir.</a:t>
            </a:r>
          </a:p>
          <a:p>
            <a:pPr algn="just">
              <a:lnSpc>
                <a:spcPct val="150000"/>
              </a:lnSpc>
            </a:pPr>
            <a:r>
              <a:rPr lang="tr-TR" dirty="0" smtClean="0"/>
              <a:t>Vatandaşlık eğitimi, ülkenin siyasi ve kanuni sistemine uygun bilgi, tutum, inanç, değer ve davranışları içerir. </a:t>
            </a:r>
          </a:p>
          <a:p>
            <a:pPr algn="just">
              <a:lnSpc>
                <a:spcPct val="150000"/>
              </a:lnSpc>
            </a:pPr>
            <a:r>
              <a:rPr lang="tr-TR" dirty="0" smtClean="0"/>
              <a:t>Vatandaşlık eğitimi,  demokratik siyasal toplumun ve yasal düzenin temelinde yatan değerlerin ve temel kavramların apaçık ve devamlı bir şekilde araştırılması anlamına gelir. </a:t>
            </a:r>
            <a:endParaRPr lang="tr-TR" dirty="0"/>
          </a:p>
        </p:txBody>
      </p:sp>
    </p:spTree>
    <p:extLst>
      <p:ext uri="{BB962C8B-B14F-4D97-AF65-F5344CB8AC3E}">
        <p14:creationId xmlns:p14="http://schemas.microsoft.com/office/powerpoint/2010/main" val="41822375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203611"/>
            <a:ext cx="10515600" cy="1325563"/>
          </a:xfrm>
        </p:spPr>
        <p:txBody>
          <a:bodyPr/>
          <a:lstStyle/>
          <a:p>
            <a:r>
              <a:rPr lang="tr-TR" b="1" dirty="0" smtClean="0">
                <a:solidFill>
                  <a:srgbClr val="ED7D31">
                    <a:lumMod val="50000"/>
                  </a:srgbClr>
                </a:solidFill>
              </a:rPr>
              <a:t>Vatandaşlık Hakları (1982 </a:t>
            </a:r>
            <a:r>
              <a:rPr lang="tr-TR" b="1" dirty="0" err="1" smtClean="0">
                <a:solidFill>
                  <a:srgbClr val="ED7D31">
                    <a:lumMod val="50000"/>
                  </a:srgbClr>
                </a:solidFill>
              </a:rPr>
              <a:t>Anayası’sına</a:t>
            </a:r>
            <a:r>
              <a:rPr lang="tr-TR" b="1" dirty="0" smtClean="0">
                <a:solidFill>
                  <a:srgbClr val="ED7D31">
                    <a:lumMod val="50000"/>
                  </a:srgbClr>
                </a:solidFill>
              </a:rPr>
              <a:t> Göre )</a:t>
            </a:r>
            <a:endParaRPr lang="tr-TR" dirty="0"/>
          </a:p>
        </p:txBody>
      </p:sp>
      <p:pic>
        <p:nvPicPr>
          <p:cNvPr id="6" name="İçerik Yer Tutucusu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529174"/>
            <a:ext cx="9870195" cy="5328826"/>
          </a:xfrm>
        </p:spPr>
      </p:pic>
    </p:spTree>
    <p:extLst>
      <p:ext uri="{BB962C8B-B14F-4D97-AF65-F5344CB8AC3E}">
        <p14:creationId xmlns:p14="http://schemas.microsoft.com/office/powerpoint/2010/main" val="11393008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2">
                    <a:lumMod val="50000"/>
                  </a:schemeClr>
                </a:solidFill>
              </a:rPr>
              <a:t>Sosyal Bilgiler Eğitiminde Vatandaşlık Eğitimi</a:t>
            </a:r>
            <a:endParaRPr lang="tr-TR" b="1" dirty="0">
              <a:solidFill>
                <a:schemeClr val="accent2">
                  <a:lumMod val="50000"/>
                </a:schemeClr>
              </a:solidFill>
            </a:endParaRPr>
          </a:p>
        </p:txBody>
      </p:sp>
      <p:sp>
        <p:nvSpPr>
          <p:cNvPr id="3" name="İçerik Yer Tutucusu 2"/>
          <p:cNvSpPr>
            <a:spLocks noGrp="1"/>
          </p:cNvSpPr>
          <p:nvPr>
            <p:ph idx="1"/>
          </p:nvPr>
        </p:nvSpPr>
        <p:spPr>
          <a:xfrm>
            <a:off x="838200" y="1454227"/>
            <a:ext cx="10515600" cy="4722736"/>
          </a:xfrm>
        </p:spPr>
        <p:txBody>
          <a:bodyPr>
            <a:normAutofit fontScale="92500" lnSpcReduction="10000"/>
          </a:bodyPr>
          <a:lstStyle/>
          <a:p>
            <a:r>
              <a:rPr lang="tr-TR" dirty="0" smtClean="0">
                <a:solidFill>
                  <a:srgbClr val="C00000"/>
                </a:solidFill>
              </a:rPr>
              <a:t>Sosyal bilgilerde vatandaşlık eğitiminin önemi nedir?</a:t>
            </a:r>
          </a:p>
          <a:p>
            <a:pPr algn="just">
              <a:lnSpc>
                <a:spcPct val="150000"/>
              </a:lnSpc>
            </a:pPr>
            <a:r>
              <a:rPr lang="tr-TR" dirty="0" smtClean="0"/>
              <a:t>Etkili yurttaşlık doğrudan toplumu anlama ile ilgilidir ve birlikte yaşamayı ve birbirlerinin refah ve ilerlemesini düşünmeyi amaçlayan bir topluluk kültürü üzerine kuruludur. </a:t>
            </a:r>
          </a:p>
          <a:p>
            <a:pPr algn="just">
              <a:lnSpc>
                <a:spcPct val="150000"/>
              </a:lnSpc>
            </a:pPr>
            <a:r>
              <a:rPr lang="tr-TR" dirty="0" smtClean="0"/>
              <a:t>Vatandaşlık eğitimi hukuk kuralları ile toplumu düzenleyici kuralları tanıtır ve benimsenmesini sağlar. </a:t>
            </a:r>
          </a:p>
          <a:p>
            <a:pPr algn="just">
              <a:lnSpc>
                <a:spcPct val="150000"/>
              </a:lnSpc>
            </a:pPr>
            <a:r>
              <a:rPr lang="tr-TR" dirty="0" smtClean="0"/>
              <a:t>Bir arada yaşamayı kolaylaştıran, uyumu sağlayan hoşgörü, uzlaşma, iç disiplin ve toplumun iyiliğini düşünme gibi değerlere atıfta bulunur. </a:t>
            </a:r>
            <a:endParaRPr lang="tr-TR" dirty="0"/>
          </a:p>
        </p:txBody>
      </p:sp>
    </p:spTree>
    <p:extLst>
      <p:ext uri="{BB962C8B-B14F-4D97-AF65-F5344CB8AC3E}">
        <p14:creationId xmlns:p14="http://schemas.microsoft.com/office/powerpoint/2010/main" val="14579254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2">
                    <a:lumMod val="50000"/>
                  </a:schemeClr>
                </a:solidFill>
              </a:rPr>
              <a:t>Vatandaşlık Eğitiminde Öğretmene Düşen Görevler </a:t>
            </a:r>
            <a:endParaRPr lang="tr-TR" b="1" dirty="0">
              <a:solidFill>
                <a:schemeClr val="accent2">
                  <a:lumMod val="50000"/>
                </a:schemeClr>
              </a:solidFill>
            </a:endParaRPr>
          </a:p>
        </p:txBody>
      </p:sp>
      <p:sp>
        <p:nvSpPr>
          <p:cNvPr id="3" name="İçerik Yer Tutucusu 2"/>
          <p:cNvSpPr>
            <a:spLocks noGrp="1"/>
          </p:cNvSpPr>
          <p:nvPr>
            <p:ph idx="1"/>
          </p:nvPr>
        </p:nvSpPr>
        <p:spPr>
          <a:xfrm>
            <a:off x="838200" y="1465243"/>
            <a:ext cx="10515600" cy="4711720"/>
          </a:xfrm>
        </p:spPr>
        <p:txBody>
          <a:bodyPr>
            <a:normAutofit fontScale="85000" lnSpcReduction="10000"/>
          </a:bodyPr>
          <a:lstStyle/>
          <a:p>
            <a:pPr>
              <a:lnSpc>
                <a:spcPct val="150000"/>
              </a:lnSpc>
            </a:pPr>
            <a:r>
              <a:rPr lang="tr-TR" dirty="0" smtClean="0"/>
              <a:t>Derse ve öğrenci düzeyine uygun filimler izletilebilir. (Çözümlemeler yapılabilir)</a:t>
            </a:r>
          </a:p>
          <a:p>
            <a:pPr>
              <a:lnSpc>
                <a:spcPct val="150000"/>
              </a:lnSpc>
            </a:pPr>
            <a:r>
              <a:rPr lang="tr-TR" dirty="0" smtClean="0"/>
              <a:t>Vatandaşlık hak ve sorumlulukları ile ilgili yazılı ve görsel basından örnekler getirilebilir.</a:t>
            </a:r>
          </a:p>
          <a:p>
            <a:pPr>
              <a:lnSpc>
                <a:spcPct val="150000"/>
              </a:lnSpc>
            </a:pPr>
            <a:r>
              <a:rPr lang="tr-TR" dirty="0" smtClean="0"/>
              <a:t>Afiş, resim ve karikatür yaptırılabilir.</a:t>
            </a:r>
          </a:p>
          <a:p>
            <a:pPr>
              <a:lnSpc>
                <a:spcPct val="150000"/>
              </a:lnSpc>
            </a:pPr>
            <a:r>
              <a:rPr lang="tr-TR" dirty="0" smtClean="0"/>
              <a:t>Uzman kişi derse çağrılabilir.</a:t>
            </a:r>
          </a:p>
          <a:p>
            <a:pPr>
              <a:lnSpc>
                <a:spcPct val="150000"/>
              </a:lnSpc>
            </a:pPr>
            <a:r>
              <a:rPr lang="tr-TR" dirty="0" smtClean="0"/>
              <a:t>Sınıf içinde örnek olaylar üzerine tartışma yapılabilir.</a:t>
            </a:r>
          </a:p>
          <a:p>
            <a:pPr>
              <a:lnSpc>
                <a:spcPct val="150000"/>
              </a:lnSpc>
            </a:pPr>
            <a:r>
              <a:rPr lang="tr-TR" dirty="0" smtClean="0"/>
              <a:t> Diğer ülkelerdeki haklar ile karşılaştırmalar yapılabilir.</a:t>
            </a:r>
          </a:p>
          <a:p>
            <a:endParaRPr lang="tr-TR" dirty="0" smtClean="0"/>
          </a:p>
        </p:txBody>
      </p:sp>
    </p:spTree>
    <p:extLst>
      <p:ext uri="{BB962C8B-B14F-4D97-AF65-F5344CB8AC3E}">
        <p14:creationId xmlns:p14="http://schemas.microsoft.com/office/powerpoint/2010/main" val="10289479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2">
                    <a:lumMod val="50000"/>
                  </a:schemeClr>
                </a:solidFill>
              </a:rPr>
              <a:t>İnsan Hakları Eğitimi</a:t>
            </a:r>
            <a:endParaRPr lang="tr-TR" b="1" dirty="0">
              <a:solidFill>
                <a:schemeClr val="accent2">
                  <a:lumMod val="50000"/>
                </a:schemeClr>
              </a:solidFill>
            </a:endParaRPr>
          </a:p>
        </p:txBody>
      </p:sp>
      <p:sp>
        <p:nvSpPr>
          <p:cNvPr id="3" name="İçerik Yer Tutucusu 2"/>
          <p:cNvSpPr>
            <a:spLocks noGrp="1"/>
          </p:cNvSpPr>
          <p:nvPr>
            <p:ph idx="1"/>
          </p:nvPr>
        </p:nvSpPr>
        <p:spPr/>
        <p:txBody>
          <a:bodyPr/>
          <a:lstStyle/>
          <a:p>
            <a:pPr algn="just">
              <a:lnSpc>
                <a:spcPct val="150000"/>
              </a:lnSpc>
            </a:pPr>
            <a:r>
              <a:rPr lang="tr-TR" dirty="0" smtClean="0"/>
              <a:t>İnsan hakları tarihte insan yaşamının somut bazı gereklerine yönelik çözümler aranırken ortaya çıkmış, toplumsal gelişmelere paralel olarak da, her yeni durum da biraz daha zenginleşerek gelişmiştir.</a:t>
            </a:r>
          </a:p>
          <a:p>
            <a:pPr algn="just">
              <a:lnSpc>
                <a:spcPct val="150000"/>
              </a:lnSpc>
            </a:pPr>
            <a:r>
              <a:rPr lang="tr-TR" dirty="0" smtClean="0"/>
              <a:t>İnsan hakları dediğimizde akla ilk gelen nelerdir?</a:t>
            </a:r>
            <a:endParaRPr lang="tr-TR" dirty="0"/>
          </a:p>
        </p:txBody>
      </p:sp>
    </p:spTree>
    <p:extLst>
      <p:ext uri="{BB962C8B-B14F-4D97-AF65-F5344CB8AC3E}">
        <p14:creationId xmlns:p14="http://schemas.microsoft.com/office/powerpoint/2010/main" val="32995619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150000"/>
              </a:lnSpc>
            </a:pPr>
            <a:r>
              <a:rPr lang="tr-TR" b="1" dirty="0" smtClean="0">
                <a:solidFill>
                  <a:srgbClr val="C00000"/>
                </a:solidFill>
              </a:rPr>
              <a:t>Özgürlükler;</a:t>
            </a:r>
          </a:p>
          <a:p>
            <a:pPr>
              <a:lnSpc>
                <a:spcPct val="150000"/>
              </a:lnSpc>
            </a:pPr>
            <a:r>
              <a:rPr lang="tr-TR" b="1" dirty="0" smtClean="0"/>
              <a:t>Düşünce ve ifade özgürlüğü</a:t>
            </a:r>
            <a:r>
              <a:rPr lang="tr-TR" dirty="0" smtClean="0"/>
              <a:t>, yaşam, seyahat, örgütlenme, din ve vicdan.</a:t>
            </a:r>
          </a:p>
          <a:p>
            <a:pPr>
              <a:lnSpc>
                <a:spcPct val="150000"/>
              </a:lnSpc>
            </a:pPr>
            <a:r>
              <a:rPr lang="tr-TR" b="1" dirty="0" smtClean="0">
                <a:solidFill>
                  <a:srgbClr val="C00000"/>
                </a:solidFill>
              </a:rPr>
              <a:t>Haklarla </a:t>
            </a:r>
            <a:r>
              <a:rPr lang="tr-TR" dirty="0" smtClean="0"/>
              <a:t>ilgili olarak da; </a:t>
            </a:r>
          </a:p>
          <a:p>
            <a:pPr>
              <a:lnSpc>
                <a:spcPct val="150000"/>
              </a:lnSpc>
            </a:pPr>
            <a:r>
              <a:rPr lang="tr-TR" b="1" dirty="0" smtClean="0"/>
              <a:t>Yaşama hakkı, </a:t>
            </a:r>
            <a:r>
              <a:rPr lang="tr-TR" dirty="0" smtClean="0"/>
              <a:t>seçme ve seçilme, evlenme, mülkiyet edinme, adil yargılanma,</a:t>
            </a:r>
          </a:p>
          <a:p>
            <a:pPr>
              <a:lnSpc>
                <a:spcPct val="150000"/>
              </a:lnSpc>
            </a:pPr>
            <a:endParaRPr lang="tr-TR" dirty="0"/>
          </a:p>
        </p:txBody>
      </p:sp>
    </p:spTree>
    <p:extLst>
      <p:ext uri="{BB962C8B-B14F-4D97-AF65-F5344CB8AC3E}">
        <p14:creationId xmlns:p14="http://schemas.microsoft.com/office/powerpoint/2010/main" val="2021499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rgbClr val="C00000"/>
                </a:solidFill>
              </a:rPr>
              <a:t>1982 Anayasa’sının 10. Maddesi</a:t>
            </a:r>
            <a:endParaRPr lang="tr-TR" b="1" dirty="0">
              <a:solidFill>
                <a:srgbClr val="C00000"/>
              </a:solidFill>
            </a:endParaRPr>
          </a:p>
        </p:txBody>
      </p:sp>
      <p:sp>
        <p:nvSpPr>
          <p:cNvPr id="3" name="İçerik Yer Tutucusu 2"/>
          <p:cNvSpPr>
            <a:spLocks noGrp="1"/>
          </p:cNvSpPr>
          <p:nvPr>
            <p:ph idx="1"/>
          </p:nvPr>
        </p:nvSpPr>
        <p:spPr>
          <a:xfrm>
            <a:off x="838200" y="1377108"/>
            <a:ext cx="10515600" cy="4799855"/>
          </a:xfrm>
        </p:spPr>
        <p:txBody>
          <a:bodyPr>
            <a:normAutofit lnSpcReduction="10000"/>
          </a:bodyPr>
          <a:lstStyle/>
          <a:p>
            <a:pPr>
              <a:lnSpc>
                <a:spcPct val="150000"/>
              </a:lnSpc>
            </a:pPr>
            <a:r>
              <a:rPr lang="tr-TR" dirty="0" smtClean="0"/>
              <a:t>Herkes, dil, ırk, renk cinsiyet, siyasi düşünce, felsefi inanç, din, mezhep ve benzeri sebeplerle ayrım gözetmeksizin kanun önünde eşittir.</a:t>
            </a:r>
          </a:p>
          <a:p>
            <a:pPr>
              <a:lnSpc>
                <a:spcPct val="150000"/>
              </a:lnSpc>
            </a:pPr>
            <a:r>
              <a:rPr lang="tr-TR" dirty="0" smtClean="0"/>
              <a:t>Kadınlar ve erkekler eşit haklara sahiptir. Devlet bu eşitliğin yaşama geçmesini sağlamakla yükümlüdür.</a:t>
            </a:r>
          </a:p>
          <a:p>
            <a:pPr>
              <a:lnSpc>
                <a:spcPct val="150000"/>
              </a:lnSpc>
            </a:pPr>
            <a:r>
              <a:rPr lang="tr-TR" dirty="0" smtClean="0"/>
              <a:t>Hiçbir kişiye, aileye, zümreye veya sınıfa imtiyaz tanınamaz.</a:t>
            </a:r>
          </a:p>
          <a:p>
            <a:pPr>
              <a:lnSpc>
                <a:spcPct val="150000"/>
              </a:lnSpc>
            </a:pPr>
            <a:r>
              <a:rPr lang="tr-TR" dirty="0" smtClean="0"/>
              <a:t>Devlet organları ve idare makamları bütün işlemlerinde kanun önünde eşitlik ilkesine uygun olarak hareket etmek zorunda.</a:t>
            </a:r>
            <a:endParaRPr lang="tr-TR" dirty="0"/>
          </a:p>
        </p:txBody>
      </p:sp>
    </p:spTree>
    <p:extLst>
      <p:ext uri="{BB962C8B-B14F-4D97-AF65-F5344CB8AC3E}">
        <p14:creationId xmlns:p14="http://schemas.microsoft.com/office/powerpoint/2010/main" val="2742277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1100118"/>
          </a:xfrm>
        </p:spPr>
        <p:txBody>
          <a:bodyPr>
            <a:normAutofit fontScale="90000"/>
          </a:bodyPr>
          <a:lstStyle/>
          <a:p>
            <a:r>
              <a:rPr lang="tr-TR" b="1" dirty="0" smtClean="0">
                <a:solidFill>
                  <a:schemeClr val="accent2">
                    <a:lumMod val="50000"/>
                  </a:schemeClr>
                </a:solidFill>
              </a:rPr>
              <a:t>Gününüze Kadar İnsan Haklarının Gelişmesine Katkı Sağlayan Gelişmeler</a:t>
            </a:r>
            <a:endParaRPr lang="tr-TR" b="1" dirty="0">
              <a:solidFill>
                <a:schemeClr val="accent2">
                  <a:lumMod val="50000"/>
                </a:schemeClr>
              </a:solidFill>
            </a:endParaRPr>
          </a:p>
        </p:txBody>
      </p:sp>
      <p:sp>
        <p:nvSpPr>
          <p:cNvPr id="3" name="İçerik Yer Tutucusu 2"/>
          <p:cNvSpPr>
            <a:spLocks noGrp="1"/>
          </p:cNvSpPr>
          <p:nvPr>
            <p:ph idx="1"/>
          </p:nvPr>
        </p:nvSpPr>
        <p:spPr>
          <a:xfrm>
            <a:off x="838200" y="1344058"/>
            <a:ext cx="10515600" cy="4832905"/>
          </a:xfrm>
        </p:spPr>
        <p:txBody>
          <a:bodyPr>
            <a:normAutofit fontScale="85000" lnSpcReduction="20000"/>
          </a:bodyPr>
          <a:lstStyle/>
          <a:p>
            <a:pPr>
              <a:lnSpc>
                <a:spcPct val="150000"/>
              </a:lnSpc>
            </a:pPr>
            <a:r>
              <a:rPr lang="tr-TR" dirty="0" err="1" smtClean="0"/>
              <a:t>Hamburabi</a:t>
            </a:r>
            <a:r>
              <a:rPr lang="tr-TR" dirty="0" smtClean="0"/>
              <a:t> Kanunları (M.Ö. 1795-1750)</a:t>
            </a:r>
          </a:p>
          <a:p>
            <a:pPr>
              <a:lnSpc>
                <a:spcPct val="150000"/>
              </a:lnSpc>
            </a:pPr>
            <a:r>
              <a:rPr lang="tr-TR" dirty="0" smtClean="0"/>
              <a:t>Veda </a:t>
            </a:r>
            <a:r>
              <a:rPr lang="tr-TR" dirty="0" err="1" smtClean="0"/>
              <a:t>Hütbesi</a:t>
            </a:r>
            <a:r>
              <a:rPr lang="tr-TR" dirty="0" smtClean="0"/>
              <a:t> (632)</a:t>
            </a:r>
          </a:p>
          <a:p>
            <a:pPr>
              <a:lnSpc>
                <a:spcPct val="150000"/>
              </a:lnSpc>
            </a:pPr>
            <a:r>
              <a:rPr lang="tr-TR" dirty="0" err="1" smtClean="0"/>
              <a:t>Magna</a:t>
            </a:r>
            <a:r>
              <a:rPr lang="tr-TR" dirty="0" smtClean="0"/>
              <a:t> Carta </a:t>
            </a:r>
            <a:r>
              <a:rPr lang="tr-TR" dirty="0" err="1" smtClean="0"/>
              <a:t>Libertatum</a:t>
            </a:r>
            <a:r>
              <a:rPr lang="tr-TR" dirty="0" smtClean="0"/>
              <a:t> ( Büyük Özgürlükler Sözleşmesi)</a:t>
            </a:r>
          </a:p>
          <a:p>
            <a:pPr>
              <a:lnSpc>
                <a:spcPct val="150000"/>
              </a:lnSpc>
            </a:pPr>
            <a:r>
              <a:rPr lang="tr-TR" dirty="0" smtClean="0"/>
              <a:t>Fatih Sultan Mehmet Ahitnamesi (1463)</a:t>
            </a:r>
          </a:p>
          <a:p>
            <a:pPr>
              <a:lnSpc>
                <a:spcPct val="150000"/>
              </a:lnSpc>
            </a:pPr>
            <a:r>
              <a:rPr lang="tr-TR" dirty="0" smtClean="0"/>
              <a:t>Amerika Bağımsızlık Bildirgesi (1776)</a:t>
            </a:r>
          </a:p>
          <a:p>
            <a:pPr>
              <a:lnSpc>
                <a:spcPct val="150000"/>
              </a:lnSpc>
            </a:pPr>
            <a:r>
              <a:rPr lang="tr-TR" dirty="0" smtClean="0"/>
              <a:t>Fransa İnsan ve Yurttaşlık Hakları Bildirgesi (1789)</a:t>
            </a:r>
          </a:p>
          <a:p>
            <a:pPr>
              <a:lnSpc>
                <a:spcPct val="150000"/>
              </a:lnSpc>
            </a:pPr>
            <a:r>
              <a:rPr lang="tr-TR" dirty="0" smtClean="0"/>
              <a:t>Birleşmiş Milletler İnsan Hakları Evrensel Bildirgesi (1948)</a:t>
            </a:r>
          </a:p>
          <a:p>
            <a:pPr>
              <a:lnSpc>
                <a:spcPct val="150000"/>
              </a:lnSpc>
            </a:pPr>
            <a:r>
              <a:rPr lang="tr-TR" dirty="0" smtClean="0"/>
              <a:t>Avrupa İnsan Hakları Sözleşmesi (4 Kasım 1950)</a:t>
            </a:r>
          </a:p>
          <a:p>
            <a:endParaRPr lang="tr-TR" dirty="0" smtClean="0"/>
          </a:p>
          <a:p>
            <a:endParaRPr lang="tr-TR" dirty="0"/>
          </a:p>
        </p:txBody>
      </p:sp>
    </p:spTree>
    <p:extLst>
      <p:ext uri="{BB962C8B-B14F-4D97-AF65-F5344CB8AC3E}">
        <p14:creationId xmlns:p14="http://schemas.microsoft.com/office/powerpoint/2010/main" val="41235163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2">
                    <a:lumMod val="50000"/>
                  </a:schemeClr>
                </a:solidFill>
              </a:rPr>
              <a:t>Toplumsal Düzen Kuralları</a:t>
            </a:r>
            <a:endParaRPr lang="tr-TR" b="1" dirty="0">
              <a:solidFill>
                <a:schemeClr val="accent2">
                  <a:lumMod val="50000"/>
                </a:schemeClr>
              </a:solidFill>
            </a:endParaRPr>
          </a:p>
        </p:txBody>
      </p:sp>
      <p:sp>
        <p:nvSpPr>
          <p:cNvPr id="3" name="İçerik Yer Tutucusu 2"/>
          <p:cNvSpPr>
            <a:spLocks noGrp="1"/>
          </p:cNvSpPr>
          <p:nvPr>
            <p:ph idx="1"/>
          </p:nvPr>
        </p:nvSpPr>
        <p:spPr/>
        <p:txBody>
          <a:bodyPr/>
          <a:lstStyle/>
          <a:p>
            <a:r>
              <a:rPr lang="tr-TR" dirty="0" smtClean="0"/>
              <a:t>Din Kuralları</a:t>
            </a:r>
          </a:p>
          <a:p>
            <a:r>
              <a:rPr lang="tr-TR" dirty="0" smtClean="0"/>
              <a:t>Ahlak Kuralları</a:t>
            </a:r>
          </a:p>
          <a:p>
            <a:r>
              <a:rPr lang="tr-TR" dirty="0" smtClean="0"/>
              <a:t>Görgü Kuralları</a:t>
            </a:r>
          </a:p>
          <a:p>
            <a:r>
              <a:rPr lang="tr-TR" b="1" dirty="0" smtClean="0">
                <a:solidFill>
                  <a:srgbClr val="C00000"/>
                </a:solidFill>
              </a:rPr>
              <a:t>Hukuk Kuralları</a:t>
            </a:r>
          </a:p>
        </p:txBody>
      </p:sp>
    </p:spTree>
    <p:extLst>
      <p:ext uri="{BB962C8B-B14F-4D97-AF65-F5344CB8AC3E}">
        <p14:creationId xmlns:p14="http://schemas.microsoft.com/office/powerpoint/2010/main" val="39987355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2">
                    <a:lumMod val="50000"/>
                  </a:schemeClr>
                </a:solidFill>
              </a:rPr>
              <a:t>Birleşmiş Milletler İnsan Hakları Evrensel Bildirgesi</a:t>
            </a:r>
            <a:endParaRPr lang="tr-TR" b="1" dirty="0">
              <a:solidFill>
                <a:schemeClr val="accent2">
                  <a:lumMod val="50000"/>
                </a:schemeClr>
              </a:solidFill>
            </a:endParaRPr>
          </a:p>
        </p:txBody>
      </p:sp>
      <p:sp>
        <p:nvSpPr>
          <p:cNvPr id="3" name="İçerik Yer Tutucusu 2"/>
          <p:cNvSpPr>
            <a:spLocks noGrp="1"/>
          </p:cNvSpPr>
          <p:nvPr>
            <p:ph idx="1"/>
          </p:nvPr>
        </p:nvSpPr>
        <p:spPr>
          <a:xfrm>
            <a:off x="838200" y="1542361"/>
            <a:ext cx="10515600" cy="4634602"/>
          </a:xfrm>
        </p:spPr>
        <p:txBody>
          <a:bodyPr>
            <a:normAutofit fontScale="92500" lnSpcReduction="10000"/>
          </a:bodyPr>
          <a:lstStyle/>
          <a:p>
            <a:pPr algn="just">
              <a:lnSpc>
                <a:spcPct val="150000"/>
              </a:lnSpc>
            </a:pPr>
            <a:r>
              <a:rPr lang="tr-TR" dirty="0" smtClean="0"/>
              <a:t>Bütün insanlar hür ve eşit doğarlar.</a:t>
            </a:r>
          </a:p>
          <a:p>
            <a:pPr algn="just">
              <a:lnSpc>
                <a:spcPct val="150000"/>
              </a:lnSpc>
            </a:pPr>
            <a:r>
              <a:rPr lang="tr-TR" dirty="0" smtClean="0"/>
              <a:t>Herkes bildiride yazılı bütün hak ve özgürlüklerden yararlanma hakkına sahiptir.</a:t>
            </a:r>
          </a:p>
          <a:p>
            <a:pPr algn="just">
              <a:lnSpc>
                <a:spcPct val="150000"/>
              </a:lnSpc>
            </a:pPr>
            <a:r>
              <a:rPr lang="tr-TR" dirty="0" smtClean="0"/>
              <a:t>Yaşamak, hürriyet ve emniyet herkesin hakkıdır. </a:t>
            </a:r>
          </a:p>
          <a:p>
            <a:pPr algn="just">
              <a:lnSpc>
                <a:spcPct val="150000"/>
              </a:lnSpc>
            </a:pPr>
            <a:r>
              <a:rPr lang="tr-TR" dirty="0" smtClean="0"/>
              <a:t>Kanunlar önünde herkes eşittir.</a:t>
            </a:r>
          </a:p>
          <a:p>
            <a:pPr algn="just">
              <a:lnSpc>
                <a:spcPct val="150000"/>
              </a:lnSpc>
            </a:pPr>
            <a:r>
              <a:rPr lang="tr-TR" dirty="0" smtClean="0"/>
              <a:t>Hiç kimse keyfi olarak tutuklanamaz, alı konulamaz, sürülemez.</a:t>
            </a:r>
          </a:p>
          <a:p>
            <a:pPr algn="just">
              <a:lnSpc>
                <a:spcPct val="150000"/>
              </a:lnSpc>
            </a:pPr>
            <a:r>
              <a:rPr lang="tr-TR" dirty="0" smtClean="0"/>
              <a:t>Herkesin düşünce vicdan ve inanç özgürlüğü vardır.</a:t>
            </a:r>
            <a:endParaRPr lang="tr-TR" dirty="0"/>
          </a:p>
        </p:txBody>
      </p:sp>
    </p:spTree>
    <p:extLst>
      <p:ext uri="{BB962C8B-B14F-4D97-AF65-F5344CB8AC3E}">
        <p14:creationId xmlns:p14="http://schemas.microsoft.com/office/powerpoint/2010/main" val="21893168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2">
                    <a:lumMod val="50000"/>
                  </a:schemeClr>
                </a:solidFill>
              </a:rPr>
              <a:t>Sosyal Bilgiler Eğitiminde İnsan Hakları Eğitimi</a:t>
            </a:r>
            <a:endParaRPr lang="tr-TR" b="1" dirty="0">
              <a:solidFill>
                <a:schemeClr val="accent2">
                  <a:lumMod val="50000"/>
                </a:schemeClr>
              </a:solidFill>
            </a:endParaRPr>
          </a:p>
        </p:txBody>
      </p:sp>
      <p:sp>
        <p:nvSpPr>
          <p:cNvPr id="3" name="İçerik Yer Tutucusu 2"/>
          <p:cNvSpPr>
            <a:spLocks noGrp="1"/>
          </p:cNvSpPr>
          <p:nvPr>
            <p:ph idx="1"/>
          </p:nvPr>
        </p:nvSpPr>
        <p:spPr/>
        <p:txBody>
          <a:bodyPr/>
          <a:lstStyle/>
          <a:p>
            <a:r>
              <a:rPr lang="tr-TR" dirty="0" smtClean="0"/>
              <a:t>İnsan hakları konusu toplumun kültüründen bağımsız düşünmek mümkün değildir.</a:t>
            </a:r>
          </a:p>
          <a:p>
            <a:r>
              <a:rPr lang="tr-TR" dirty="0" smtClean="0"/>
              <a:t>Nitekim insan haklarının kendisi de toplumların kültürel düzeylerinin bir göstergesi olarak </a:t>
            </a:r>
            <a:r>
              <a:rPr lang="tr-TR" smtClean="0"/>
              <a:t>ortaya çıkmaktadır</a:t>
            </a:r>
            <a:r>
              <a:rPr lang="tr-TR" dirty="0" smtClean="0"/>
              <a:t>. </a:t>
            </a:r>
            <a:endParaRPr lang="tr-TR" dirty="0"/>
          </a:p>
        </p:txBody>
      </p:sp>
    </p:spTree>
    <p:extLst>
      <p:ext uri="{BB962C8B-B14F-4D97-AF65-F5344CB8AC3E}">
        <p14:creationId xmlns:p14="http://schemas.microsoft.com/office/powerpoint/2010/main" val="19415157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2">
                    <a:lumMod val="50000"/>
                  </a:schemeClr>
                </a:solidFill>
              </a:rPr>
              <a:t>Hukuk Nedir?</a:t>
            </a:r>
            <a:endParaRPr lang="tr-TR" b="1" dirty="0">
              <a:solidFill>
                <a:schemeClr val="accent2">
                  <a:lumMod val="50000"/>
                </a:schemeClr>
              </a:solidFill>
            </a:endParaRPr>
          </a:p>
        </p:txBody>
      </p:sp>
      <p:sp>
        <p:nvSpPr>
          <p:cNvPr id="3" name="İçerik Yer Tutucusu 2"/>
          <p:cNvSpPr>
            <a:spLocks noGrp="1"/>
          </p:cNvSpPr>
          <p:nvPr>
            <p:ph idx="1"/>
          </p:nvPr>
        </p:nvSpPr>
        <p:spPr/>
        <p:txBody>
          <a:bodyPr>
            <a:normAutofit fontScale="92500" lnSpcReduction="10000"/>
          </a:bodyPr>
          <a:lstStyle/>
          <a:p>
            <a:pPr>
              <a:lnSpc>
                <a:spcPct val="150000"/>
              </a:lnSpc>
            </a:pPr>
            <a:r>
              <a:rPr lang="tr-TR" dirty="0">
                <a:solidFill>
                  <a:srgbClr val="222222"/>
                </a:solidFill>
                <a:latin typeface="arial" panose="020B0604020202020204" pitchFamily="34" charset="0"/>
              </a:rPr>
              <a:t>T</a:t>
            </a:r>
            <a:r>
              <a:rPr lang="tr-TR" b="0" i="0" dirty="0" smtClean="0">
                <a:solidFill>
                  <a:srgbClr val="222222"/>
                </a:solidFill>
                <a:effectLst/>
                <a:latin typeface="arial" panose="020B0604020202020204" pitchFamily="34" charset="0"/>
              </a:rPr>
              <a:t>oplumu düzenleyen ve devlet yaptırımıyla güçlendirilmiş bulunan kuralların, yasaların bütünü (TDK).</a:t>
            </a:r>
          </a:p>
          <a:p>
            <a:pPr>
              <a:lnSpc>
                <a:spcPct val="150000"/>
              </a:lnSpc>
            </a:pPr>
            <a:r>
              <a:rPr lang="tr-TR" b="0" i="0" dirty="0" smtClean="0">
                <a:solidFill>
                  <a:srgbClr val="1C1A1A"/>
                </a:solidFill>
                <a:effectLst/>
                <a:latin typeface="Geneva"/>
              </a:rPr>
              <a:t>Hukuk, toplum içinde insanların gerçekten nasıl davrandıklarını değil, nasıl davranmaları gerektiğini gösterir.</a:t>
            </a:r>
          </a:p>
          <a:p>
            <a:pPr>
              <a:lnSpc>
                <a:spcPct val="150000"/>
              </a:lnSpc>
            </a:pPr>
            <a:r>
              <a:rPr lang="tr-TR" b="0" i="0" dirty="0" smtClean="0">
                <a:solidFill>
                  <a:srgbClr val="1C1A1A"/>
                </a:solidFill>
                <a:effectLst/>
                <a:latin typeface="Geneva"/>
              </a:rPr>
              <a:t>Hukuk, toplumun genel menfaatini veya fertlerin ve toplumun ortak iyiliğini sağlamak maksadıyla konulan ve kamu gücüyle desteklenen kaide, hak ve kanunların bütünüdür.</a:t>
            </a:r>
            <a:endParaRPr lang="tr-TR" dirty="0"/>
          </a:p>
        </p:txBody>
      </p:sp>
    </p:spTree>
    <p:extLst>
      <p:ext uri="{BB962C8B-B14F-4D97-AF65-F5344CB8AC3E}">
        <p14:creationId xmlns:p14="http://schemas.microsoft.com/office/powerpoint/2010/main" val="8435579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1056051"/>
          </a:xfrm>
        </p:spPr>
        <p:txBody>
          <a:bodyPr/>
          <a:lstStyle/>
          <a:p>
            <a:r>
              <a:rPr lang="tr-TR" b="1" dirty="0" smtClean="0">
                <a:solidFill>
                  <a:schemeClr val="accent2">
                    <a:lumMod val="50000"/>
                  </a:schemeClr>
                </a:solidFill>
              </a:rPr>
              <a:t>Hukuk Kavramı</a:t>
            </a:r>
            <a:endParaRPr lang="tr-TR" b="1" dirty="0">
              <a:solidFill>
                <a:schemeClr val="accent2">
                  <a:lumMod val="50000"/>
                </a:schemeClr>
              </a:solidFill>
            </a:endParaRPr>
          </a:p>
        </p:txBody>
      </p:sp>
      <p:sp>
        <p:nvSpPr>
          <p:cNvPr id="3" name="İçerik Yer Tutucusu 2"/>
          <p:cNvSpPr>
            <a:spLocks noGrp="1"/>
          </p:cNvSpPr>
          <p:nvPr>
            <p:ph idx="1"/>
          </p:nvPr>
        </p:nvSpPr>
        <p:spPr>
          <a:xfrm>
            <a:off x="838200" y="1311007"/>
            <a:ext cx="10515600" cy="4899006"/>
          </a:xfrm>
        </p:spPr>
        <p:txBody>
          <a:bodyPr>
            <a:normAutofit/>
          </a:bodyPr>
          <a:lstStyle/>
          <a:p>
            <a:pPr algn="just">
              <a:lnSpc>
                <a:spcPct val="150000"/>
              </a:lnSpc>
            </a:pPr>
            <a:r>
              <a:rPr lang="tr-TR" dirty="0" smtClean="0"/>
              <a:t>«Bir toplumda yaşayan gerçek ve tüzel kişileri bağlayıcı niteliğe sahip hak, yetki ve sorumluluklarla kişi ve kurumlar arası ilişkileri düzenleyen, kamu otoritesinin denetlediği yaptırım gücüne sahip yazılı yahut sözlü kuralların tümü»</a:t>
            </a:r>
          </a:p>
          <a:p>
            <a:pPr algn="just">
              <a:lnSpc>
                <a:spcPct val="150000"/>
              </a:lnSpc>
            </a:pPr>
            <a:r>
              <a:rPr lang="tr-TR" dirty="0" smtClean="0"/>
              <a:t>Genel olarak hukuk «İnsan varlığını ve insan topluluğunu düzenleyen ve devlet yaptırımı ile kuvvetlendirilmiş bulunan kural, norm, emir ve yasaklardan oluşan kaidelerin bir bütünüdür.»</a:t>
            </a:r>
            <a:endParaRPr lang="tr-TR" dirty="0"/>
          </a:p>
        </p:txBody>
      </p:sp>
    </p:spTree>
    <p:extLst>
      <p:ext uri="{BB962C8B-B14F-4D97-AF65-F5344CB8AC3E}">
        <p14:creationId xmlns:p14="http://schemas.microsoft.com/office/powerpoint/2010/main" val="39152012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92500" lnSpcReduction="10000"/>
          </a:bodyPr>
          <a:lstStyle/>
          <a:p>
            <a:pPr algn="just">
              <a:lnSpc>
                <a:spcPct val="150000"/>
              </a:lnSpc>
            </a:pPr>
            <a:r>
              <a:rPr lang="tr-TR" b="1" dirty="0" smtClean="0">
                <a:solidFill>
                  <a:srgbClr val="C00000"/>
                </a:solidFill>
              </a:rPr>
              <a:t>Pozitif Hukuk</a:t>
            </a:r>
            <a:r>
              <a:rPr lang="tr-TR" dirty="0" smtClean="0"/>
              <a:t>: Bir ülkede belli bir zamanda yürürlükte bulunan hukuk kurallarının tümüne birden pozitif hukuk denir.</a:t>
            </a:r>
          </a:p>
          <a:p>
            <a:pPr algn="just">
              <a:lnSpc>
                <a:spcPct val="150000"/>
              </a:lnSpc>
            </a:pPr>
            <a:r>
              <a:rPr lang="tr-TR" b="1" dirty="0" smtClean="0">
                <a:solidFill>
                  <a:srgbClr val="C00000"/>
                </a:solidFill>
              </a:rPr>
              <a:t>Mevzu Hukuk: </a:t>
            </a:r>
            <a:r>
              <a:rPr lang="tr-TR" dirty="0" smtClean="0"/>
              <a:t>Bir ülkede belli bir zamanda yürürlükte bulunan hukuk kurallarının sadece yazılı olanları kapsayan hukuk kurallarıdır. (KHK)</a:t>
            </a:r>
          </a:p>
          <a:p>
            <a:pPr algn="just">
              <a:lnSpc>
                <a:spcPct val="150000"/>
              </a:lnSpc>
            </a:pPr>
            <a:r>
              <a:rPr lang="tr-TR" b="1" dirty="0" smtClean="0">
                <a:solidFill>
                  <a:srgbClr val="FF0000"/>
                </a:solidFill>
              </a:rPr>
              <a:t>Tabii(İdeal) Hukuk: </a:t>
            </a:r>
            <a:r>
              <a:rPr lang="tr-TR" dirty="0" smtClean="0"/>
              <a:t>Belli bir ülkede belli bir devrin gereksinimlerini ve insanlık durumlarını en iyi karşılayan hukuk kurallarına İdeal veya tabii hukuk denir.</a:t>
            </a:r>
            <a:endParaRPr lang="tr-TR" dirty="0"/>
          </a:p>
        </p:txBody>
      </p:sp>
    </p:spTree>
    <p:extLst>
      <p:ext uri="{BB962C8B-B14F-4D97-AF65-F5344CB8AC3E}">
        <p14:creationId xmlns:p14="http://schemas.microsoft.com/office/powerpoint/2010/main" val="18623949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2">
                    <a:lumMod val="50000"/>
                  </a:schemeClr>
                </a:solidFill>
              </a:rPr>
              <a:t>Hukuk Kurallarının Temel Nitelikleri </a:t>
            </a:r>
            <a:endParaRPr lang="tr-TR" b="1" dirty="0">
              <a:solidFill>
                <a:schemeClr val="accent2">
                  <a:lumMod val="50000"/>
                </a:schemeClr>
              </a:solidFill>
            </a:endParaRPr>
          </a:p>
        </p:txBody>
      </p:sp>
      <p:sp>
        <p:nvSpPr>
          <p:cNvPr id="3" name="İçerik Yer Tutucusu 2"/>
          <p:cNvSpPr>
            <a:spLocks noGrp="1"/>
          </p:cNvSpPr>
          <p:nvPr>
            <p:ph idx="1"/>
          </p:nvPr>
        </p:nvSpPr>
        <p:spPr/>
        <p:txBody>
          <a:bodyPr/>
          <a:lstStyle/>
          <a:p>
            <a:r>
              <a:rPr lang="tr-TR" dirty="0" smtClean="0"/>
              <a:t>Toplumsal hayatı düzenleme.</a:t>
            </a:r>
          </a:p>
          <a:p>
            <a:r>
              <a:rPr lang="tr-TR" dirty="0" smtClean="0"/>
              <a:t>Hukuk kuralları herkesi ilgilendirir.</a:t>
            </a:r>
          </a:p>
          <a:p>
            <a:r>
              <a:rPr lang="tr-TR" dirty="0" smtClean="0"/>
              <a:t>Hukuk kuralları bir değer yargısına dayanır.</a:t>
            </a:r>
          </a:p>
          <a:p>
            <a:r>
              <a:rPr lang="tr-TR" dirty="0" smtClean="0"/>
              <a:t>Hukuk kuralları çoğu kez olumlu ya da olumsuz buyruk taşır.</a:t>
            </a:r>
          </a:p>
          <a:p>
            <a:r>
              <a:rPr lang="tr-TR" dirty="0" smtClean="0"/>
              <a:t>Hukuk kuralları soyuttur.</a:t>
            </a:r>
          </a:p>
          <a:p>
            <a:r>
              <a:rPr lang="tr-TR" dirty="0" smtClean="0"/>
              <a:t>Hukuk kurallarının bir yaptırımı vardır.</a:t>
            </a:r>
            <a:endParaRPr lang="tr-TR" dirty="0"/>
          </a:p>
        </p:txBody>
      </p:sp>
    </p:spTree>
    <p:extLst>
      <p:ext uri="{BB962C8B-B14F-4D97-AF65-F5344CB8AC3E}">
        <p14:creationId xmlns:p14="http://schemas.microsoft.com/office/powerpoint/2010/main" val="17842785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2">
                    <a:lumMod val="50000"/>
                  </a:schemeClr>
                </a:solidFill>
              </a:rPr>
              <a:t>Hukukun Kaynakları</a:t>
            </a:r>
            <a:endParaRPr lang="tr-TR" b="1" dirty="0">
              <a:solidFill>
                <a:schemeClr val="accent2">
                  <a:lumMod val="50000"/>
                </a:schemeClr>
              </a:solidFill>
            </a:endParaRPr>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35585" y="1690687"/>
            <a:ext cx="7866044" cy="4093167"/>
          </a:xfrm>
        </p:spPr>
      </p:pic>
    </p:spTree>
    <p:extLst>
      <p:ext uri="{BB962C8B-B14F-4D97-AF65-F5344CB8AC3E}">
        <p14:creationId xmlns:p14="http://schemas.microsoft.com/office/powerpoint/2010/main" val="21528264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accent2">
                    <a:lumMod val="50000"/>
                  </a:schemeClr>
                </a:solidFill>
              </a:rPr>
              <a:t>Sosyal Bilgilerde Hukuk İle İlgili Kavramların Öğretilmesi</a:t>
            </a:r>
            <a:endParaRPr lang="tr-TR" b="1" dirty="0">
              <a:solidFill>
                <a:schemeClr val="accent2">
                  <a:lumMod val="50000"/>
                </a:schemeClr>
              </a:solidFill>
            </a:endParaRPr>
          </a:p>
        </p:txBody>
      </p:sp>
      <p:sp>
        <p:nvSpPr>
          <p:cNvPr id="3" name="İçerik Yer Tutucusu 2"/>
          <p:cNvSpPr>
            <a:spLocks noGrp="1"/>
          </p:cNvSpPr>
          <p:nvPr>
            <p:ph idx="1"/>
          </p:nvPr>
        </p:nvSpPr>
        <p:spPr/>
        <p:txBody>
          <a:bodyPr/>
          <a:lstStyle/>
          <a:p>
            <a:r>
              <a:rPr lang="tr-TR" dirty="0" smtClean="0"/>
              <a:t>Anayasa </a:t>
            </a:r>
          </a:p>
          <a:p>
            <a:r>
              <a:rPr lang="tr-TR" dirty="0" smtClean="0"/>
              <a:t>Bağımsızlık </a:t>
            </a:r>
          </a:p>
          <a:p>
            <a:r>
              <a:rPr lang="tr-TR" dirty="0" smtClean="0"/>
              <a:t>Cumhuriyet</a:t>
            </a:r>
          </a:p>
          <a:p>
            <a:r>
              <a:rPr lang="tr-TR" dirty="0" smtClean="0"/>
              <a:t>Demokrasi </a:t>
            </a:r>
          </a:p>
          <a:p>
            <a:r>
              <a:rPr lang="tr-TR" dirty="0" smtClean="0"/>
              <a:t>Egemenlik</a:t>
            </a:r>
          </a:p>
          <a:p>
            <a:r>
              <a:rPr lang="tr-TR" dirty="0" smtClean="0"/>
              <a:t>Etkin yurttaş</a:t>
            </a:r>
          </a:p>
          <a:p>
            <a:r>
              <a:rPr lang="tr-TR" dirty="0" smtClean="0"/>
              <a:t>Katılım </a:t>
            </a:r>
          </a:p>
          <a:p>
            <a:r>
              <a:rPr lang="tr-TR" dirty="0" smtClean="0"/>
              <a:t>Laiklik</a:t>
            </a:r>
          </a:p>
          <a:p>
            <a:endParaRPr lang="tr-TR" dirty="0"/>
          </a:p>
        </p:txBody>
      </p:sp>
    </p:spTree>
    <p:extLst>
      <p:ext uri="{BB962C8B-B14F-4D97-AF65-F5344CB8AC3E}">
        <p14:creationId xmlns:p14="http://schemas.microsoft.com/office/powerpoint/2010/main" val="10622866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608434" y="469308"/>
            <a:ext cx="5157787" cy="823912"/>
          </a:xfrm>
        </p:spPr>
        <p:txBody>
          <a:bodyPr>
            <a:normAutofit fontScale="77500" lnSpcReduction="20000"/>
          </a:bodyPr>
          <a:lstStyle/>
          <a:p>
            <a:r>
              <a:rPr lang="tr-TR" sz="4400" dirty="0">
                <a:solidFill>
                  <a:schemeClr val="accent2">
                    <a:lumMod val="50000"/>
                  </a:schemeClr>
                </a:solidFill>
                <a:latin typeface="Calibri Light" panose="020F0302020204030204"/>
                <a:ea typeface="+mj-ea"/>
                <a:cs typeface="+mj-cs"/>
              </a:rPr>
              <a:t>Türk Milli Eğitiminin Genel Amaçları</a:t>
            </a:r>
            <a:endParaRPr lang="tr-TR" dirty="0">
              <a:solidFill>
                <a:schemeClr val="accent2">
                  <a:lumMod val="50000"/>
                </a:schemeClr>
              </a:solidFill>
            </a:endParaRPr>
          </a:p>
        </p:txBody>
      </p:sp>
      <p:sp>
        <p:nvSpPr>
          <p:cNvPr id="4" name="İçerik Yer Tutucusu 3"/>
          <p:cNvSpPr>
            <a:spLocks noGrp="1"/>
          </p:cNvSpPr>
          <p:nvPr>
            <p:ph sz="half" idx="2"/>
          </p:nvPr>
        </p:nvSpPr>
        <p:spPr>
          <a:xfrm>
            <a:off x="839788" y="1564395"/>
            <a:ext cx="5157787" cy="4625268"/>
          </a:xfrm>
        </p:spPr>
        <p:txBody>
          <a:bodyPr>
            <a:normAutofit fontScale="92500" lnSpcReduction="10000"/>
          </a:bodyPr>
          <a:lstStyle/>
          <a:p>
            <a:pPr algn="just">
              <a:lnSpc>
                <a:spcPct val="150000"/>
              </a:lnSpc>
            </a:pPr>
            <a:r>
              <a:rPr lang="tr-TR" b="0" i="0" dirty="0" smtClean="0">
                <a:effectLst/>
                <a:latin typeface="Times New Roman" panose="02020603050405020304" pitchFamily="18" charset="0"/>
              </a:rPr>
              <a:t>…İnsan haklarına ve Anayasanın başlangıcındaki temel ilkelere dayanan demokratik, laik ve sosyal bir hukuk devleti olan Türkiye Cumhuriyetine karşı görev ve sorumluluklarını bilen ve bunları davranış haline getirmiş yurttaşlar olarak yetiştirmek.</a:t>
            </a:r>
            <a:endParaRPr lang="tr-TR" dirty="0"/>
          </a:p>
        </p:txBody>
      </p:sp>
      <p:sp>
        <p:nvSpPr>
          <p:cNvPr id="5" name="Metin Yer Tutucusu 4"/>
          <p:cNvSpPr>
            <a:spLocks noGrp="1"/>
          </p:cNvSpPr>
          <p:nvPr>
            <p:ph type="body" sz="quarter" idx="3"/>
          </p:nvPr>
        </p:nvSpPr>
        <p:spPr>
          <a:xfrm>
            <a:off x="5885762" y="469308"/>
            <a:ext cx="5183188" cy="823911"/>
          </a:xfrm>
        </p:spPr>
        <p:txBody>
          <a:bodyPr/>
          <a:lstStyle/>
          <a:p>
            <a:pPr lvl="0"/>
            <a:r>
              <a:rPr lang="tr-TR" sz="3200" dirty="0">
                <a:solidFill>
                  <a:srgbClr val="ED7D31">
                    <a:lumMod val="50000"/>
                  </a:srgbClr>
                </a:solidFill>
                <a:latin typeface="Times New Roman" panose="02020603050405020304" pitchFamily="18" charset="0"/>
                <a:cs typeface="Times New Roman" panose="02020603050405020304" pitchFamily="18" charset="0"/>
              </a:rPr>
              <a:t>SBÖP Genel Amaçları</a:t>
            </a:r>
          </a:p>
          <a:p>
            <a:pPr lvl="0"/>
            <a:endParaRPr lang="tr-TR" dirty="0">
              <a:solidFill>
                <a:schemeClr val="accent2">
                  <a:lumMod val="50000"/>
                </a:schemeClr>
              </a:solidFill>
            </a:endParaRPr>
          </a:p>
        </p:txBody>
      </p:sp>
      <p:sp>
        <p:nvSpPr>
          <p:cNvPr id="6" name="İçerik Yer Tutucusu 5"/>
          <p:cNvSpPr>
            <a:spLocks noGrp="1"/>
          </p:cNvSpPr>
          <p:nvPr>
            <p:ph sz="quarter" idx="4"/>
          </p:nvPr>
        </p:nvSpPr>
        <p:spPr>
          <a:xfrm>
            <a:off x="6172200" y="1564395"/>
            <a:ext cx="5183188" cy="4625268"/>
          </a:xfrm>
        </p:spPr>
        <p:txBody>
          <a:bodyPr>
            <a:normAutofit fontScale="70000" lnSpcReduction="20000"/>
          </a:bodyPr>
          <a:lstStyle/>
          <a:p>
            <a:pPr algn="just">
              <a:lnSpc>
                <a:spcPct val="150000"/>
              </a:lnSpc>
            </a:pPr>
            <a:r>
              <a:rPr lang="tr-TR" dirty="0" smtClean="0"/>
              <a:t>Hukuk kurallarının herkes için bağlayıcı olduğunu tüm kişi ve kuruluşların yasalar önünde eşit olduğunu gerekçeleriyle bilir.</a:t>
            </a:r>
          </a:p>
          <a:p>
            <a:pPr algn="just">
              <a:lnSpc>
                <a:spcPct val="150000"/>
              </a:lnSpc>
            </a:pPr>
            <a:r>
              <a:rPr lang="tr-TR" dirty="0" smtClean="0"/>
              <a:t>Birey, toplum ve devlet arasındaki ilişkileri açıklar.</a:t>
            </a:r>
          </a:p>
          <a:p>
            <a:pPr algn="just">
              <a:lnSpc>
                <a:spcPct val="150000"/>
              </a:lnSpc>
            </a:pPr>
            <a:r>
              <a:rPr lang="tr-TR" dirty="0" smtClean="0"/>
              <a:t>İnsan hakları ulusal egemenlik demokrasi, laiklik, cumhuriyet kavramlarının tarihsel süreçleri ve günümüz Türkiye üzerindeki etkilerini kavrayarak yaşamını demokratik kurallara göre düzenler.  </a:t>
            </a:r>
            <a:endParaRPr lang="tr-TR" dirty="0"/>
          </a:p>
        </p:txBody>
      </p:sp>
    </p:spTree>
    <p:extLst>
      <p:ext uri="{BB962C8B-B14F-4D97-AF65-F5344CB8AC3E}">
        <p14:creationId xmlns:p14="http://schemas.microsoft.com/office/powerpoint/2010/main" val="7351314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400</TotalTime>
  <Words>927</Words>
  <Application>Microsoft Office PowerPoint</Application>
  <PresentationFormat>Geniş ekran</PresentationFormat>
  <Paragraphs>103</Paragraphs>
  <Slides>21</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21</vt:i4>
      </vt:variant>
    </vt:vector>
  </HeadingPairs>
  <TitlesOfParts>
    <vt:vector size="28" baseType="lpstr">
      <vt:lpstr>Arial</vt:lpstr>
      <vt:lpstr>Arial</vt:lpstr>
      <vt:lpstr>Calibri</vt:lpstr>
      <vt:lpstr>Calibri Light</vt:lpstr>
      <vt:lpstr>Geneva</vt:lpstr>
      <vt:lpstr>Times New Roman</vt:lpstr>
      <vt:lpstr>Office Teması</vt:lpstr>
      <vt:lpstr>SOSYAL BİLGİLERDE HUKUK ve VATANDAŞLIK </vt:lpstr>
      <vt:lpstr>Toplumsal Düzen Kuralları</vt:lpstr>
      <vt:lpstr>Hukuk Nedir?</vt:lpstr>
      <vt:lpstr>Hukuk Kavramı</vt:lpstr>
      <vt:lpstr>PowerPoint Sunusu</vt:lpstr>
      <vt:lpstr>Hukuk Kurallarının Temel Nitelikleri </vt:lpstr>
      <vt:lpstr>Hukukun Kaynakları</vt:lpstr>
      <vt:lpstr>Sosyal Bilgilerde Hukuk İle İlgili Kavramların Öğretilmesi</vt:lpstr>
      <vt:lpstr>PowerPoint Sunusu</vt:lpstr>
      <vt:lpstr>PowerPoint Sunusu</vt:lpstr>
      <vt:lpstr>VATANDAŞLIK VE İNSAN HAKLARI EĞİTİMİ</vt:lpstr>
      <vt:lpstr>Vatandaşlık Eğitimi</vt:lpstr>
      <vt:lpstr>Vatandaşlık Hakları (1982 Anayası’sına Göre )</vt:lpstr>
      <vt:lpstr>Sosyal Bilgiler Eğitiminde Vatandaşlık Eğitimi</vt:lpstr>
      <vt:lpstr>Vatandaşlık Eğitiminde Öğretmene Düşen Görevler </vt:lpstr>
      <vt:lpstr>İnsan Hakları Eğitimi</vt:lpstr>
      <vt:lpstr>PowerPoint Sunusu</vt:lpstr>
      <vt:lpstr>1982 Anayasa’sının 10. Maddesi</vt:lpstr>
      <vt:lpstr>Gününüze Kadar İnsan Haklarının Gelişmesine Katkı Sağlayan Gelişmeler</vt:lpstr>
      <vt:lpstr>Birleşmiş Milletler İnsan Hakları Evrensel Bildirgesi</vt:lpstr>
      <vt:lpstr>Sosyal Bilgiler Eğitiminde İnsan Hakları Eğitimi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bilgilerde hukuk ve vatandaşlık </dc:title>
  <dc:creator>01</dc:creator>
  <cp:lastModifiedBy>01</cp:lastModifiedBy>
  <cp:revision>23</cp:revision>
  <dcterms:created xsi:type="dcterms:W3CDTF">2016-12-11T15:25:09Z</dcterms:created>
  <dcterms:modified xsi:type="dcterms:W3CDTF">2016-12-14T15:10:08Z</dcterms:modified>
</cp:coreProperties>
</file>