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9" r:id="rId4"/>
    <p:sldId id="261" r:id="rId5"/>
    <p:sldId id="260" r:id="rId6"/>
    <p:sldId id="272" r:id="rId7"/>
    <p:sldId id="262" r:id="rId8"/>
    <p:sldId id="258" r:id="rId9"/>
    <p:sldId id="264" r:id="rId10"/>
    <p:sldId id="271" r:id="rId11"/>
    <p:sldId id="263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/>
    <p:restoredTop sz="94705"/>
  </p:normalViewPr>
  <p:slideViewPr>
    <p:cSldViewPr snapToGrid="0" snapToObjects="1">
      <p:cViewPr varScale="1">
        <p:scale>
          <a:sx n="86" d="100"/>
          <a:sy n="86" d="100"/>
        </p:scale>
        <p:origin x="23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709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343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1028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534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2241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823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028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939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894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3553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0869-39FA-0B41-BFEF-7842D056DEC8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754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tıklayın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40869-39FA-0B41-BFEF-7842D056DEC8}" type="datetimeFigureOut">
              <a:rPr lang="tr-TR" smtClean="0"/>
              <a:t>18.01.2018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F1592-E477-EB4F-8FBC-987403072C2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758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738304" y="1998246"/>
            <a:ext cx="6305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 smtClean="0"/>
              <a:t>REPRODÜKTİF SÜRÜ SAĞLIĞI</a:t>
            </a:r>
            <a:endParaRPr lang="tr-TR" sz="40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4214348" y="4202136"/>
            <a:ext cx="3353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err="1" smtClean="0"/>
              <a:t>Prof.Dr</a:t>
            </a:r>
            <a:r>
              <a:rPr lang="tr-TR" sz="2800" dirty="0" smtClean="0"/>
              <a:t>. Şükrü </a:t>
            </a:r>
            <a:r>
              <a:rPr lang="tr-TR" sz="2800" dirty="0" err="1" smtClean="0"/>
              <a:t>Küplülü</a:t>
            </a:r>
            <a:endParaRPr lang="tr-TR" sz="2800" dirty="0"/>
          </a:p>
        </p:txBody>
      </p:sp>
      <p:pic>
        <p:nvPicPr>
          <p:cNvPr id="6" name="Picture 4" descr="au_amble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0" y="160722"/>
            <a:ext cx="1763687" cy="1768936"/>
          </a:xfrm>
          <a:prstGeom prst="rect">
            <a:avLst/>
          </a:prstGeom>
        </p:spPr>
      </p:pic>
      <p:pic>
        <p:nvPicPr>
          <p:cNvPr id="7" name="Picture 5" descr="1067241575veteriner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73" y="182606"/>
            <a:ext cx="1743456" cy="172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3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4" t="23896" r="12049" b="55498"/>
          <a:stretch/>
        </p:blipFill>
        <p:spPr>
          <a:xfrm>
            <a:off x="95002" y="638295"/>
            <a:ext cx="8217884" cy="2912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etin kutusu 8"/>
          <p:cNvSpPr txBox="1"/>
          <p:nvPr/>
        </p:nvSpPr>
        <p:spPr>
          <a:xfrm>
            <a:off x="95002" y="3027899"/>
            <a:ext cx="205697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2800" dirty="0" smtClean="0"/>
              <a:t>Hasat </a:t>
            </a:r>
            <a:r>
              <a:rPr lang="tr-TR" sz="2400" dirty="0" smtClean="0"/>
              <a:t>              </a:t>
            </a:r>
            <a:endParaRPr lang="tr-TR" sz="2400" dirty="0"/>
          </a:p>
        </p:txBody>
      </p:sp>
      <p:sp>
        <p:nvSpPr>
          <p:cNvPr id="10" name="Metin kutusu 9"/>
          <p:cNvSpPr txBox="1"/>
          <p:nvPr/>
        </p:nvSpPr>
        <p:spPr>
          <a:xfrm>
            <a:off x="2617864" y="2951598"/>
            <a:ext cx="266765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2800" smtClean="0"/>
              <a:t>Silaj üretimi</a:t>
            </a:r>
            <a:r>
              <a:rPr lang="tr-TR" sz="2400" smtClean="0"/>
              <a:t>           </a:t>
            </a:r>
            <a:endParaRPr lang="tr-TR" sz="2400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5285517" y="2597012"/>
            <a:ext cx="2787173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tr-TR" sz="2800" dirty="0" smtClean="0"/>
          </a:p>
          <a:p>
            <a:r>
              <a:rPr lang="tr-TR" sz="2800" dirty="0" smtClean="0"/>
              <a:t>Depolama sonrası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4013769"/>
            <a:ext cx="1841709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6385" name="Resim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4" t="33722" r="26592" b="61097"/>
          <a:stretch/>
        </p:blipFill>
        <p:spPr bwMode="auto">
          <a:xfrm>
            <a:off x="95002" y="4459897"/>
            <a:ext cx="9303832" cy="141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ikdörtgen 12"/>
          <p:cNvSpPr/>
          <p:nvPr/>
        </p:nvSpPr>
        <p:spPr>
          <a:xfrm>
            <a:off x="95002" y="3721382"/>
            <a:ext cx="62552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  <a:latin typeface="Times New Roman" charset="0"/>
                <a:ea typeface="Times New Roman" charset="0"/>
              </a:rPr>
              <a:t>0-60° </a:t>
            </a:r>
            <a:r>
              <a:rPr lang="tr-TR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</a:rPr>
              <a:t>C </a:t>
            </a:r>
            <a:r>
              <a:rPr lang="tr-TR" sz="3200" dirty="0" smtClean="0">
                <a:latin typeface="Times New Roman" charset="0"/>
                <a:ea typeface="Times New Roman" charset="0"/>
              </a:rPr>
              <a:t>ve </a:t>
            </a:r>
            <a:r>
              <a:rPr lang="tr-TR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</a:rPr>
              <a:t>2 </a:t>
            </a:r>
            <a:r>
              <a:rPr lang="mr-IN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</a:rPr>
              <a:t>–</a:t>
            </a:r>
            <a:r>
              <a:rPr lang="tr-TR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</a:rPr>
              <a:t> 7 pH </a:t>
            </a:r>
            <a:r>
              <a:rPr lang="tr-TR" sz="3200" dirty="0">
                <a:latin typeface="Times New Roman" charset="0"/>
                <a:ea typeface="Times New Roman" charset="0"/>
              </a:rPr>
              <a:t>arasında </a:t>
            </a:r>
            <a:r>
              <a:rPr lang="tr-TR" sz="3200" dirty="0" smtClean="0">
                <a:latin typeface="Times New Roman" charset="0"/>
                <a:ea typeface="Times New Roman" charset="0"/>
              </a:rPr>
              <a:t>üreme</a:t>
            </a:r>
            <a:r>
              <a:rPr lang="tr-TR" sz="3200" dirty="0" smtClean="0"/>
              <a:t> </a:t>
            </a:r>
            <a:endParaRPr lang="tr-TR" sz="3200" dirty="0"/>
          </a:p>
        </p:txBody>
      </p:sp>
      <p:sp>
        <p:nvSpPr>
          <p:cNvPr id="14" name="Dikdörtgen 13"/>
          <p:cNvSpPr/>
          <p:nvPr/>
        </p:nvSpPr>
        <p:spPr>
          <a:xfrm>
            <a:off x="7496365" y="6202828"/>
            <a:ext cx="4335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tr-TR" sz="2000" dirty="0" smtClean="0">
                <a:ea typeface="Times New Roman" charset="0"/>
              </a:rPr>
              <a:t>(</a:t>
            </a:r>
            <a:r>
              <a:rPr lang="tr-TR" sz="2000" dirty="0" err="1"/>
              <a:t>Zain</a:t>
            </a:r>
            <a:r>
              <a:rPr lang="tr-TR" sz="2000" dirty="0"/>
              <a:t>, </a:t>
            </a:r>
            <a:r>
              <a:rPr lang="tr-TR" sz="2000" dirty="0" smtClean="0"/>
              <a:t>2011; </a:t>
            </a:r>
            <a:r>
              <a:rPr lang="tr-TR" sz="2000" dirty="0" err="1" smtClean="0">
                <a:ea typeface="Times New Roman" charset="0"/>
              </a:rPr>
              <a:t>Nahrer</a:t>
            </a:r>
            <a:r>
              <a:rPr lang="tr-TR" sz="2000" dirty="0" smtClean="0">
                <a:ea typeface="Times New Roman" charset="0"/>
              </a:rPr>
              <a:t> </a:t>
            </a:r>
            <a:r>
              <a:rPr lang="tr-TR" sz="2000" dirty="0">
                <a:ea typeface="Times New Roman" charset="0"/>
              </a:rPr>
              <a:t>ve </a:t>
            </a:r>
            <a:r>
              <a:rPr lang="tr-TR" sz="2000" dirty="0" err="1">
                <a:ea typeface="Times New Roman" charset="0"/>
              </a:rPr>
              <a:t>Rodrigues</a:t>
            </a:r>
            <a:r>
              <a:rPr lang="tr-TR" sz="2000" dirty="0">
                <a:ea typeface="Times New Roman" charset="0"/>
              </a:rPr>
              <a:t>, 2017</a:t>
            </a:r>
            <a:r>
              <a:rPr lang="tr-TR" sz="2000" dirty="0" smtClean="0">
                <a:ea typeface="Times New Roman" charset="0"/>
              </a:rPr>
              <a:t>)</a:t>
            </a:r>
            <a:endParaRPr lang="tr-TR" sz="2000" dirty="0">
              <a:effectLst/>
              <a:ea typeface="Times New Roman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8748832" y="25038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6387" name="Resim 47" descr="Fusarium-mycotoxin-closeup-1205FMfindinghiddenmycotoxi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47" y="895105"/>
            <a:ext cx="3540272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72792" y="2446030"/>
            <a:ext cx="3079942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6389" name="Resim 51" descr="Mycotoxins pose many threats to food, but can be detected through a variety of techniques. Pic: ©iStock/Dr_Microbe/chroma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0" t="13422" r="21381" b="13026"/>
          <a:stretch>
            <a:fillRect/>
          </a:stretch>
        </p:blipFill>
        <p:spPr bwMode="auto">
          <a:xfrm>
            <a:off x="9817807" y="3660080"/>
            <a:ext cx="2013976" cy="2079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 flipH="1">
            <a:off x="6328632" y="3599417"/>
            <a:ext cx="2126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chemeClr val="accent1"/>
                </a:solidFill>
              </a:rPr>
              <a:t>DNA ve RNA </a:t>
            </a:r>
            <a:r>
              <a:rPr lang="tr-TR" sz="2800" dirty="0" err="1" smtClean="0">
                <a:solidFill>
                  <a:schemeClr val="accent1"/>
                </a:solidFill>
              </a:rPr>
              <a:t>kovalent</a:t>
            </a:r>
            <a:r>
              <a:rPr lang="tr-TR" sz="2800" dirty="0" smtClean="0">
                <a:solidFill>
                  <a:schemeClr val="accent1"/>
                </a:solidFill>
              </a:rPr>
              <a:t> bağı</a:t>
            </a:r>
            <a:endParaRPr lang="tr-TR" sz="2800" dirty="0">
              <a:solidFill>
                <a:schemeClr val="accent1"/>
              </a:solidFill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149902" y="0"/>
            <a:ext cx="62052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rgbClr val="FF0000"/>
                </a:solidFill>
              </a:rPr>
              <a:t>Yem Hijyeni/Mikotoksinler</a:t>
            </a:r>
            <a:endParaRPr lang="tr-TR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49902" y="0"/>
            <a:ext cx="62052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rgbClr val="FF0000"/>
                </a:solidFill>
              </a:rPr>
              <a:t>Yem Hijyeni/Mikotoksinler</a:t>
            </a:r>
            <a:endParaRPr lang="tr-TR" sz="4400" dirty="0">
              <a:solidFill>
                <a:srgbClr val="FF00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36" y="1732481"/>
            <a:ext cx="6745574" cy="4756187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9089484" y="6488668"/>
            <a:ext cx="310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Vural, 2005 TİGEM)</a:t>
            </a:r>
            <a:endParaRPr lang="tr-TR" dirty="0"/>
          </a:p>
        </p:txBody>
      </p:sp>
      <p:sp>
        <p:nvSpPr>
          <p:cNvPr id="9" name="Dikdörtgen 8"/>
          <p:cNvSpPr/>
          <p:nvPr/>
        </p:nvSpPr>
        <p:spPr>
          <a:xfrm>
            <a:off x="254833" y="989351"/>
            <a:ext cx="10763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err="1" smtClean="0">
                <a:effectLst/>
                <a:latin typeface="Times New Roman" charset="0"/>
                <a:ea typeface="Times New Roman" charset="0"/>
              </a:rPr>
              <a:t>Mikotoksin</a:t>
            </a:r>
            <a:r>
              <a:rPr lang="tr-TR" sz="2800" dirty="0" smtClean="0">
                <a:effectLst/>
                <a:latin typeface="Times New Roman" charset="0"/>
                <a:ea typeface="Times New Roman" charset="0"/>
              </a:rPr>
              <a:t> terimi </a:t>
            </a:r>
            <a:r>
              <a:rPr lang="tr-TR" sz="2800" dirty="0" err="1" smtClean="0">
                <a:effectLst/>
                <a:latin typeface="Times New Roman" charset="0"/>
                <a:ea typeface="Times New Roman" charset="0"/>
              </a:rPr>
              <a:t>mykes</a:t>
            </a:r>
            <a:r>
              <a:rPr lang="tr-TR" sz="2800" dirty="0" smtClean="0">
                <a:effectLst/>
                <a:latin typeface="Times New Roman" charset="0"/>
                <a:ea typeface="Times New Roman" charset="0"/>
              </a:rPr>
              <a:t> (Yunanca, mantar) ve </a:t>
            </a:r>
            <a:r>
              <a:rPr lang="tr-TR" sz="2800" dirty="0" err="1" smtClean="0">
                <a:effectLst/>
                <a:latin typeface="Times New Roman" charset="0"/>
                <a:ea typeface="Times New Roman" charset="0"/>
              </a:rPr>
              <a:t>toxicum</a:t>
            </a:r>
            <a:r>
              <a:rPr lang="tr-TR" sz="2800" dirty="0" smtClean="0">
                <a:effectLst/>
                <a:latin typeface="Times New Roman" charset="0"/>
                <a:ea typeface="Times New Roman" charset="0"/>
              </a:rPr>
              <a:t> (Latince, zehir) </a:t>
            </a:r>
            <a:endParaRPr lang="tr-TR" sz="2800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34714" y="2404964"/>
            <a:ext cx="392831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u="sng" dirty="0">
                <a:solidFill>
                  <a:srgbClr val="FF0000"/>
                </a:solidFill>
              </a:rPr>
              <a:t>G</a:t>
            </a:r>
            <a:r>
              <a:rPr lang="tr-TR" sz="3200" u="sng" dirty="0" smtClean="0">
                <a:solidFill>
                  <a:srgbClr val="FF0000"/>
                </a:solidFill>
              </a:rPr>
              <a:t>enel olarak üreme </a:t>
            </a:r>
          </a:p>
          <a:p>
            <a:r>
              <a:rPr lang="tr-TR" sz="3200" dirty="0" smtClean="0"/>
              <a:t>sıcaklık: 0- 60</a:t>
            </a:r>
            <a:r>
              <a:rPr lang="tr-TR" sz="3200" dirty="0"/>
              <a:t>° C</a:t>
            </a:r>
            <a:r>
              <a:rPr lang="tr-TR" sz="3200" dirty="0" smtClean="0">
                <a:effectLst/>
              </a:rPr>
              <a:t> </a:t>
            </a:r>
          </a:p>
          <a:p>
            <a:r>
              <a:rPr lang="tr-TR" sz="3200" dirty="0" smtClean="0"/>
              <a:t>PH: 2- 10</a:t>
            </a:r>
          </a:p>
          <a:p>
            <a:r>
              <a:rPr lang="tr-TR" sz="3200" dirty="0" smtClean="0"/>
              <a:t>su aktivitesi: 0.74-0.99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446114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49902" y="0"/>
            <a:ext cx="62052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rgbClr val="FF0000"/>
                </a:solidFill>
              </a:rPr>
              <a:t>Yem Hijyeni/Mikotoksinler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149902" y="1663908"/>
            <a:ext cx="8840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u="sng" dirty="0" smtClean="0">
                <a:solidFill>
                  <a:srgbClr val="FF0000"/>
                </a:solidFill>
              </a:rPr>
              <a:t>400 civarında türü var ancak en yaygın olanları</a:t>
            </a:r>
            <a:endParaRPr lang="tr-TR" sz="3600" u="sng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49902" y="2665060"/>
            <a:ext cx="1161330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0" indent="-457200">
              <a:buFont typeface="Arial" charset="0"/>
              <a:buChar char="•"/>
            </a:pPr>
            <a:r>
              <a:rPr lang="tr-TR" sz="3200" dirty="0" err="1">
                <a:solidFill>
                  <a:srgbClr val="FF0000"/>
                </a:solidFill>
              </a:rPr>
              <a:t>Fusarium</a:t>
            </a:r>
            <a:r>
              <a:rPr lang="tr-TR" sz="3200" dirty="0">
                <a:solidFill>
                  <a:srgbClr val="FF0000"/>
                </a:solidFill>
              </a:rPr>
              <a:t>; </a:t>
            </a:r>
            <a:r>
              <a:rPr lang="tr-TR" sz="3200" dirty="0"/>
              <a:t>hasat öncesi veya sonrası </a:t>
            </a:r>
          </a:p>
          <a:p>
            <a:pPr marL="457200" lvl="0" indent="-457200">
              <a:buFont typeface="Arial" charset="0"/>
              <a:buChar char="•"/>
            </a:pPr>
            <a:r>
              <a:rPr lang="tr-TR" sz="3200" dirty="0" err="1">
                <a:solidFill>
                  <a:srgbClr val="FF0000"/>
                </a:solidFill>
              </a:rPr>
              <a:t>Penicillium</a:t>
            </a:r>
            <a:r>
              <a:rPr lang="tr-TR" sz="3200" dirty="0">
                <a:solidFill>
                  <a:srgbClr val="FF0000"/>
                </a:solidFill>
              </a:rPr>
              <a:t> ve </a:t>
            </a:r>
            <a:r>
              <a:rPr lang="tr-TR" sz="3200" dirty="0" err="1">
                <a:solidFill>
                  <a:srgbClr val="FF0000"/>
                </a:solidFill>
              </a:rPr>
              <a:t>Aspergillus</a:t>
            </a:r>
            <a:r>
              <a:rPr lang="tr-TR" sz="3200" dirty="0">
                <a:solidFill>
                  <a:srgbClr val="FF0000"/>
                </a:solidFill>
              </a:rPr>
              <a:t> </a:t>
            </a:r>
            <a:r>
              <a:rPr lang="tr-TR" sz="3200" dirty="0" smtClean="0">
                <a:solidFill>
                  <a:srgbClr val="FF0000"/>
                </a:solidFill>
              </a:rPr>
              <a:t>türleri</a:t>
            </a:r>
            <a:r>
              <a:rPr lang="tr-TR" sz="3200" dirty="0" smtClean="0"/>
              <a:t>; </a:t>
            </a:r>
            <a:r>
              <a:rPr lang="tr-TR" sz="3200" dirty="0"/>
              <a:t>kurutma esnasında ve </a:t>
            </a:r>
            <a:r>
              <a:rPr lang="tr-TR" sz="3200" dirty="0" smtClean="0"/>
              <a:t>depolarda</a:t>
            </a:r>
          </a:p>
          <a:p>
            <a:pPr lvl="0"/>
            <a:r>
              <a:rPr lang="tr-TR" sz="3200" dirty="0"/>
              <a:t> </a:t>
            </a:r>
            <a:r>
              <a:rPr lang="tr-TR" sz="3200" dirty="0" smtClean="0"/>
              <a:t>    gıdalara </a:t>
            </a:r>
            <a:r>
              <a:rPr lang="tr-TR" sz="3200" dirty="0"/>
              <a:t>bulaşarak toksin üretebildikleri tespit edilmiştir.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0095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67" y="764498"/>
            <a:ext cx="5721246" cy="572417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9089484" y="6488668"/>
            <a:ext cx="321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Vural</a:t>
            </a:r>
            <a:r>
              <a:rPr lang="tr-TR" smtClean="0"/>
              <a:t>, </a:t>
            </a:r>
            <a:r>
              <a:rPr lang="tr-TR" smtClean="0"/>
              <a:t>20015 </a:t>
            </a:r>
            <a:r>
              <a:rPr lang="tr-TR" dirty="0" smtClean="0"/>
              <a:t>TİGEM)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149902" y="0"/>
            <a:ext cx="62052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rgbClr val="FF0000"/>
                </a:solidFill>
              </a:rPr>
              <a:t>Yem Hijyeni/Mikotoksinler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22100" y="2349310"/>
            <a:ext cx="62608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tr-TR" sz="3200" dirty="0" smtClean="0">
                <a:effectLst/>
                <a:latin typeface="Times New Roman" charset="0"/>
                <a:ea typeface="Times New Roman" charset="0"/>
              </a:rPr>
              <a:t>Bağışıklık sistemi çöküşü</a:t>
            </a:r>
          </a:p>
          <a:p>
            <a:pPr marL="457200" indent="-457200">
              <a:buFont typeface="Arial" charset="0"/>
              <a:buChar char="•"/>
            </a:pPr>
            <a:r>
              <a:rPr lang="tr-TR" sz="3200" dirty="0" err="1">
                <a:latin typeface="Times New Roman" charset="0"/>
                <a:ea typeface="Times New Roman" charset="0"/>
              </a:rPr>
              <a:t>G</a:t>
            </a:r>
            <a:r>
              <a:rPr lang="tr-TR" sz="3200" dirty="0" err="1" smtClean="0">
                <a:effectLst/>
                <a:latin typeface="Times New Roman" charset="0"/>
                <a:ea typeface="Times New Roman" charset="0"/>
              </a:rPr>
              <a:t>astro</a:t>
            </a:r>
            <a:r>
              <a:rPr lang="tr-TR" sz="3200" dirty="0" smtClean="0">
                <a:effectLst/>
                <a:latin typeface="Times New Roman" charset="0"/>
                <a:ea typeface="Times New Roman" charset="0"/>
              </a:rPr>
              <a:t> </a:t>
            </a:r>
            <a:r>
              <a:rPr lang="tr-TR" sz="3200" dirty="0" err="1" smtClean="0">
                <a:effectLst/>
                <a:latin typeface="Times New Roman" charset="0"/>
                <a:ea typeface="Times New Roman" charset="0"/>
              </a:rPr>
              <a:t>intestinal</a:t>
            </a:r>
            <a:r>
              <a:rPr lang="tr-TR" sz="3200" dirty="0" smtClean="0">
                <a:effectLst/>
                <a:latin typeface="Times New Roman" charset="0"/>
                <a:ea typeface="Times New Roman" charset="0"/>
              </a:rPr>
              <a:t> sistem sorunları </a:t>
            </a:r>
          </a:p>
          <a:p>
            <a:pPr marL="457200" indent="-457200">
              <a:buFont typeface="Arial" charset="0"/>
              <a:buChar char="•"/>
            </a:pPr>
            <a:r>
              <a:rPr lang="tr-TR" sz="3200" dirty="0">
                <a:latin typeface="Times New Roman" charset="0"/>
                <a:ea typeface="Times New Roman" charset="0"/>
              </a:rPr>
              <a:t>K</a:t>
            </a:r>
            <a:r>
              <a:rPr lang="tr-TR" sz="3200" dirty="0" smtClean="0">
                <a:effectLst/>
                <a:latin typeface="Times New Roman" charset="0"/>
                <a:ea typeface="Times New Roman" charset="0"/>
              </a:rPr>
              <a:t>uru madde alımında düşüş </a:t>
            </a:r>
          </a:p>
          <a:p>
            <a:pPr marL="457200" indent="-457200">
              <a:buFont typeface="Arial" charset="0"/>
              <a:buChar char="•"/>
            </a:pPr>
            <a:r>
              <a:rPr lang="tr-TR" sz="3200" dirty="0">
                <a:latin typeface="Times New Roman" charset="0"/>
                <a:ea typeface="Times New Roman" charset="0"/>
              </a:rPr>
              <a:t>R</a:t>
            </a:r>
            <a:r>
              <a:rPr lang="tr-TR" sz="3200" dirty="0" smtClean="0">
                <a:effectLst/>
                <a:latin typeface="Times New Roman" charset="0"/>
                <a:ea typeface="Times New Roman" charset="0"/>
              </a:rPr>
              <a:t>umen fonksiyon bozukluğu</a:t>
            </a:r>
          </a:p>
          <a:p>
            <a:pPr marL="457200" indent="-457200">
              <a:buFont typeface="Arial" charset="0"/>
              <a:buChar char="•"/>
            </a:pPr>
            <a:r>
              <a:rPr lang="tr-TR" sz="3200" dirty="0" err="1">
                <a:latin typeface="Times New Roman" charset="0"/>
                <a:ea typeface="Times New Roman" charset="0"/>
              </a:rPr>
              <a:t>İ</a:t>
            </a:r>
            <a:r>
              <a:rPr lang="tr-TR" sz="3200" dirty="0" err="1" smtClean="0">
                <a:effectLst/>
                <a:latin typeface="Times New Roman" charset="0"/>
                <a:ea typeface="Times New Roman" charset="0"/>
              </a:rPr>
              <a:t>ntestinal</a:t>
            </a:r>
            <a:r>
              <a:rPr lang="tr-TR" sz="3200" dirty="0" smtClean="0">
                <a:effectLst/>
                <a:latin typeface="Times New Roman" charset="0"/>
                <a:ea typeface="Times New Roman" charset="0"/>
              </a:rPr>
              <a:t> </a:t>
            </a:r>
            <a:r>
              <a:rPr lang="tr-TR" sz="3200" dirty="0" err="1" smtClean="0">
                <a:effectLst/>
                <a:latin typeface="Times New Roman" charset="0"/>
                <a:ea typeface="Times New Roman" charset="0"/>
              </a:rPr>
              <a:t>hemoraji</a:t>
            </a:r>
            <a:endParaRPr lang="tr-TR" sz="3200" dirty="0" smtClean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959370" y="1744202"/>
            <a:ext cx="1814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u="sng" dirty="0" smtClean="0">
                <a:solidFill>
                  <a:srgbClr val="FF0000"/>
                </a:solidFill>
              </a:rPr>
              <a:t>Etkileri 1</a:t>
            </a:r>
            <a:endParaRPr lang="tr-TR" sz="36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57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9089484" y="6488668"/>
            <a:ext cx="321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Vural, </a:t>
            </a:r>
            <a:r>
              <a:rPr lang="tr-TR" dirty="0" smtClean="0"/>
              <a:t>20015 </a:t>
            </a:r>
            <a:r>
              <a:rPr lang="tr-TR" dirty="0" smtClean="0"/>
              <a:t>TİGEM)</a:t>
            </a:r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49902" y="0"/>
            <a:ext cx="62052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rgbClr val="FF0000"/>
                </a:solidFill>
              </a:rPr>
              <a:t>Yem Hijyeni/Mikotoksinler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1220844" y="979503"/>
            <a:ext cx="1814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u="sng" dirty="0" smtClean="0">
                <a:solidFill>
                  <a:srgbClr val="FF0000"/>
                </a:solidFill>
              </a:rPr>
              <a:t>Etkileri 2</a:t>
            </a:r>
            <a:endParaRPr lang="tr-TR" sz="3600" u="sng" dirty="0">
              <a:solidFill>
                <a:srgbClr val="FF0000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79563" y="1647920"/>
            <a:ext cx="4381698" cy="4448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tr-TR" sz="3200" dirty="0" smtClean="0">
                <a:effectLst/>
                <a:ea typeface="Times New Roman" charset="0"/>
              </a:rPr>
              <a:t>süt </a:t>
            </a:r>
            <a:r>
              <a:rPr lang="tr-TR" sz="3200" dirty="0" err="1" smtClean="0">
                <a:effectLst/>
                <a:ea typeface="Times New Roman" charset="0"/>
              </a:rPr>
              <a:t>kontaminasyonu</a:t>
            </a:r>
            <a:r>
              <a:rPr lang="tr-TR" sz="3200" dirty="0" smtClean="0">
                <a:effectLst/>
                <a:ea typeface="Times New Roman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tr-TR" sz="3200" dirty="0" err="1" smtClean="0">
                <a:effectLst/>
                <a:ea typeface="Times New Roman" charset="0"/>
              </a:rPr>
              <a:t>fertilite</a:t>
            </a:r>
            <a:r>
              <a:rPr lang="tr-TR" sz="3200" dirty="0" smtClean="0">
                <a:effectLst/>
                <a:ea typeface="Times New Roman" charset="0"/>
              </a:rPr>
              <a:t> problemleri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tr-TR" sz="3200" dirty="0" smtClean="0">
                <a:effectLst/>
                <a:ea typeface="Times New Roman" charset="0"/>
              </a:rPr>
              <a:t>karaciğer sorunları 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tr-TR" sz="3200" dirty="0" smtClean="0">
                <a:effectLst/>
                <a:ea typeface="Times New Roman" charset="0"/>
              </a:rPr>
              <a:t>süt üretiminde düşüş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tr-TR" sz="3200" dirty="0" smtClean="0">
                <a:effectLst/>
                <a:ea typeface="Times New Roman" charset="0"/>
              </a:rPr>
              <a:t>büyüme gerilikleri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tr-TR" sz="3200" dirty="0" smtClean="0">
                <a:effectLst/>
                <a:ea typeface="Times New Roman" charset="0"/>
              </a:rPr>
              <a:t>metabolizma sorunları</a:t>
            </a:r>
            <a:r>
              <a:rPr lang="tr-TR" sz="3200" dirty="0" smtClean="0">
                <a:effectLst/>
              </a:rPr>
              <a:t> </a:t>
            </a:r>
            <a:endParaRPr lang="tr-TR" sz="3200" dirty="0"/>
          </a:p>
        </p:txBody>
      </p:sp>
      <p:pic>
        <p:nvPicPr>
          <p:cNvPr id="9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67" y="1004342"/>
            <a:ext cx="7210269" cy="5470352"/>
          </a:xfrm>
        </p:spPr>
      </p:pic>
    </p:spTree>
    <p:extLst>
      <p:ext uri="{BB962C8B-B14F-4D97-AF65-F5344CB8AC3E}">
        <p14:creationId xmlns:p14="http://schemas.microsoft.com/office/powerpoint/2010/main" val="2069914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149902" y="0"/>
            <a:ext cx="62052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rgbClr val="FF0000"/>
                </a:solidFill>
              </a:rPr>
              <a:t>Yem Hijyeni/Mikotoksinler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8729720" y="6474694"/>
            <a:ext cx="310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Vural, 2005 TİGEM)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115" y="769441"/>
            <a:ext cx="6115984" cy="5569325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509665" y="1334124"/>
            <a:ext cx="3672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S</a:t>
            </a:r>
            <a:r>
              <a:rPr lang="tr-TR" sz="3200" b="1" dirty="0" smtClean="0"/>
              <a:t>üt inekçiliğinde </a:t>
            </a:r>
          </a:p>
          <a:p>
            <a:r>
              <a:rPr lang="tr-TR" sz="3200" b="1" dirty="0" err="1" smtClean="0">
                <a:solidFill>
                  <a:srgbClr val="FF0000"/>
                </a:solidFill>
              </a:rPr>
              <a:t>Zearalenone</a:t>
            </a:r>
            <a:r>
              <a:rPr lang="tr-TR" sz="32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tr-TR" sz="3200" b="1" dirty="0" smtClean="0">
                <a:effectLst/>
              </a:rPr>
              <a:t> sorunu</a:t>
            </a:r>
            <a:endParaRPr lang="tr-TR" sz="3200" b="1" dirty="0"/>
          </a:p>
        </p:txBody>
      </p:sp>
      <p:sp>
        <p:nvSpPr>
          <p:cNvPr id="10" name="Metin kutusu 9"/>
          <p:cNvSpPr txBox="1"/>
          <p:nvPr/>
        </p:nvSpPr>
        <p:spPr>
          <a:xfrm>
            <a:off x="0" y="2596008"/>
            <a:ext cx="576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u="sng" dirty="0" smtClean="0"/>
              <a:t>yemlerle &gt;1.3 </a:t>
            </a:r>
            <a:r>
              <a:rPr lang="tr-TR" sz="3200" b="1" u="sng" dirty="0"/>
              <a:t>mg/kg </a:t>
            </a:r>
            <a:r>
              <a:rPr lang="tr-TR" sz="3200" b="1" u="sng" dirty="0" smtClean="0"/>
              <a:t>alındığında </a:t>
            </a:r>
            <a:endParaRPr lang="tr-TR" sz="3200" b="1" u="sng" dirty="0"/>
          </a:p>
        </p:txBody>
      </p:sp>
      <p:sp>
        <p:nvSpPr>
          <p:cNvPr id="11" name="Dikdörtgen 10"/>
          <p:cNvSpPr/>
          <p:nvPr/>
        </p:nvSpPr>
        <p:spPr>
          <a:xfrm>
            <a:off x="49967" y="540534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800" dirty="0" smtClean="0">
                <a:effectLst/>
                <a:latin typeface="Times New Roman" charset="0"/>
                <a:ea typeface="Times New Roman" charset="0"/>
              </a:rPr>
              <a:t>pastörizasyon ve kaynatma işlemleri ile </a:t>
            </a:r>
          </a:p>
          <a:p>
            <a:r>
              <a:rPr lang="tr-TR" sz="2800" dirty="0" smtClean="0">
                <a:effectLst/>
                <a:latin typeface="Times New Roman" charset="0"/>
                <a:ea typeface="Times New Roman" charset="0"/>
              </a:rPr>
              <a:t>etkisiz hale </a:t>
            </a:r>
            <a:r>
              <a:rPr lang="tr-TR" sz="2800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</a:rPr>
              <a:t>gelmemekte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19593" y="323763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tr-TR" sz="3200" dirty="0" smtClean="0">
                <a:effectLst/>
                <a:ea typeface="Times New Roman" charset="0"/>
              </a:rPr>
              <a:t>Düzensiz </a:t>
            </a:r>
            <a:r>
              <a:rPr lang="tr-TR" sz="3200" dirty="0" err="1" smtClean="0">
                <a:effectLst/>
                <a:ea typeface="Times New Roman" charset="0"/>
              </a:rPr>
              <a:t>östrus</a:t>
            </a:r>
            <a:endParaRPr lang="tr-TR" sz="3200" dirty="0" smtClean="0">
              <a:effectLst/>
              <a:ea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tr-TR" sz="3200" dirty="0">
                <a:ea typeface="Times New Roman" charset="0"/>
              </a:rPr>
              <a:t>D</a:t>
            </a:r>
            <a:r>
              <a:rPr lang="tr-TR" sz="3200" dirty="0" smtClean="0">
                <a:effectLst/>
                <a:ea typeface="Times New Roman" charset="0"/>
              </a:rPr>
              <a:t>üşük </a:t>
            </a:r>
            <a:r>
              <a:rPr lang="tr-TR" sz="3200" dirty="0" err="1" smtClean="0">
                <a:effectLst/>
                <a:ea typeface="Times New Roman" charset="0"/>
              </a:rPr>
              <a:t>konsepsion</a:t>
            </a:r>
            <a:r>
              <a:rPr lang="tr-TR" sz="3200" dirty="0" smtClean="0">
                <a:effectLst/>
                <a:ea typeface="Times New Roman" charset="0"/>
              </a:rPr>
              <a:t> oranı</a:t>
            </a:r>
          </a:p>
          <a:p>
            <a:pPr marL="457200" indent="-457200">
              <a:buFont typeface="Arial" charset="0"/>
              <a:buChar char="•"/>
            </a:pPr>
            <a:r>
              <a:rPr lang="tr-TR" sz="3200" dirty="0" err="1">
                <a:ea typeface="Times New Roman" charset="0"/>
              </a:rPr>
              <a:t>O</a:t>
            </a:r>
            <a:r>
              <a:rPr lang="tr-TR" sz="3200" dirty="0" err="1" smtClean="0">
                <a:effectLst/>
                <a:ea typeface="Times New Roman" charset="0"/>
              </a:rPr>
              <a:t>varyum</a:t>
            </a:r>
            <a:r>
              <a:rPr lang="tr-TR" sz="3200" dirty="0" smtClean="0">
                <a:effectLst/>
                <a:ea typeface="Times New Roman" charset="0"/>
              </a:rPr>
              <a:t> kisti</a:t>
            </a:r>
          </a:p>
          <a:p>
            <a:pPr marL="457200" indent="-457200">
              <a:buFont typeface="Arial" charset="0"/>
              <a:buChar char="•"/>
            </a:pPr>
            <a:r>
              <a:rPr lang="tr-TR" sz="3200" dirty="0">
                <a:ea typeface="Times New Roman" charset="0"/>
              </a:rPr>
              <a:t>E</a:t>
            </a:r>
            <a:r>
              <a:rPr lang="tr-TR" sz="3200" dirty="0" smtClean="0">
                <a:effectLst/>
                <a:ea typeface="Times New Roman" charset="0"/>
              </a:rPr>
              <a:t>mbriyonik ölüm</a:t>
            </a:r>
            <a:r>
              <a:rPr lang="tr-TR" sz="3200" dirty="0" smtClean="0">
                <a:effectLst/>
              </a:rPr>
              <a:t> 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682673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13" y="769441"/>
            <a:ext cx="8329072" cy="5705253"/>
          </a:xfrm>
        </p:spPr>
      </p:pic>
      <p:sp>
        <p:nvSpPr>
          <p:cNvPr id="5" name="Metin kutusu 4"/>
          <p:cNvSpPr txBox="1"/>
          <p:nvPr/>
        </p:nvSpPr>
        <p:spPr>
          <a:xfrm>
            <a:off x="149902" y="0"/>
            <a:ext cx="62052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rgbClr val="FF0000"/>
                </a:solidFill>
              </a:rPr>
              <a:t>Yem Hijyeni/Mikotoksinler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8729720" y="6474694"/>
            <a:ext cx="321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Vural, </a:t>
            </a:r>
            <a:r>
              <a:rPr lang="tr-TR" dirty="0" smtClean="0"/>
              <a:t>20015 </a:t>
            </a:r>
            <a:r>
              <a:rPr lang="tr-TR" dirty="0" smtClean="0"/>
              <a:t>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24925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8729720" y="6474694"/>
            <a:ext cx="321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Vural, </a:t>
            </a:r>
            <a:r>
              <a:rPr lang="tr-TR" dirty="0" smtClean="0"/>
              <a:t>20015 </a:t>
            </a:r>
            <a:r>
              <a:rPr lang="tr-TR" dirty="0" smtClean="0"/>
              <a:t>TİGEM)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26" y="989350"/>
            <a:ext cx="9561002" cy="5485343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49902" y="0"/>
            <a:ext cx="62052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rgbClr val="FF0000"/>
                </a:solidFill>
              </a:rPr>
              <a:t>Yem Hijyeni/Mikotoksinler</a:t>
            </a:r>
            <a:endParaRPr lang="tr-TR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66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49902" y="0"/>
            <a:ext cx="4138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>
                <a:solidFill>
                  <a:srgbClr val="FF0000"/>
                </a:solidFill>
              </a:rPr>
              <a:t>Y</a:t>
            </a:r>
            <a:r>
              <a:rPr lang="tr-TR" sz="4400" dirty="0" smtClean="0">
                <a:solidFill>
                  <a:srgbClr val="FF0000"/>
                </a:solidFill>
              </a:rPr>
              <a:t>em ve Su hijyeni</a:t>
            </a:r>
            <a:endParaRPr lang="tr-TR" sz="4400" dirty="0">
              <a:solidFill>
                <a:srgbClr val="FF00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1"/>
            <a:ext cx="11677337" cy="5838669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0551807" y="6488668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(Anonim, 2017)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4461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149902" y="0"/>
            <a:ext cx="4138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>
                <a:solidFill>
                  <a:srgbClr val="FF0000"/>
                </a:solidFill>
              </a:rPr>
              <a:t>Y</a:t>
            </a:r>
            <a:r>
              <a:rPr lang="tr-TR" sz="4400" dirty="0" smtClean="0">
                <a:solidFill>
                  <a:srgbClr val="FF0000"/>
                </a:solidFill>
              </a:rPr>
              <a:t>em ve Su hijyeni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12446" y="769441"/>
            <a:ext cx="7952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u="sng" dirty="0" smtClean="0"/>
              <a:t>süt üretiminin pik yaptığı evrede bir inek</a:t>
            </a:r>
            <a:endParaRPr lang="tr-TR" sz="3600" b="1" u="sng" dirty="0"/>
          </a:p>
        </p:txBody>
      </p:sp>
      <p:sp>
        <p:nvSpPr>
          <p:cNvPr id="7" name="Metin kutusu 6"/>
          <p:cNvSpPr txBox="1"/>
          <p:nvPr/>
        </p:nvSpPr>
        <p:spPr>
          <a:xfrm>
            <a:off x="434722" y="1360595"/>
            <a:ext cx="7707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tr-TR" sz="3200" dirty="0"/>
              <a:t>V</a:t>
            </a:r>
            <a:r>
              <a:rPr lang="tr-TR" sz="3200" dirty="0" smtClean="0"/>
              <a:t>ücut ağırlığının %3-4’ü kadar kuru madde</a:t>
            </a:r>
          </a:p>
          <a:p>
            <a:pPr marL="457200" indent="-457200">
              <a:buFont typeface="Arial" charset="0"/>
              <a:buChar char="•"/>
            </a:pPr>
            <a:r>
              <a:rPr lang="tr-TR" sz="3200" dirty="0" smtClean="0"/>
              <a:t>150- 160 </a:t>
            </a:r>
            <a:r>
              <a:rPr lang="tr-TR" sz="3200" dirty="0" err="1"/>
              <a:t>l</a:t>
            </a:r>
            <a:r>
              <a:rPr lang="tr-TR" sz="3200" dirty="0" err="1" smtClean="0"/>
              <a:t>t’ye</a:t>
            </a:r>
            <a:r>
              <a:rPr lang="tr-TR" sz="3200" dirty="0" smtClean="0"/>
              <a:t> kadar su tüketmektedir</a:t>
            </a:r>
            <a:endParaRPr lang="tr-TR" sz="32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59" y="2437813"/>
            <a:ext cx="7611098" cy="4050855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8264623" y="6488668"/>
            <a:ext cx="310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Vural, 2015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91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49902" y="0"/>
            <a:ext cx="75113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rgbClr val="FF0000"/>
                </a:solidFill>
              </a:rPr>
              <a:t>Su tüketimini etkileyen faktörler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87815" y="1019332"/>
            <a:ext cx="688041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tr-TR" sz="3600" dirty="0"/>
              <a:t>S</a:t>
            </a:r>
            <a:r>
              <a:rPr lang="tr-TR" sz="3600" dirty="0" smtClean="0"/>
              <a:t>uluğun yürüme mesafesi</a:t>
            </a:r>
          </a:p>
          <a:p>
            <a:pPr marL="571500" indent="-571500">
              <a:buFont typeface="Arial" charset="0"/>
              <a:buChar char="•"/>
            </a:pPr>
            <a:r>
              <a:rPr lang="tr-TR" sz="3600" dirty="0"/>
              <a:t>S</a:t>
            </a:r>
            <a:r>
              <a:rPr lang="tr-TR" sz="3600" dirty="0" smtClean="0"/>
              <a:t>uyun kalitesi</a:t>
            </a:r>
          </a:p>
          <a:p>
            <a:pPr marL="571500" indent="-571500">
              <a:buFont typeface="Arial" charset="0"/>
              <a:buChar char="•"/>
            </a:pPr>
            <a:r>
              <a:rPr lang="tr-TR" sz="3600" dirty="0"/>
              <a:t>S</a:t>
            </a:r>
            <a:r>
              <a:rPr lang="tr-TR" sz="3600" dirty="0" smtClean="0"/>
              <a:t>uyun derecesi</a:t>
            </a:r>
          </a:p>
          <a:p>
            <a:pPr marL="571500" indent="-571500">
              <a:buFont typeface="Arial" charset="0"/>
              <a:buChar char="•"/>
            </a:pPr>
            <a:r>
              <a:rPr lang="tr-TR" sz="3600" dirty="0"/>
              <a:t>S</a:t>
            </a:r>
            <a:r>
              <a:rPr lang="tr-TR" sz="3600" dirty="0" smtClean="0"/>
              <a:t>uyun </a:t>
            </a:r>
            <a:r>
              <a:rPr lang="tr-TR" sz="3600" dirty="0" err="1" smtClean="0"/>
              <a:t>kontaminasyonu</a:t>
            </a:r>
            <a:endParaRPr lang="tr-TR" sz="3600" dirty="0" smtClean="0"/>
          </a:p>
          <a:p>
            <a:pPr marL="571500" indent="-571500">
              <a:buFont typeface="Arial" charset="0"/>
              <a:buChar char="•"/>
            </a:pPr>
            <a:r>
              <a:rPr lang="tr-TR" sz="3600" dirty="0"/>
              <a:t>H</a:t>
            </a:r>
            <a:r>
              <a:rPr lang="tr-TR" sz="3600" dirty="0" smtClean="0"/>
              <a:t>iyerarşik düzen</a:t>
            </a:r>
          </a:p>
          <a:p>
            <a:pPr marL="571500" indent="-571500">
              <a:buFont typeface="Arial" charset="0"/>
              <a:buChar char="•"/>
            </a:pPr>
            <a:r>
              <a:rPr lang="tr-TR" sz="3600" dirty="0"/>
              <a:t>H</a:t>
            </a:r>
            <a:r>
              <a:rPr lang="tr-TR" sz="3600" dirty="0" smtClean="0"/>
              <a:t>ayvan başına düşen suluk sayısı</a:t>
            </a:r>
          </a:p>
          <a:p>
            <a:pPr marL="571500" indent="-571500">
              <a:buFont typeface="Arial" charset="0"/>
              <a:buChar char="•"/>
            </a:pPr>
            <a:r>
              <a:rPr lang="tr-TR" sz="3600" dirty="0" smtClean="0"/>
              <a:t>süt verimi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1185051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49902" y="0"/>
            <a:ext cx="10918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rgbClr val="FF0000"/>
                </a:solidFill>
              </a:rPr>
              <a:t>Su tüketimini etkileyen faktörler/ suyun özelliği</a:t>
            </a:r>
            <a:endParaRPr lang="tr-TR" sz="4400" dirty="0">
              <a:solidFill>
                <a:srgbClr val="FF0000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51268"/>
              </p:ext>
            </p:extLst>
          </p:nvPr>
        </p:nvGraphicFramePr>
        <p:xfrm>
          <a:off x="149902" y="769441"/>
          <a:ext cx="9803567" cy="6400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0833"/>
                <a:gridCol w="2538162"/>
                <a:gridCol w="3284572"/>
              </a:tblGrid>
              <a:tr h="731148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Parametreler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Risk Faktörleri (Mg/L)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 smtClean="0">
                          <a:effectLst/>
                        </a:rPr>
                        <a:t>Ortalama</a:t>
                      </a:r>
                      <a:r>
                        <a:rPr lang="tr-TR" sz="2000" baseline="0" dirty="0" smtClean="0">
                          <a:effectLst/>
                        </a:rPr>
                        <a:t> </a:t>
                      </a:r>
                      <a:r>
                        <a:rPr lang="tr-TR" sz="2000" dirty="0" smtClean="0">
                          <a:effectLst/>
                        </a:rPr>
                        <a:t>Konsantrasyon </a:t>
                      </a:r>
                      <a:r>
                        <a:rPr lang="tr-TR" sz="2000" dirty="0">
                          <a:effectLst/>
                        </a:rPr>
                        <a:t>(mg/L)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</a:tr>
              <a:tr h="34565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smtClean="0">
                          <a:effectLst/>
                        </a:rPr>
                        <a:t>PH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&lt; 6,0 - 8,5 &gt;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7,6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</a:tr>
              <a:tr h="731148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Çözülmüş katı maddelerin bütünü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1000 &lt;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190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</a:tr>
              <a:tr h="34565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Nitrat - Nitrojen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20 &lt;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0,9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</a:tr>
              <a:tr h="34565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Bakır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1,0 &lt;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0,02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</a:tr>
              <a:tr h="34565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Fe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0,30 &lt;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0,20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</a:tr>
              <a:tr h="34565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Mangan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0,05 &lt;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0,01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</a:tr>
              <a:tr h="34565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Klor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250 &lt;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10,1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</a:tr>
              <a:tr h="34565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Sülfat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1000 &lt;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11,4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</a:tr>
              <a:tr h="731148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</a:rPr>
                        <a:t>Koliform</a:t>
                      </a:r>
                      <a:r>
                        <a:rPr lang="tr-TR" sz="2000" dirty="0">
                          <a:effectLst/>
                        </a:rPr>
                        <a:t> bakteriler </a:t>
                      </a:r>
                    </a:p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(özellikle </a:t>
                      </a:r>
                      <a:r>
                        <a:rPr lang="tr-TR" sz="2000" dirty="0" err="1">
                          <a:effectLst/>
                        </a:rPr>
                        <a:t>E.coli</a:t>
                      </a:r>
                      <a:r>
                        <a:rPr lang="tr-TR" sz="2000" dirty="0">
                          <a:effectLst/>
                        </a:rPr>
                        <a:t>)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 &lt;</a:t>
                      </a:r>
                    </a:p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(100 ml/koloni*)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&lt; 1</a:t>
                      </a:r>
                    </a:p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(100 ml/koloni*)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</a:tr>
              <a:tr h="345657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Sertlik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 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2000" dirty="0">
                          <a:effectLst/>
                        </a:rPr>
                        <a:t>89,6</a:t>
                      </a:r>
                      <a:endParaRPr lang="tr-TR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254" marR="57254" marT="0" marB="0"/>
                </a:tc>
              </a:tr>
            </a:tbl>
          </a:graphicData>
        </a:graphic>
      </p:graphicFrame>
      <p:sp>
        <p:nvSpPr>
          <p:cNvPr id="7" name="Dikdörtgen 6"/>
          <p:cNvSpPr/>
          <p:nvPr/>
        </p:nvSpPr>
        <p:spPr>
          <a:xfrm>
            <a:off x="10319371" y="6465891"/>
            <a:ext cx="1872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effectLst/>
                <a:latin typeface="Times New Roman" charset="0"/>
                <a:ea typeface="Times New Roman" charset="0"/>
              </a:rPr>
              <a:t>(</a:t>
            </a:r>
            <a:r>
              <a:rPr lang="tr-TR" dirty="0" err="1" smtClean="0">
                <a:effectLst/>
                <a:latin typeface="Times New Roman" charset="0"/>
                <a:ea typeface="Times New Roman" charset="0"/>
              </a:rPr>
              <a:t>Swistock</a:t>
            </a:r>
            <a:r>
              <a:rPr lang="tr-TR" dirty="0" smtClean="0">
                <a:effectLst/>
                <a:latin typeface="Times New Roman" charset="0"/>
                <a:ea typeface="Times New Roman" charset="0"/>
              </a:rPr>
              <a:t>, 2017)</a:t>
            </a:r>
            <a:r>
              <a:rPr lang="tr-TR" dirty="0" smtClean="0">
                <a:effectLst/>
              </a:rPr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58700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442409" y="183705"/>
            <a:ext cx="2254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  <a:ea typeface="Times New Roman" charset="0"/>
              </a:rPr>
              <a:t>Su Tüketimi</a:t>
            </a:r>
            <a:r>
              <a:rPr lang="tr-TR" sz="3200" dirty="0" smtClean="0">
                <a:solidFill>
                  <a:srgbClr val="FF0000"/>
                </a:solidFill>
              </a:rPr>
              <a:t> </a:t>
            </a:r>
            <a:endParaRPr lang="tr-TR" sz="2400" dirty="0">
              <a:solidFill>
                <a:srgbClr val="FF0000"/>
              </a:solidFill>
            </a:endParaRPr>
          </a:p>
        </p:txBody>
      </p:sp>
      <p:pic>
        <p:nvPicPr>
          <p:cNvPr id="5" name="Picture 2" descr="http://www.beechenhill.co.uk/img/cows/cow_drink_wa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8671" y="757471"/>
            <a:ext cx="8439912" cy="565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6950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7160" y="2621280"/>
            <a:ext cx="1523579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5361" name="Resim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7" t="37080" r="33392" b="37547"/>
          <a:stretch>
            <a:fillRect/>
          </a:stretch>
        </p:blipFill>
        <p:spPr bwMode="auto">
          <a:xfrm>
            <a:off x="1078043" y="464694"/>
            <a:ext cx="9175229" cy="629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9153457" y="6356350"/>
            <a:ext cx="2525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 smtClean="0">
                <a:ea typeface="Times New Roman" charset="0"/>
                <a:cs typeface="Times New Roman" charset="0"/>
              </a:rPr>
              <a:t>(</a:t>
            </a:r>
            <a:r>
              <a:rPr lang="tr-TR" sz="2000" dirty="0" err="1">
                <a:ea typeface="Times New Roman" charset="0"/>
                <a:cs typeface="Times New Roman" charset="0"/>
              </a:rPr>
              <a:t>Huzzey</a:t>
            </a:r>
            <a:r>
              <a:rPr lang="tr-TR" sz="2000" dirty="0">
                <a:ea typeface="Times New Roman" charset="0"/>
                <a:cs typeface="Times New Roman" charset="0"/>
              </a:rPr>
              <a:t> ve ark., </a:t>
            </a:r>
            <a:r>
              <a:rPr lang="tr-TR" sz="2000" dirty="0" smtClean="0">
                <a:ea typeface="Times New Roman" charset="0"/>
                <a:cs typeface="Times New Roman" charset="0"/>
              </a:rPr>
              <a:t>2007) </a:t>
            </a:r>
            <a:endParaRPr lang="tr-TR" sz="2000" dirty="0">
              <a:ea typeface="Times New Roman" charset="0"/>
              <a:cs typeface="Times New Roman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39640" y="1691640"/>
            <a:ext cx="1674162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1" name="Metin kutusu 10"/>
          <p:cNvSpPr txBox="1"/>
          <p:nvPr/>
        </p:nvSpPr>
        <p:spPr>
          <a:xfrm>
            <a:off x="0" y="114888"/>
            <a:ext cx="2162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</a:rPr>
              <a:t>Su Tüketimi</a:t>
            </a:r>
            <a:endParaRPr lang="tr-T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7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16" y="784431"/>
            <a:ext cx="6401404" cy="558128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49902" y="0"/>
            <a:ext cx="79650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rgbClr val="FF0000"/>
                </a:solidFill>
              </a:rPr>
              <a:t>Yem Tüketimini Etkileyen faktörler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0" y="1768839"/>
            <a:ext cx="576061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tr-TR" sz="3600" dirty="0" smtClean="0"/>
              <a:t>Rasyonun kalitesi</a:t>
            </a:r>
          </a:p>
          <a:p>
            <a:pPr marL="571500" indent="-571500">
              <a:buFont typeface="Arial" charset="0"/>
              <a:buChar char="•"/>
            </a:pPr>
            <a:r>
              <a:rPr lang="tr-TR" sz="3600" dirty="0" smtClean="0"/>
              <a:t>Hiyerarşik düzen</a:t>
            </a:r>
          </a:p>
          <a:p>
            <a:pPr marL="571500" indent="-571500">
              <a:buFont typeface="Arial" charset="0"/>
              <a:buChar char="•"/>
            </a:pPr>
            <a:r>
              <a:rPr lang="tr-TR" sz="3600" dirty="0"/>
              <a:t>H</a:t>
            </a:r>
            <a:r>
              <a:rPr lang="tr-TR" sz="3600" dirty="0" smtClean="0"/>
              <a:t>er hayvan için yeterli alan</a:t>
            </a:r>
          </a:p>
          <a:p>
            <a:pPr marL="571500" indent="-571500">
              <a:buFont typeface="Arial" charset="0"/>
              <a:buChar char="•"/>
            </a:pPr>
            <a:r>
              <a:rPr lang="tr-TR" sz="3600" dirty="0"/>
              <a:t>S</a:t>
            </a:r>
            <a:r>
              <a:rPr lang="tr-TR" sz="3600" dirty="0" smtClean="0"/>
              <a:t>üt verimi</a:t>
            </a:r>
          </a:p>
          <a:p>
            <a:pPr marL="571500" indent="-571500">
              <a:buFont typeface="Arial" charset="0"/>
              <a:buChar char="•"/>
            </a:pPr>
            <a:r>
              <a:rPr lang="tr-TR" sz="3600" dirty="0"/>
              <a:t>R</a:t>
            </a:r>
            <a:r>
              <a:rPr lang="tr-TR" sz="3600" dirty="0" smtClean="0"/>
              <a:t>asyonun </a:t>
            </a:r>
            <a:r>
              <a:rPr lang="tr-TR" sz="3600" dirty="0" err="1" smtClean="0"/>
              <a:t>kontaminasyonu</a:t>
            </a:r>
            <a:endParaRPr lang="tr-TR" sz="3600" dirty="0"/>
          </a:p>
        </p:txBody>
      </p:sp>
      <p:sp>
        <p:nvSpPr>
          <p:cNvPr id="9" name="Metin kutusu 8"/>
          <p:cNvSpPr txBox="1"/>
          <p:nvPr/>
        </p:nvSpPr>
        <p:spPr>
          <a:xfrm>
            <a:off x="8840804" y="6488668"/>
            <a:ext cx="310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</a:t>
            </a:r>
            <a:r>
              <a:rPr lang="tr-TR" dirty="0" err="1" smtClean="0"/>
              <a:t>Küplülü</a:t>
            </a:r>
            <a:r>
              <a:rPr lang="tr-TR" dirty="0" smtClean="0"/>
              <a:t> ve Vural, 2005 TİGEM)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53843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2629592" y="868680"/>
            <a:ext cx="2113279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4337" name="Resim 1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8" t="33514" r="19508" b="18266"/>
          <a:stretch>
            <a:fillRect/>
          </a:stretch>
        </p:blipFill>
        <p:spPr bwMode="auto">
          <a:xfrm>
            <a:off x="167640" y="992684"/>
            <a:ext cx="10149840" cy="556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8923475" y="6215537"/>
            <a:ext cx="3012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tr-TR" sz="2400" dirty="0">
                <a:latin typeface="Times New Roman" charset="0"/>
                <a:ea typeface="Times New Roman" charset="0"/>
              </a:rPr>
              <a:t>(</a:t>
            </a:r>
            <a:r>
              <a:rPr lang="tr-TR" sz="2400" dirty="0" err="1">
                <a:latin typeface="Times New Roman" charset="0"/>
                <a:ea typeface="Times New Roman" charset="0"/>
              </a:rPr>
              <a:t>Huzzey</a:t>
            </a:r>
            <a:r>
              <a:rPr lang="tr-TR" sz="2400" dirty="0">
                <a:latin typeface="Times New Roman" charset="0"/>
                <a:ea typeface="Times New Roman" charset="0"/>
              </a:rPr>
              <a:t> ve ark., 2007</a:t>
            </a:r>
            <a:r>
              <a:rPr lang="tr-TR" sz="2400" dirty="0" smtClean="0">
                <a:latin typeface="Times New Roman" charset="0"/>
                <a:ea typeface="Times New Roman" charset="0"/>
              </a:rPr>
              <a:t>)</a:t>
            </a:r>
            <a:endParaRPr lang="tr-TR" dirty="0">
              <a:effectLst/>
              <a:latin typeface="Times New Roman" charset="0"/>
              <a:ea typeface="Times New Roman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167640" y="44222"/>
            <a:ext cx="10704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Prepartum kuru madde tüketimi ile uterus enfeksiyonları arasındaki ilişki</a:t>
            </a:r>
            <a:endParaRPr lang="tr-T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8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422</Words>
  <Application>Microsoft Macintosh PowerPoint</Application>
  <PresentationFormat>Geniş Ekran</PresentationFormat>
  <Paragraphs>119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3" baseType="lpstr">
      <vt:lpstr>Calibri</vt:lpstr>
      <vt:lpstr>Calibri Light</vt:lpstr>
      <vt:lpstr>Mangal</vt:lpstr>
      <vt:lpstr>Times New Roman</vt:lpstr>
      <vt:lpstr>Arial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Kullanıcısı</dc:creator>
  <cp:lastModifiedBy>Microsoft Office Kullanıcısı</cp:lastModifiedBy>
  <cp:revision>15</cp:revision>
  <dcterms:created xsi:type="dcterms:W3CDTF">2018-01-17T05:51:23Z</dcterms:created>
  <dcterms:modified xsi:type="dcterms:W3CDTF">2018-01-18T11:28:24Z</dcterms:modified>
</cp:coreProperties>
</file>