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8" d="100"/>
          <a:sy n="78" d="100"/>
        </p:scale>
        <p:origin x="64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676A4DA-25F5-47B5-80E2-0C5BE1875EC7}" type="datetimeFigureOut">
              <a:rPr lang="tr-TR" smtClean="0"/>
              <a:t>30.04.2020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421DCA-4479-47BE-8786-3765A9501470}" type="slidenum">
              <a:rPr lang="tr-TR" smtClean="0"/>
              <a:t>‹#›</a:t>
            </a:fld>
            <a:endParaRPr lang="tr-TR"/>
          </a:p>
        </p:txBody>
      </p:sp>
    </p:spTree>
    <p:extLst>
      <p:ext uri="{BB962C8B-B14F-4D97-AF65-F5344CB8AC3E}">
        <p14:creationId xmlns:p14="http://schemas.microsoft.com/office/powerpoint/2010/main" val="3478788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676A4DA-25F5-47B5-80E2-0C5BE1875EC7}" type="datetimeFigureOut">
              <a:rPr lang="tr-TR" smtClean="0"/>
              <a:t>30.04.2020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421DCA-4479-47BE-8786-3765A9501470}" type="slidenum">
              <a:rPr lang="tr-TR" smtClean="0"/>
              <a:t>‹#›</a:t>
            </a:fld>
            <a:endParaRPr lang="tr-TR"/>
          </a:p>
        </p:txBody>
      </p:sp>
    </p:spTree>
    <p:extLst>
      <p:ext uri="{BB962C8B-B14F-4D97-AF65-F5344CB8AC3E}">
        <p14:creationId xmlns:p14="http://schemas.microsoft.com/office/powerpoint/2010/main" val="753980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676A4DA-25F5-47B5-80E2-0C5BE1875EC7}" type="datetimeFigureOut">
              <a:rPr lang="tr-TR" smtClean="0"/>
              <a:t>30.04.2020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421DCA-4479-47BE-8786-3765A9501470}" type="slidenum">
              <a:rPr lang="tr-TR" smtClean="0"/>
              <a:t>‹#›</a:t>
            </a:fld>
            <a:endParaRPr lang="tr-TR"/>
          </a:p>
        </p:txBody>
      </p:sp>
    </p:spTree>
    <p:extLst>
      <p:ext uri="{BB962C8B-B14F-4D97-AF65-F5344CB8AC3E}">
        <p14:creationId xmlns:p14="http://schemas.microsoft.com/office/powerpoint/2010/main" val="2693761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676A4DA-25F5-47B5-80E2-0C5BE1875EC7}" type="datetimeFigureOut">
              <a:rPr lang="tr-TR" smtClean="0"/>
              <a:t>30.04.2020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421DCA-4479-47BE-8786-3765A9501470}" type="slidenum">
              <a:rPr lang="tr-TR" smtClean="0"/>
              <a:t>‹#›</a:t>
            </a:fld>
            <a:endParaRPr lang="tr-TR"/>
          </a:p>
        </p:txBody>
      </p:sp>
    </p:spTree>
    <p:extLst>
      <p:ext uri="{BB962C8B-B14F-4D97-AF65-F5344CB8AC3E}">
        <p14:creationId xmlns:p14="http://schemas.microsoft.com/office/powerpoint/2010/main" val="3410640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676A4DA-25F5-47B5-80E2-0C5BE1875EC7}" type="datetimeFigureOut">
              <a:rPr lang="tr-TR" smtClean="0"/>
              <a:t>30.04.2020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421DCA-4479-47BE-8786-3765A9501470}" type="slidenum">
              <a:rPr lang="tr-TR" smtClean="0"/>
              <a:t>‹#›</a:t>
            </a:fld>
            <a:endParaRPr lang="tr-TR"/>
          </a:p>
        </p:txBody>
      </p:sp>
    </p:spTree>
    <p:extLst>
      <p:ext uri="{BB962C8B-B14F-4D97-AF65-F5344CB8AC3E}">
        <p14:creationId xmlns:p14="http://schemas.microsoft.com/office/powerpoint/2010/main" val="85209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676A4DA-25F5-47B5-80E2-0C5BE1875EC7}" type="datetimeFigureOut">
              <a:rPr lang="tr-TR" smtClean="0"/>
              <a:t>30.04.2020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421DCA-4479-47BE-8786-3765A9501470}" type="slidenum">
              <a:rPr lang="tr-TR" smtClean="0"/>
              <a:t>‹#›</a:t>
            </a:fld>
            <a:endParaRPr lang="tr-TR"/>
          </a:p>
        </p:txBody>
      </p:sp>
    </p:spTree>
    <p:extLst>
      <p:ext uri="{BB962C8B-B14F-4D97-AF65-F5344CB8AC3E}">
        <p14:creationId xmlns:p14="http://schemas.microsoft.com/office/powerpoint/2010/main" val="3833399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676A4DA-25F5-47B5-80E2-0C5BE1875EC7}" type="datetimeFigureOut">
              <a:rPr lang="tr-TR" smtClean="0"/>
              <a:t>30.04.2020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C421DCA-4479-47BE-8786-3765A9501470}" type="slidenum">
              <a:rPr lang="tr-TR" smtClean="0"/>
              <a:t>‹#›</a:t>
            </a:fld>
            <a:endParaRPr lang="tr-TR"/>
          </a:p>
        </p:txBody>
      </p:sp>
    </p:spTree>
    <p:extLst>
      <p:ext uri="{BB962C8B-B14F-4D97-AF65-F5344CB8AC3E}">
        <p14:creationId xmlns:p14="http://schemas.microsoft.com/office/powerpoint/2010/main" val="2295990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676A4DA-25F5-47B5-80E2-0C5BE1875EC7}" type="datetimeFigureOut">
              <a:rPr lang="tr-TR" smtClean="0"/>
              <a:t>30.04.2020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C421DCA-4479-47BE-8786-3765A9501470}" type="slidenum">
              <a:rPr lang="tr-TR" smtClean="0"/>
              <a:t>‹#›</a:t>
            </a:fld>
            <a:endParaRPr lang="tr-TR"/>
          </a:p>
        </p:txBody>
      </p:sp>
    </p:spTree>
    <p:extLst>
      <p:ext uri="{BB962C8B-B14F-4D97-AF65-F5344CB8AC3E}">
        <p14:creationId xmlns:p14="http://schemas.microsoft.com/office/powerpoint/2010/main" val="60037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676A4DA-25F5-47B5-80E2-0C5BE1875EC7}" type="datetimeFigureOut">
              <a:rPr lang="tr-TR" smtClean="0"/>
              <a:t>30.04.2020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C421DCA-4479-47BE-8786-3765A9501470}" type="slidenum">
              <a:rPr lang="tr-TR" smtClean="0"/>
              <a:t>‹#›</a:t>
            </a:fld>
            <a:endParaRPr lang="tr-TR"/>
          </a:p>
        </p:txBody>
      </p:sp>
    </p:spTree>
    <p:extLst>
      <p:ext uri="{BB962C8B-B14F-4D97-AF65-F5344CB8AC3E}">
        <p14:creationId xmlns:p14="http://schemas.microsoft.com/office/powerpoint/2010/main" val="3644306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676A4DA-25F5-47B5-80E2-0C5BE1875EC7}" type="datetimeFigureOut">
              <a:rPr lang="tr-TR" smtClean="0"/>
              <a:t>30.04.2020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421DCA-4479-47BE-8786-3765A9501470}" type="slidenum">
              <a:rPr lang="tr-TR" smtClean="0"/>
              <a:t>‹#›</a:t>
            </a:fld>
            <a:endParaRPr lang="tr-TR"/>
          </a:p>
        </p:txBody>
      </p:sp>
    </p:spTree>
    <p:extLst>
      <p:ext uri="{BB962C8B-B14F-4D97-AF65-F5344CB8AC3E}">
        <p14:creationId xmlns:p14="http://schemas.microsoft.com/office/powerpoint/2010/main" val="3953483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676A4DA-25F5-47B5-80E2-0C5BE1875EC7}" type="datetimeFigureOut">
              <a:rPr lang="tr-TR" smtClean="0"/>
              <a:t>30.04.2020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421DCA-4479-47BE-8786-3765A9501470}" type="slidenum">
              <a:rPr lang="tr-TR" smtClean="0"/>
              <a:t>‹#›</a:t>
            </a:fld>
            <a:endParaRPr lang="tr-TR"/>
          </a:p>
        </p:txBody>
      </p:sp>
    </p:spTree>
    <p:extLst>
      <p:ext uri="{BB962C8B-B14F-4D97-AF65-F5344CB8AC3E}">
        <p14:creationId xmlns:p14="http://schemas.microsoft.com/office/powerpoint/2010/main" val="1328516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76A4DA-25F5-47B5-80E2-0C5BE1875EC7}" type="datetimeFigureOut">
              <a:rPr lang="tr-TR" smtClean="0"/>
              <a:t>30.04.2020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421DCA-4479-47BE-8786-3765A9501470}" type="slidenum">
              <a:rPr lang="tr-TR" smtClean="0"/>
              <a:t>‹#›</a:t>
            </a:fld>
            <a:endParaRPr lang="tr-TR"/>
          </a:p>
        </p:txBody>
      </p:sp>
    </p:spTree>
    <p:extLst>
      <p:ext uri="{BB962C8B-B14F-4D97-AF65-F5344CB8AC3E}">
        <p14:creationId xmlns:p14="http://schemas.microsoft.com/office/powerpoint/2010/main" val="1376534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Tahlil (Çözümleme) Kavramı ve Edebiyat Bilimi Açısından Önemi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106666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Tahlil (Çözümleme)</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Bir edebi metni incelemek demek, öncelikle onu bütün özellikleriyle tahlil etmek (çözümlemek) demektir. O halde bu terim üzerinde ana çizgileriyle durmamız gerekir.</a:t>
            </a:r>
          </a:p>
          <a:p>
            <a:r>
              <a:rPr lang="tr-TR" dirty="0" smtClean="0"/>
              <a:t>Türkçe </a:t>
            </a:r>
            <a:r>
              <a:rPr lang="tr-TR" dirty="0" err="1" smtClean="0"/>
              <a:t>Sözlük’te</a:t>
            </a:r>
            <a:r>
              <a:rPr lang="tr-TR" dirty="0" smtClean="0"/>
              <a:t> «tahlil» şu şekilde tanımlanmaktadır:</a:t>
            </a:r>
          </a:p>
          <a:p>
            <a:r>
              <a:rPr lang="tr-TR" dirty="0" smtClean="0"/>
              <a:t>«1. isim Çözümlemek işi:</a:t>
            </a:r>
          </a:p>
          <a:p>
            <a:r>
              <a:rPr lang="tr-TR" dirty="0" smtClean="0"/>
              <a:t>      "Ayağınızı denk alıp bu sorunu bir an evvel çözümlemenizi istiyorum." - Reha </a:t>
            </a:r>
            <a:r>
              <a:rPr lang="tr-TR" dirty="0" err="1" smtClean="0"/>
              <a:t>Mağden</a:t>
            </a:r>
            <a:endParaRPr lang="tr-TR" dirty="0" smtClean="0"/>
          </a:p>
          <a:p>
            <a:endParaRPr lang="tr-TR" dirty="0" smtClean="0"/>
          </a:p>
          <a:p>
            <a:r>
              <a:rPr lang="tr-TR" dirty="0" smtClean="0"/>
              <a:t>2. isim, dil bilgisi Bir cümledeki kelimelerin hangi kelime türünden olduklarını veya özne, tümleç, yüklem görevlerinden hangisinde bulunduklarını belirtme, tahlil.</a:t>
            </a:r>
          </a:p>
          <a:p>
            <a:endParaRPr lang="tr-TR" dirty="0" smtClean="0"/>
          </a:p>
          <a:p>
            <a:r>
              <a:rPr lang="tr-TR" dirty="0" smtClean="0"/>
              <a:t>3. isim, dil bilgisi Kelimenin kökünü bulup eklerini gösterme.</a:t>
            </a:r>
          </a:p>
          <a:p>
            <a:endParaRPr lang="tr-TR" dirty="0" smtClean="0"/>
          </a:p>
          <a:p>
            <a:r>
              <a:rPr lang="tr-TR" dirty="0" smtClean="0"/>
              <a:t>4. isim, edebiyat Bir metni belirli yöntemlere bağlı kalarak gözden geçirme, tahlil.</a:t>
            </a:r>
          </a:p>
          <a:p>
            <a:endParaRPr lang="tr-TR" dirty="0" smtClean="0"/>
          </a:p>
          <a:p>
            <a:endParaRPr lang="tr-TR" dirty="0" smtClean="0"/>
          </a:p>
          <a:p>
            <a:endParaRPr lang="tr-TR" dirty="0"/>
          </a:p>
        </p:txBody>
      </p:sp>
    </p:spTree>
    <p:extLst>
      <p:ext uri="{BB962C8B-B14F-4D97-AF65-F5344CB8AC3E}">
        <p14:creationId xmlns:p14="http://schemas.microsoft.com/office/powerpoint/2010/main" val="189025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5. isim, felsefe Herhangi bir konunun, bir nesnenin düşüncede veya gerçeklikte kurucu parçalarına ayrılmak yoluyla yapısının, işleyişinin ve gelişim yasalarının ortaya konması işlemi.</a:t>
            </a:r>
          </a:p>
          <a:p>
            <a:endParaRPr lang="tr-TR" dirty="0" smtClean="0"/>
          </a:p>
          <a:p>
            <a:r>
              <a:rPr lang="tr-TR" dirty="0" smtClean="0"/>
              <a:t>6. isim, kimya Bir maddenin birleşimindeki yalın cisimlerin niteliğini veya niceliğini anlamak için yapılan işlem, tahlil, analiz.</a:t>
            </a:r>
          </a:p>
          <a:p>
            <a:endParaRPr lang="tr-TR" dirty="0" smtClean="0"/>
          </a:p>
          <a:p>
            <a:r>
              <a:rPr lang="tr-TR" dirty="0" smtClean="0"/>
              <a:t>7. isim, matematik Bir sayıyı onluk ve birliklerine ayırıp yazma.»</a:t>
            </a:r>
            <a:br>
              <a:rPr lang="tr-TR" dirty="0" smtClean="0"/>
            </a:br>
            <a:r>
              <a:rPr lang="tr-TR" dirty="0" smtClean="0"/>
              <a:t/>
            </a:r>
            <a:br>
              <a:rPr lang="tr-TR" dirty="0" smtClean="0"/>
            </a:br>
            <a:r>
              <a:rPr lang="tr-TR" dirty="0" smtClean="0"/>
              <a:t>(https://sozluk.gov.tr/)</a:t>
            </a:r>
          </a:p>
          <a:p>
            <a:endParaRPr lang="tr-TR" dirty="0"/>
          </a:p>
        </p:txBody>
      </p:sp>
    </p:spTree>
    <p:extLst>
      <p:ext uri="{BB962C8B-B14F-4D97-AF65-F5344CB8AC3E}">
        <p14:creationId xmlns:p14="http://schemas.microsoft.com/office/powerpoint/2010/main" val="106008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Görüldüğü gibi farklı disiplinler için yapılan tanımlamaların belirli ortak yanları vardır. Bu ortak yan, «inceleme» ve «ögelerine ayırma» temelinde saptanabilir. Bir metni oluşturan ögeleri saptamak, bu ögelerin birbirleriyle ilişkilerini ve metnin bütünselliği açısından işlevini irdelemek amacıyla metin tahlili yapılır. Her metin, kendi içinde organik bir bütünlük taşır. Bu organik bütünlüğü sağlayan işlevlerin saptanması, metnin çözümlenmesi ile olanaklıdır. Böylece metnin edebî niteliği ve edebiyat tarihinde konumlanabileceği yer için bilimsel veriler elde edilmiş olur. Çözümleme (tahlil) eylemi, metnin dışsal bir betimlenmesi değil; yüzey ve derin yapı bakımından ayrıntılı olarak incelenmesi anlamına gelir. Bu da ancak belirli bir kuramsal arka plana dayanılarak ve bilimsel yöntemlerle gerçekleştirilebilir.  Metni ilişkin saptamalar ve ortaya konulacak bulgular, kişisel beğenilere değil, sistemli ve yöntemli bir incelemeye dayanır. Bu yöndeki her çıkarımın metinde mutlaka somut dayanakları, gerekçeleri ve uygulanan yöntem açısından tutarlılığı olmalıdır.</a:t>
            </a:r>
            <a:endParaRPr lang="tr-TR" dirty="0"/>
          </a:p>
        </p:txBody>
      </p:sp>
    </p:spTree>
    <p:extLst>
      <p:ext uri="{BB962C8B-B14F-4D97-AF65-F5344CB8AC3E}">
        <p14:creationId xmlns:p14="http://schemas.microsoft.com/office/powerpoint/2010/main" val="5907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Edebî metnin incelenmesi için kullanılan «tahlil» sözcüğünün Batı dillerindeki karşılığı «</a:t>
            </a:r>
            <a:r>
              <a:rPr lang="tr-TR" dirty="0" err="1" smtClean="0"/>
              <a:t>analiz»dir</a:t>
            </a:r>
            <a:r>
              <a:rPr lang="tr-TR" dirty="0" smtClean="0"/>
              <a:t>.  </a:t>
            </a:r>
          </a:p>
          <a:p>
            <a:r>
              <a:rPr lang="tr-TR" dirty="0" smtClean="0"/>
              <a:t>Edebiyat bilimi; edebiyat tarihi, edebiyat eleştirisi, edebiyat teorisi, metin tahlili gibi ana kollardan oluşur. Bunlar, çeşitli bakımlardan birbirleriyle ilişkili ve birbirlerini tamamlayan kollardır. Temelde edebiyat teorisi olmadan diğerlerinin varlığından söz edilemez. Teorik bir temel ve birikim, bütün bilimlerde olduğu gibi edebiyat biliminde de en önemli koşuldur. Edebiyat bilimciler, genellikle bu ana alanlardan birine ya da birkaçına yönelerek çalışmalarını yaparlar; ancak her durumda bütüncül bir kavrayış gerektiğinden bu alanlar arasındaki organik ilişkiyi de mutlaka göz önünde bulundurur ve hesaba katarlar. </a:t>
            </a:r>
          </a:p>
          <a:p>
            <a:endParaRPr lang="tr-TR" dirty="0"/>
          </a:p>
        </p:txBody>
      </p:sp>
    </p:spTree>
    <p:extLst>
      <p:ext uri="{BB962C8B-B14F-4D97-AF65-F5344CB8AC3E}">
        <p14:creationId xmlns:p14="http://schemas.microsoft.com/office/powerpoint/2010/main" val="2492155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İşte «tahlil» (çözümleme) de edebiyat bilimini oluşturan ana dallardan biridir. </a:t>
            </a:r>
            <a:endParaRPr lang="tr-TR" dirty="0"/>
          </a:p>
          <a:p>
            <a:r>
              <a:rPr lang="tr-TR" dirty="0" smtClean="0"/>
              <a:t>Türk edebiyatında bu alanın öncüsü, Prof. Dr. Mehmet Kaplan’dır. Onun «Şiir Tahlilleri 1» ve «Şiir Tahlilleri 2» adlı kitaplarında topladığı incelemeler, Türk edebiyatındaki ilk bilimsel/ yöntemli tahlil örneklerini içerir. Bu alan, günümüze doğru pek çok çalışmayla iyice zenginleşmiştir.</a:t>
            </a:r>
            <a:endParaRPr lang="tr-TR" dirty="0"/>
          </a:p>
          <a:p>
            <a:r>
              <a:rPr lang="tr-TR" dirty="0" smtClean="0"/>
              <a:t>Şiir çözümlemesi (tahlili) konusunda kitap bütünlüğünde önemli çalışmalar yapmış isimler arasında –Prof. Dr. Mehmet Kaplan’ın yanı sıra- Prof. Dr. Şerif Aktaş, Prof. Dr. İsmail </a:t>
            </a:r>
            <a:r>
              <a:rPr lang="tr-TR" dirty="0" err="1" smtClean="0"/>
              <a:t>Çetişli</a:t>
            </a:r>
            <a:r>
              <a:rPr lang="tr-TR" dirty="0" smtClean="0"/>
              <a:t> ve Prof. Dr. Nurullah Çetin’i sayabiliriz. </a:t>
            </a:r>
            <a:r>
              <a:rPr lang="tr-TR" dirty="0" err="1" smtClean="0"/>
              <a:t>Orntak</a:t>
            </a:r>
            <a:r>
              <a:rPr lang="tr-TR" dirty="0" smtClean="0"/>
              <a:t> kitaplardaki bölümler ya da bilimsel dergilerdeki makaleler açısından bakıldığında ise bu isimlere onlarcası daha eklenebilir.</a:t>
            </a:r>
            <a:endParaRPr lang="tr-TR" dirty="0"/>
          </a:p>
        </p:txBody>
      </p:sp>
    </p:spTree>
    <p:extLst>
      <p:ext uri="{BB962C8B-B14F-4D97-AF65-F5344CB8AC3E}">
        <p14:creationId xmlns:p14="http://schemas.microsoft.com/office/powerpoint/2010/main" val="2593982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Edebiyat bilimi açısından tahlil/ çözümleme ile çok benzer olan ama aralarında birtakım farklılıklar da bulunan «şerh» sözcüğüne de burada değinmemiz gerekir. Bu sözcük de Türkçe </a:t>
            </a:r>
            <a:r>
              <a:rPr lang="tr-TR" dirty="0" err="1" smtClean="0"/>
              <a:t>Sözlük’te</a:t>
            </a:r>
            <a:r>
              <a:rPr lang="tr-TR" dirty="0" smtClean="0"/>
              <a:t> şöyle tanımlanmaktadır:</a:t>
            </a:r>
            <a:br>
              <a:rPr lang="tr-TR" dirty="0" smtClean="0"/>
            </a:br>
            <a:r>
              <a:rPr lang="tr-TR" dirty="0" smtClean="0"/>
              <a:t>1. isim, eskimiş Açma, ayırma.</a:t>
            </a:r>
          </a:p>
          <a:p>
            <a:r>
              <a:rPr lang="tr-TR" dirty="0" smtClean="0"/>
              <a:t>2. isim, eskimiş Bir anlatım veya kitabı açıklama, yorumlama:</a:t>
            </a:r>
          </a:p>
          <a:p>
            <a:r>
              <a:rPr lang="tr-TR" dirty="0" smtClean="0"/>
              <a:t>      "Eserin birinci cildi uzun bir ön sözden sonra ayrıca arkasına koyduğu şerh ve endeksten ibarettir." - </a:t>
            </a:r>
            <a:r>
              <a:rPr lang="tr-TR" dirty="0" err="1" smtClean="0"/>
              <a:t>Asaf</a:t>
            </a:r>
            <a:r>
              <a:rPr lang="tr-TR" dirty="0" smtClean="0"/>
              <a:t> Halet Çelebi</a:t>
            </a:r>
          </a:p>
          <a:p>
            <a:r>
              <a:rPr lang="tr-TR" dirty="0" smtClean="0"/>
              <a:t>3. isim, eskimiş Bir şeyi açıklamak amacıyla yazılmış kitap.</a:t>
            </a:r>
          </a:p>
          <a:p>
            <a:r>
              <a:rPr lang="tr-TR" dirty="0" smtClean="0"/>
              <a:t>4. isim, eskimiş, mecaz Açık ve ayrıntılı anlatma.</a:t>
            </a:r>
          </a:p>
          <a:p>
            <a:r>
              <a:rPr lang="tr-TR" dirty="0" smtClean="0"/>
              <a:t>(https://sozluk.gov.tr/)</a:t>
            </a:r>
            <a:endParaRPr lang="tr-TR" dirty="0"/>
          </a:p>
        </p:txBody>
      </p:sp>
    </p:spTree>
    <p:extLst>
      <p:ext uri="{BB962C8B-B14F-4D97-AF65-F5344CB8AC3E}">
        <p14:creationId xmlns:p14="http://schemas.microsoft.com/office/powerpoint/2010/main" val="1269869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Metin şerhi, divan şiiri için başvurulan bir açıklama yöntemidir. Metnin günümüz Türkçesine çevrilmesi, mazmunlarının ve edebî sanatlarının bulunması, vezin ve kafiye yönünden incelenmesi, nazım birimi ve nazım biçimi açısından yapısal özelliklerinin saptanması gibi işlemleri içerir. </a:t>
            </a:r>
          </a:p>
          <a:p>
            <a:r>
              <a:rPr lang="tr-TR" dirty="0" smtClean="0"/>
              <a:t>Divan şiiri, genellikle ortak bir estetik anlayışa dayandığı ve bu ortak sisteme bağlı ögeler barındırdığı için metin şerhinin de buna özgü bir bilgiye/ donanıma dayanarak yapılması gerekir.</a:t>
            </a:r>
          </a:p>
          <a:p>
            <a:r>
              <a:rPr lang="tr-TR" dirty="0" smtClean="0"/>
              <a:t>Tahlil (çözümleme) ise modern edebiyat metinleri için söz konusudur. Metin tahlilinde ögelerin tek tek ele alınması değil, bütünlük açısından işlevselliğinin değerlendirilmesi söz konusudur. Bir metnin aynı türden diğer metinlerle ortak yanları kadar onlardan farklılaşan ve ona özgünlük kazandıran yanları da ortaya konulmaya çalışılır. Modern şiir örneklerinde özgün dil kullanımındaki estetik başarının ve  özellikle imgelerin çözümlenmesi önemlidir.</a:t>
            </a:r>
          </a:p>
          <a:p>
            <a:endParaRPr lang="tr-TR" dirty="0"/>
          </a:p>
        </p:txBody>
      </p:sp>
    </p:spTree>
    <p:extLst>
      <p:ext uri="{BB962C8B-B14F-4D97-AF65-F5344CB8AC3E}">
        <p14:creationId xmlns:p14="http://schemas.microsoft.com/office/powerpoint/2010/main" val="2236910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Şiir incelemesinde, metnin özelliğine ve şairin </a:t>
            </a:r>
            <a:r>
              <a:rPr lang="tr-TR" dirty="0" err="1" smtClean="0"/>
              <a:t>poetik</a:t>
            </a:r>
            <a:r>
              <a:rPr lang="tr-TR" dirty="0" smtClean="0"/>
              <a:t> tutumuna göre çeşitli edebiyat kuram ve yöntemlerinden yararlanılabilir. Bunlar arasında en çok rastladıklarımızı şöyle sıralayabiliriz:</a:t>
            </a:r>
          </a:p>
          <a:p>
            <a:r>
              <a:rPr lang="tr-TR" dirty="0" err="1" smtClean="0"/>
              <a:t>Tarihselci</a:t>
            </a:r>
            <a:r>
              <a:rPr lang="tr-TR" dirty="0"/>
              <a:t> </a:t>
            </a:r>
            <a:r>
              <a:rPr lang="tr-TR" dirty="0" smtClean="0"/>
              <a:t>kuram ve yöntem</a:t>
            </a:r>
          </a:p>
          <a:p>
            <a:r>
              <a:rPr lang="tr-TR" dirty="0" smtClean="0"/>
              <a:t>Sosyolojik kuram ve yöntem</a:t>
            </a:r>
          </a:p>
          <a:p>
            <a:r>
              <a:rPr lang="tr-TR" dirty="0" smtClean="0"/>
              <a:t>Biyografik kuram ve yöntem</a:t>
            </a:r>
          </a:p>
          <a:p>
            <a:r>
              <a:rPr lang="tr-TR" dirty="0" err="1" smtClean="0"/>
              <a:t>Psikanalitik</a:t>
            </a:r>
            <a:r>
              <a:rPr lang="tr-TR" dirty="0" smtClean="0"/>
              <a:t> kuram ve yöntem</a:t>
            </a:r>
          </a:p>
          <a:p>
            <a:r>
              <a:rPr lang="tr-TR" dirty="0" smtClean="0"/>
              <a:t>Yapısalcılık</a:t>
            </a:r>
          </a:p>
          <a:p>
            <a:r>
              <a:rPr lang="tr-TR" dirty="0" smtClean="0"/>
              <a:t>Yeni Eleştiri</a:t>
            </a:r>
          </a:p>
          <a:p>
            <a:r>
              <a:rPr lang="tr-TR" dirty="0" err="1" smtClean="0"/>
              <a:t>Alımlama</a:t>
            </a:r>
            <a:r>
              <a:rPr lang="tr-TR" dirty="0" smtClean="0"/>
              <a:t> Estetiği  </a:t>
            </a:r>
            <a:endParaRPr lang="tr-TR" dirty="0"/>
          </a:p>
        </p:txBody>
      </p:sp>
    </p:spTree>
    <p:extLst>
      <p:ext uri="{BB962C8B-B14F-4D97-AF65-F5344CB8AC3E}">
        <p14:creationId xmlns:p14="http://schemas.microsoft.com/office/powerpoint/2010/main" val="41705622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796</Words>
  <Application>Microsoft Office PowerPoint</Application>
  <PresentationFormat>Geniş ekran</PresentationFormat>
  <Paragraphs>41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Tahlil (Çözümleme) Kavramı ve Edebiyat Bilimi Açısından Önemi</vt:lpstr>
      <vt:lpstr>Tahlil (Çözümleme)</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Tahlil (Çözümleme) Kavramı ve Edebiyat Bilimi Açısından Önemi</dc:title>
  <dc:creator>pc</dc:creator>
  <cp:lastModifiedBy>pc</cp:lastModifiedBy>
  <cp:revision>7</cp:revision>
  <dcterms:created xsi:type="dcterms:W3CDTF">2020-04-30T19:05:16Z</dcterms:created>
  <dcterms:modified xsi:type="dcterms:W3CDTF">2020-04-30T19:49:54Z</dcterms:modified>
</cp:coreProperties>
</file>