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300" r:id="rId6"/>
    <p:sldId id="260" r:id="rId7"/>
    <p:sldId id="301" r:id="rId8"/>
    <p:sldId id="261" r:id="rId9"/>
    <p:sldId id="262" r:id="rId10"/>
    <p:sldId id="315" r:id="rId11"/>
    <p:sldId id="263" r:id="rId12"/>
    <p:sldId id="264" r:id="rId13"/>
    <p:sldId id="265" r:id="rId14"/>
    <p:sldId id="266" r:id="rId15"/>
    <p:sldId id="267" r:id="rId16"/>
    <p:sldId id="328" r:id="rId17"/>
    <p:sldId id="303" r:id="rId18"/>
    <p:sldId id="302" r:id="rId19"/>
    <p:sldId id="319" r:id="rId20"/>
    <p:sldId id="330" r:id="rId21"/>
    <p:sldId id="331" r:id="rId22"/>
    <p:sldId id="316" r:id="rId23"/>
    <p:sldId id="322" r:id="rId24"/>
    <p:sldId id="323" r:id="rId25"/>
    <p:sldId id="324" r:id="rId26"/>
    <p:sldId id="325" r:id="rId27"/>
    <p:sldId id="326" r:id="rId28"/>
    <p:sldId id="304" r:id="rId29"/>
    <p:sldId id="317" r:id="rId30"/>
    <p:sldId id="320" r:id="rId31"/>
    <p:sldId id="321" r:id="rId32"/>
    <p:sldId id="305" r:id="rId33"/>
    <p:sldId id="339" r:id="rId34"/>
    <p:sldId id="340" r:id="rId35"/>
    <p:sldId id="341" r:id="rId36"/>
    <p:sldId id="327" r:id="rId37"/>
    <p:sldId id="342" r:id="rId38"/>
    <p:sldId id="343" r:id="rId39"/>
    <p:sldId id="344" r:id="rId40"/>
    <p:sldId id="345"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7" d="100"/>
          <a:sy n="57" d="100"/>
        </p:scale>
        <p:origin x="36"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1977601" y="4772074"/>
              <a:ext cx="7572009" cy="1754326"/>
            </a:xfrm>
            <a:prstGeom prst="rect">
              <a:avLst/>
            </a:prstGeom>
          </p:spPr>
          <p:txBody>
            <a:bodyPr wrap="none">
              <a:spAutoFit/>
            </a:bodyPr>
            <a:lstStyle/>
            <a:p>
              <a:pPr algn="ctr"/>
              <a:r>
                <a:rPr lang="tr-TR" sz="5400" b="1">
                  <a:solidFill>
                    <a:srgbClr val="FF0000"/>
                  </a:solidFill>
                </a:rPr>
                <a:t>JFM 431</a:t>
              </a:r>
            </a:p>
            <a:p>
              <a:r>
                <a:rPr lang="tr-TR" sz="5400" b="1" smtClean="0">
                  <a:solidFill>
                    <a:srgbClr val="FF0000"/>
                  </a:solidFill>
                </a:rPr>
                <a:t>İŞ </a:t>
              </a:r>
              <a:r>
                <a:rPr lang="tr-TR" sz="5400" b="1" dirty="0" smtClean="0">
                  <a:solidFill>
                    <a:srgbClr val="FF0000"/>
                  </a:solidFill>
                </a:rPr>
                <a:t>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7887" y="461962"/>
            <a:ext cx="7896225" cy="5934075"/>
          </a:xfrm>
          <a:prstGeom prst="rect">
            <a:avLst/>
          </a:prstGeom>
        </p:spPr>
      </p:pic>
    </p:spTree>
    <p:extLst>
      <p:ext uri="{BB962C8B-B14F-4D97-AF65-F5344CB8AC3E}">
        <p14:creationId xmlns:p14="http://schemas.microsoft.com/office/powerpoint/2010/main" val="848500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140" y="0"/>
            <a:ext cx="10702446" cy="1323439"/>
          </a:xfrm>
          <a:prstGeom prst="rect">
            <a:avLst/>
          </a:prstGeom>
        </p:spPr>
        <p:txBody>
          <a:bodyPr wrap="square">
            <a:spAutoFit/>
          </a:bodyPr>
          <a:lstStyle/>
          <a:p>
            <a:pPr algn="ctr"/>
            <a:endParaRPr lang="tr-TR" sz="4000" dirty="0">
              <a:solidFill>
                <a:srgbClr val="000000"/>
              </a:solidFill>
              <a:latin typeface="Cambria" panose="02040503050406030204" pitchFamily="18" charset="0"/>
            </a:endParaRPr>
          </a:p>
          <a:p>
            <a:pPr algn="ctr"/>
            <a:r>
              <a:rPr lang="tr-TR" sz="4000" b="1" dirty="0">
                <a:solidFill>
                  <a:srgbClr val="CC00CC"/>
                </a:solidFill>
                <a:latin typeface="Cambria" panose="02040503050406030204" pitchFamily="18" charset="0"/>
              </a:rPr>
              <a:t>Türkiye İş Sağlığı ve Güvenliği Tarihçesi</a:t>
            </a:r>
            <a:endParaRPr lang="tr-TR" sz="4000" dirty="0"/>
          </a:p>
        </p:txBody>
      </p:sp>
      <p:pic>
        <p:nvPicPr>
          <p:cNvPr id="5" name="Picture 4"/>
          <p:cNvPicPr>
            <a:picLocks noChangeAspect="1"/>
          </p:cNvPicPr>
          <p:nvPr/>
        </p:nvPicPr>
        <p:blipFill>
          <a:blip r:embed="rId2"/>
          <a:stretch>
            <a:fillRect/>
          </a:stretch>
        </p:blipFill>
        <p:spPr>
          <a:xfrm>
            <a:off x="660692" y="1323439"/>
            <a:ext cx="8943584" cy="5171134"/>
          </a:xfrm>
          <a:prstGeom prst="rect">
            <a:avLst/>
          </a:prstGeom>
        </p:spPr>
      </p:pic>
      <p:sp>
        <p:nvSpPr>
          <p:cNvPr id="6" name="Rectangle 5"/>
          <p:cNvSpPr/>
          <p:nvPr/>
        </p:nvSpPr>
        <p:spPr>
          <a:xfrm>
            <a:off x="9604276" y="4904122"/>
            <a:ext cx="2587724" cy="1323439"/>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Çalışma saatleri</a:t>
            </a:r>
          </a:p>
          <a:p>
            <a:pPr algn="ctr"/>
            <a:r>
              <a:rPr lang="tr-TR" sz="2000" dirty="0" smtClean="0">
                <a:solidFill>
                  <a:srgbClr val="0070C0"/>
                </a:solidFill>
                <a:latin typeface="Cambria" panose="02040503050406030204" pitchFamily="18" charset="0"/>
              </a:rPr>
              <a:t>Madende 1 hekim bulunması</a:t>
            </a:r>
          </a:p>
          <a:p>
            <a:pPr algn="ctr"/>
            <a:r>
              <a:rPr lang="tr-TR" sz="2000" dirty="0" smtClean="0">
                <a:solidFill>
                  <a:srgbClr val="0070C0"/>
                </a:solidFill>
                <a:latin typeface="Cambria" panose="02040503050406030204" pitchFamily="18" charset="0"/>
              </a:rPr>
              <a:t>İlk yazılı belge</a:t>
            </a:r>
            <a:endParaRPr lang="tr-TR" sz="2000" dirty="0">
              <a:solidFill>
                <a:srgbClr val="0070C0"/>
              </a:solidFill>
            </a:endParaRPr>
          </a:p>
        </p:txBody>
      </p:sp>
    </p:spTree>
    <p:extLst>
      <p:ext uri="{BB962C8B-B14F-4D97-AF65-F5344CB8AC3E}">
        <p14:creationId xmlns:p14="http://schemas.microsoft.com/office/powerpoint/2010/main" val="154070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554" y="256923"/>
            <a:ext cx="9253036" cy="5991225"/>
          </a:xfrm>
          <a:prstGeom prst="rect">
            <a:avLst/>
          </a:prstGeom>
        </p:spPr>
      </p:pic>
      <p:sp>
        <p:nvSpPr>
          <p:cNvPr id="3" name="Rectangle 2"/>
          <p:cNvSpPr/>
          <p:nvPr/>
        </p:nvSpPr>
        <p:spPr>
          <a:xfrm>
            <a:off x="9218168" y="4727258"/>
            <a:ext cx="2587724" cy="400110"/>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1 hekim + 1 eczane</a:t>
            </a:r>
            <a:endParaRPr lang="tr-TR" sz="2000" dirty="0">
              <a:solidFill>
                <a:srgbClr val="0070C0"/>
              </a:solidFill>
            </a:endParaRPr>
          </a:p>
        </p:txBody>
      </p:sp>
      <p:sp>
        <p:nvSpPr>
          <p:cNvPr id="4" name="Rectangle 3"/>
          <p:cNvSpPr/>
          <p:nvPr/>
        </p:nvSpPr>
        <p:spPr>
          <a:xfrm>
            <a:off x="9067745" y="2898592"/>
            <a:ext cx="2587724" cy="707886"/>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İşverene tazminat cezası</a:t>
            </a:r>
            <a:endParaRPr lang="tr-TR" sz="2000" dirty="0">
              <a:solidFill>
                <a:srgbClr val="0070C0"/>
              </a:solidFill>
            </a:endParaRPr>
          </a:p>
        </p:txBody>
      </p:sp>
      <p:sp>
        <p:nvSpPr>
          <p:cNvPr id="5" name="Rectangle 4"/>
          <p:cNvSpPr/>
          <p:nvPr/>
        </p:nvSpPr>
        <p:spPr>
          <a:xfrm>
            <a:off x="8581318" y="1694328"/>
            <a:ext cx="3293356" cy="400110"/>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İşveren İSGden sorumludur</a:t>
            </a:r>
            <a:endParaRPr lang="tr-TR" sz="2000" dirty="0">
              <a:solidFill>
                <a:srgbClr val="0070C0"/>
              </a:solidFill>
            </a:endParaRPr>
          </a:p>
        </p:txBody>
      </p:sp>
    </p:spTree>
    <p:extLst>
      <p:ext uri="{BB962C8B-B14F-4D97-AF65-F5344CB8AC3E}">
        <p14:creationId xmlns:p14="http://schemas.microsoft.com/office/powerpoint/2010/main" val="835997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9693" y="227711"/>
            <a:ext cx="6997874" cy="584775"/>
          </a:xfrm>
          <a:prstGeom prst="rect">
            <a:avLst/>
          </a:prstGeom>
          <a:solidFill>
            <a:srgbClr val="FFFF00"/>
          </a:solidFill>
        </p:spPr>
        <p:txBody>
          <a:bodyPr wrap="square">
            <a:spAutoFit/>
          </a:bodyPr>
          <a:lstStyle/>
          <a:p>
            <a:r>
              <a:rPr lang="tr-TR" sz="3200" dirty="0" smtClean="0">
                <a:latin typeface="Calibri" panose="020F0502020204030204" pitchFamily="34" charset="0"/>
              </a:rPr>
              <a:t>İş sağlığı ve güvenliğinin tarihsel gelişimi </a:t>
            </a:r>
            <a:endParaRPr lang="tr-TR" sz="3200" dirty="0"/>
          </a:p>
        </p:txBody>
      </p:sp>
      <p:sp>
        <p:nvSpPr>
          <p:cNvPr id="3" name="Rectangle 2"/>
          <p:cNvSpPr/>
          <p:nvPr/>
        </p:nvSpPr>
        <p:spPr>
          <a:xfrm>
            <a:off x="601249" y="1440481"/>
            <a:ext cx="10925773" cy="4832092"/>
          </a:xfrm>
          <a:prstGeom prst="rect">
            <a:avLst/>
          </a:prstGeom>
        </p:spPr>
        <p:txBody>
          <a:bodyPr wrap="square">
            <a:spAutoFit/>
          </a:bodyPr>
          <a:lstStyle/>
          <a:p>
            <a:r>
              <a:rPr lang="tr-TR" sz="2800" dirty="0" smtClean="0">
                <a:solidFill>
                  <a:srgbClr val="000000"/>
                </a:solidFill>
                <a:latin typeface="Calibri" panose="020F0502020204030204" pitchFamily="34" charset="0"/>
              </a:rPr>
              <a:t>CUMHURİYET Dönemi;</a:t>
            </a:r>
          </a:p>
          <a:p>
            <a:endParaRPr lang="tr-TR" sz="2800" dirty="0">
              <a:latin typeface="Calibri" panose="020F0502020204030204" pitchFamily="34" charset="0"/>
            </a:endParaRPr>
          </a:p>
          <a:p>
            <a:r>
              <a:rPr lang="fi-FI" sz="2800" dirty="0">
                <a:latin typeface="Arial" panose="020B0604020202020204" pitchFamily="34" charset="0"/>
              </a:rPr>
              <a:t>•Hafta tatili hakkında kanun -1924 </a:t>
            </a:r>
          </a:p>
          <a:p>
            <a:r>
              <a:rPr lang="tr-TR" sz="2800" dirty="0">
                <a:latin typeface="Arial" panose="020B0604020202020204" pitchFamily="34" charset="0"/>
              </a:rPr>
              <a:t>•Türk Ceza Kanunu - 1926 </a:t>
            </a:r>
          </a:p>
          <a:p>
            <a:r>
              <a:rPr lang="tr-TR" sz="2800" dirty="0">
                <a:latin typeface="Arial" panose="020B0604020202020204" pitchFamily="34" charset="0"/>
              </a:rPr>
              <a:t>•Umumi Hıfzıssıhha Kanunu - 1930 </a:t>
            </a:r>
          </a:p>
          <a:p>
            <a:r>
              <a:rPr lang="tr-TR" sz="2800" dirty="0">
                <a:latin typeface="Arial" panose="020B0604020202020204" pitchFamily="34" charset="0"/>
              </a:rPr>
              <a:t>•Belediye Kanunu – 1930 </a:t>
            </a:r>
          </a:p>
          <a:p>
            <a:pPr algn="ctr"/>
            <a:r>
              <a:rPr lang="tr-TR" sz="2800" b="1" dirty="0" smtClean="0">
                <a:latin typeface="Calibri" panose="020F0502020204030204" pitchFamily="34" charset="0"/>
              </a:rPr>
              <a:t>yayınlanmıştır</a:t>
            </a:r>
            <a:r>
              <a:rPr lang="tr-TR" sz="2800" b="1" dirty="0">
                <a:latin typeface="Calibri" panose="020F0502020204030204" pitchFamily="34" charset="0"/>
              </a:rPr>
              <a:t>. </a:t>
            </a:r>
            <a:endParaRPr lang="tr-TR" sz="2800" b="1" dirty="0" smtClean="0">
              <a:latin typeface="Calibri" panose="020F0502020204030204" pitchFamily="34" charset="0"/>
            </a:endParaRPr>
          </a:p>
          <a:p>
            <a:pPr algn="ctr"/>
            <a:endParaRPr lang="tr-TR" sz="2800" b="1" dirty="0" smtClean="0">
              <a:latin typeface="Calibri" panose="020F0502020204030204" pitchFamily="34" charset="0"/>
            </a:endParaRPr>
          </a:p>
          <a:p>
            <a:r>
              <a:rPr lang="tr-TR" sz="2800" b="1" i="1" dirty="0" smtClean="0">
                <a:latin typeface="Calibri" panose="020F0502020204030204" pitchFamily="34" charset="0"/>
              </a:rPr>
              <a:t>Bu mevzuatlar </a:t>
            </a:r>
            <a:r>
              <a:rPr lang="tr-TR" sz="2800" b="1" i="1" dirty="0">
                <a:latin typeface="Calibri" panose="020F0502020204030204" pitchFamily="34" charset="0"/>
              </a:rPr>
              <a:t>çalışma hayatını bir ölçüde düzenlemeyi amaçlasa da endüstriyel gelişmeler dikkate alındığında yeterli gelmemiş ve </a:t>
            </a:r>
            <a:r>
              <a:rPr lang="tr-TR" sz="2800" b="1" i="1" dirty="0">
                <a:solidFill>
                  <a:srgbClr val="FF0000"/>
                </a:solidFill>
                <a:latin typeface="Calibri" panose="020F0502020204030204" pitchFamily="34" charset="0"/>
              </a:rPr>
              <a:t>İş Kanunu </a:t>
            </a:r>
            <a:r>
              <a:rPr lang="tr-TR" sz="2800" b="1" i="1" dirty="0">
                <a:solidFill>
                  <a:srgbClr val="000000"/>
                </a:solidFill>
                <a:latin typeface="Calibri" panose="020F0502020204030204" pitchFamily="34" charset="0"/>
              </a:rPr>
              <a:t>ihtiyacı ortaya çıkmıştır. </a:t>
            </a:r>
            <a:endParaRPr lang="tr-TR" sz="2800" i="1" dirty="0"/>
          </a:p>
        </p:txBody>
      </p:sp>
    </p:spTree>
    <p:extLst>
      <p:ext uri="{BB962C8B-B14F-4D97-AF65-F5344CB8AC3E}">
        <p14:creationId xmlns:p14="http://schemas.microsoft.com/office/powerpoint/2010/main" val="2054768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2737" y="1150073"/>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1937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r>
              <a:rPr lang="tr-TR" sz="2800" b="1" dirty="0" smtClean="0">
                <a:latin typeface="Arial" panose="020B0604020202020204" pitchFamily="34" charset="0"/>
                <a:cs typeface="Arial" panose="020B0604020202020204" pitchFamily="34" charset="0"/>
              </a:rPr>
              <a:t>3008 Sayılı</a:t>
            </a:r>
            <a:endParaRPr lang="tr-TR" sz="28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1780674"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0130592" y="1172241"/>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2012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6331 Sayılı</a:t>
            </a:r>
            <a:endParaRPr lang="tr-TR" sz="2800" b="1" dirty="0">
              <a:latin typeface="Arial" panose="020B0604020202020204" pitchFamily="34" charset="0"/>
              <a:cs typeface="Arial" panose="020B0604020202020204" pitchFamily="34" charset="0"/>
            </a:endParaRPr>
          </a:p>
        </p:txBody>
      </p:sp>
      <p:cxnSp>
        <p:nvCxnSpPr>
          <p:cNvPr id="6" name="Straight Arrow Connector 5"/>
          <p:cNvCxnSpPr/>
          <p:nvPr/>
        </p:nvCxnSpPr>
        <p:spPr>
          <a:xfrm>
            <a:off x="4435642"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031833" y="1172241"/>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1971yılı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1475 Sayılı</a:t>
            </a:r>
            <a:endParaRPr lang="tr-TR" sz="28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a:off x="6898107"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176084"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996991" y="1150073"/>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2003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4857 Sayılı</a:t>
            </a:r>
            <a:endParaRPr lang="tr-TR" sz="2800" b="1" dirty="0">
              <a:latin typeface="Arial" panose="020B0604020202020204" pitchFamily="34" charset="0"/>
              <a:cs typeface="Arial" panose="020B0604020202020204" pitchFamily="34" charset="0"/>
            </a:endParaRPr>
          </a:p>
        </p:txBody>
      </p:sp>
      <p:sp>
        <p:nvSpPr>
          <p:cNvPr id="11" name="Rectangle 10"/>
          <p:cNvSpPr/>
          <p:nvPr/>
        </p:nvSpPr>
        <p:spPr>
          <a:xfrm>
            <a:off x="3665622" y="1313557"/>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1967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931 Sayılı</a:t>
            </a:r>
            <a:endParaRPr lang="tr-TR" sz="2800" b="1" dirty="0">
              <a:latin typeface="Arial" panose="020B0604020202020204" pitchFamily="34" charset="0"/>
              <a:cs typeface="Arial" panose="020B0604020202020204" pitchFamily="34" charset="0"/>
            </a:endParaRPr>
          </a:p>
        </p:txBody>
      </p:sp>
      <p:sp>
        <p:nvSpPr>
          <p:cNvPr id="12" name="Rectangle 11"/>
          <p:cNvSpPr/>
          <p:nvPr/>
        </p:nvSpPr>
        <p:spPr>
          <a:xfrm>
            <a:off x="389021" y="5042118"/>
            <a:ext cx="4868779" cy="1815882"/>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İş yerinde sağlığın korunması ile ilgili yasa ilk kez 3008 sayılı İŞ KANUNU ile çıktı!</a:t>
            </a:r>
            <a:endParaRPr lang="tr-TR" sz="2800" b="1" dirty="0">
              <a:latin typeface="Arial" panose="020B0604020202020204" pitchFamily="34" charset="0"/>
              <a:cs typeface="Arial" panose="020B0604020202020204" pitchFamily="34" charset="0"/>
            </a:endParaRPr>
          </a:p>
        </p:txBody>
      </p:sp>
      <p:cxnSp>
        <p:nvCxnSpPr>
          <p:cNvPr id="13" name="Straight Arrow Connector 12"/>
          <p:cNvCxnSpPr/>
          <p:nvPr/>
        </p:nvCxnSpPr>
        <p:spPr>
          <a:xfrm>
            <a:off x="11077074"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28274" y="3991213"/>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627270" y="5473005"/>
            <a:ext cx="2787317" cy="954107"/>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 İŞ SAĞLIĞI KANUNUDUR</a:t>
            </a:r>
            <a:endParaRPr lang="tr-TR" sz="2800" b="1" dirty="0">
              <a:latin typeface="Arial" panose="020B0604020202020204" pitchFamily="34" charset="0"/>
              <a:cs typeface="Arial" panose="020B0604020202020204" pitchFamily="34" charset="0"/>
            </a:endParaRPr>
          </a:p>
        </p:txBody>
      </p:sp>
      <p:cxnSp>
        <p:nvCxnSpPr>
          <p:cNvPr id="16" name="Straight Arrow Connector 15"/>
          <p:cNvCxnSpPr/>
          <p:nvPr/>
        </p:nvCxnSpPr>
        <p:spPr>
          <a:xfrm>
            <a:off x="11077074" y="4172426"/>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397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7051" y="792069"/>
            <a:ext cx="8213558" cy="5262979"/>
          </a:xfrm>
          <a:prstGeom prst="rect">
            <a:avLst/>
          </a:prstGeom>
        </p:spPr>
        <p:txBody>
          <a:bodyPr wrap="square">
            <a:spAutoFit/>
          </a:bodyPr>
          <a:lstStyle/>
          <a:p>
            <a:endParaRPr lang="tr-TR" sz="2400" dirty="0">
              <a:solidFill>
                <a:srgbClr val="000000"/>
              </a:solidFill>
              <a:latin typeface="Arial" panose="020B0604020202020204" pitchFamily="34" charset="0"/>
            </a:endParaRPr>
          </a:p>
          <a:p>
            <a:endParaRPr lang="tr-TR" sz="2400" dirty="0">
              <a:latin typeface="Arial" panose="020B0604020202020204" pitchFamily="34" charset="0"/>
            </a:endParaRPr>
          </a:p>
          <a:p>
            <a:r>
              <a:rPr lang="tr-TR" sz="2400" dirty="0">
                <a:latin typeface="Arial" panose="020B0604020202020204" pitchFamily="34" charset="0"/>
              </a:rPr>
              <a:t>–</a:t>
            </a:r>
            <a:r>
              <a:rPr lang="tr-TR" sz="2400" b="1" dirty="0">
                <a:latin typeface="Calibri" panose="020F0502020204030204" pitchFamily="34" charset="0"/>
              </a:rPr>
              <a:t>6331 sayılı İş Sağlığı ve Güvenliği Kanunu (30.06.2012</a:t>
            </a:r>
            <a:r>
              <a:rPr lang="tr-TR" sz="2400" b="1" dirty="0" smtClean="0">
                <a:latin typeface="Calibri" panose="020F0502020204030204" pitchFamily="34" charset="0"/>
              </a:rPr>
              <a:t>)</a:t>
            </a:r>
          </a:p>
          <a:p>
            <a:r>
              <a:rPr lang="tr-TR" sz="2400" b="1" dirty="0" smtClean="0">
                <a:latin typeface="Calibri" panose="020F0502020204030204" pitchFamily="34" charset="0"/>
              </a:rPr>
              <a:t> </a:t>
            </a:r>
            <a:endParaRPr lang="tr-TR" sz="2400" dirty="0">
              <a:latin typeface="Arial" panose="020B0604020202020204" pitchFamily="34" charset="0"/>
            </a:endParaRPr>
          </a:p>
          <a:p>
            <a:r>
              <a:rPr lang="tr-TR" sz="2400" dirty="0" smtClean="0">
                <a:solidFill>
                  <a:srgbClr val="FF0000"/>
                </a:solidFill>
                <a:latin typeface="Arial" panose="020B0604020202020204" pitchFamily="34" charset="0"/>
              </a:rPr>
              <a:t>• </a:t>
            </a:r>
            <a:r>
              <a:rPr lang="tr-TR" sz="2400" b="1" dirty="0" smtClean="0">
                <a:solidFill>
                  <a:srgbClr val="FF0000"/>
                </a:solidFill>
                <a:latin typeface="Arial" panose="020B0604020202020204" pitchFamily="34" charset="0"/>
              </a:rPr>
              <a:t>5 </a:t>
            </a:r>
            <a:r>
              <a:rPr lang="tr-TR" sz="2400" b="1" dirty="0">
                <a:solidFill>
                  <a:srgbClr val="FF0000"/>
                </a:solidFill>
                <a:latin typeface="Arial" panose="020B0604020202020204" pitchFamily="34" charset="0"/>
              </a:rPr>
              <a:t>Bölüm </a:t>
            </a:r>
            <a:endParaRPr lang="tr-TR" sz="2400" b="1" dirty="0" smtClean="0">
              <a:solidFill>
                <a:srgbClr val="FF0000"/>
              </a:solidFill>
              <a:latin typeface="Arial" panose="020B0604020202020204" pitchFamily="34" charset="0"/>
            </a:endParaRPr>
          </a:p>
          <a:p>
            <a:endParaRPr lang="tr-TR" sz="2400" b="1" dirty="0">
              <a:solidFill>
                <a:srgbClr val="FF0000"/>
              </a:solidFill>
              <a:latin typeface="Arial" panose="020B0604020202020204" pitchFamily="34" charset="0"/>
            </a:endParaRPr>
          </a:p>
          <a:p>
            <a:r>
              <a:rPr lang="tr-TR" sz="2400" b="1" dirty="0" smtClean="0">
                <a:solidFill>
                  <a:srgbClr val="FF0000"/>
                </a:solidFill>
                <a:latin typeface="Arial" panose="020B0604020202020204" pitchFamily="34" charset="0"/>
              </a:rPr>
              <a:t>• 39 </a:t>
            </a:r>
            <a:r>
              <a:rPr lang="tr-TR" sz="2400" b="1" dirty="0">
                <a:solidFill>
                  <a:srgbClr val="FF0000"/>
                </a:solidFill>
                <a:latin typeface="Arial" panose="020B0604020202020204" pitchFamily="34" charset="0"/>
              </a:rPr>
              <a:t>Madde </a:t>
            </a:r>
            <a:endParaRPr lang="tr-TR" sz="2400" b="1" dirty="0" smtClean="0">
              <a:solidFill>
                <a:srgbClr val="FF0000"/>
              </a:solidFill>
              <a:latin typeface="Arial" panose="020B0604020202020204" pitchFamily="34" charset="0"/>
            </a:endParaRPr>
          </a:p>
          <a:p>
            <a:endParaRPr lang="tr-TR" sz="2400" b="1" dirty="0">
              <a:solidFill>
                <a:srgbClr val="FF0000"/>
              </a:solidFill>
              <a:latin typeface="Arial" panose="020B0604020202020204" pitchFamily="34" charset="0"/>
            </a:endParaRPr>
          </a:p>
          <a:p>
            <a:r>
              <a:rPr lang="tr-TR" sz="2400" b="1" dirty="0" smtClean="0">
                <a:solidFill>
                  <a:srgbClr val="FF0000"/>
                </a:solidFill>
                <a:latin typeface="Arial" panose="020B0604020202020204" pitchFamily="34" charset="0"/>
              </a:rPr>
              <a:t>• 8 </a:t>
            </a:r>
            <a:r>
              <a:rPr lang="tr-TR" sz="2400" b="1" dirty="0">
                <a:solidFill>
                  <a:srgbClr val="FF0000"/>
                </a:solidFill>
                <a:latin typeface="Arial" panose="020B0604020202020204" pitchFamily="34" charset="0"/>
              </a:rPr>
              <a:t>Geçici Madde</a:t>
            </a:r>
            <a:r>
              <a:rPr lang="tr-TR" sz="2400" dirty="0">
                <a:latin typeface="Arial" panose="020B0604020202020204" pitchFamily="34" charset="0"/>
              </a:rPr>
              <a:t> </a:t>
            </a:r>
            <a:endParaRPr lang="tr-TR" sz="2400" dirty="0" smtClean="0">
              <a:latin typeface="Arial" panose="020B0604020202020204" pitchFamily="34" charset="0"/>
            </a:endParaRPr>
          </a:p>
          <a:p>
            <a:endParaRPr lang="tr-TR" sz="2400" dirty="0">
              <a:latin typeface="Arial" panose="020B0604020202020204" pitchFamily="34" charset="0"/>
            </a:endParaRPr>
          </a:p>
          <a:p>
            <a:r>
              <a:rPr lang="tr-TR" sz="2400" dirty="0">
                <a:latin typeface="Arial" panose="020B0604020202020204" pitchFamily="34" charset="0"/>
              </a:rPr>
              <a:t> </a:t>
            </a:r>
            <a:r>
              <a:rPr lang="tr-TR" sz="2400" dirty="0" smtClean="0">
                <a:latin typeface="Arial" panose="020B0604020202020204" pitchFamily="34" charset="0"/>
              </a:rPr>
              <a:t>        Yönetmelikler </a:t>
            </a:r>
            <a:endParaRPr lang="tr-TR" sz="2400" dirty="0">
              <a:latin typeface="Arial" panose="020B0604020202020204" pitchFamily="34" charset="0"/>
            </a:endParaRPr>
          </a:p>
          <a:p>
            <a:r>
              <a:rPr lang="tr-TR" sz="2400" dirty="0">
                <a:latin typeface="Arial" panose="020B0604020202020204" pitchFamily="34" charset="0"/>
              </a:rPr>
              <a:t> </a:t>
            </a:r>
            <a:r>
              <a:rPr lang="tr-TR" sz="2400" dirty="0" smtClean="0">
                <a:latin typeface="Arial" panose="020B0604020202020204" pitchFamily="34" charset="0"/>
              </a:rPr>
              <a:t>        Kapsam </a:t>
            </a:r>
            <a:endParaRPr lang="tr-TR" sz="2400" dirty="0">
              <a:latin typeface="Arial" panose="020B0604020202020204" pitchFamily="34" charset="0"/>
            </a:endParaRPr>
          </a:p>
          <a:p>
            <a:r>
              <a:rPr lang="tr-TR" sz="2400" dirty="0" smtClean="0">
                <a:latin typeface="Arial" panose="020B0604020202020204" pitchFamily="34" charset="0"/>
              </a:rPr>
              <a:t>         –</a:t>
            </a:r>
            <a:r>
              <a:rPr lang="tr-TR" sz="2400" dirty="0">
                <a:latin typeface="Arial" panose="020B0604020202020204" pitchFamily="34" charset="0"/>
              </a:rPr>
              <a:t>Kamu ve özel bütün işyerleri </a:t>
            </a:r>
          </a:p>
          <a:p>
            <a:r>
              <a:rPr lang="tr-TR" sz="2400" dirty="0" smtClean="0">
                <a:latin typeface="Arial" panose="020B0604020202020204" pitchFamily="34" charset="0"/>
              </a:rPr>
              <a:t>         –</a:t>
            </a:r>
            <a:r>
              <a:rPr lang="tr-TR" sz="2400" dirty="0">
                <a:latin typeface="Arial" panose="020B0604020202020204" pitchFamily="34" charset="0"/>
              </a:rPr>
              <a:t>Memur ve işçi bütün çalışanlar </a:t>
            </a:r>
          </a:p>
        </p:txBody>
      </p:sp>
      <p:sp>
        <p:nvSpPr>
          <p:cNvPr id="3" name="5-Point Star 2"/>
          <p:cNvSpPr/>
          <p:nvPr/>
        </p:nvSpPr>
        <p:spPr>
          <a:xfrm>
            <a:off x="964504" y="1427968"/>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95563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62835" y="172189"/>
            <a:ext cx="10515600" cy="6529236"/>
          </a:xfrm>
        </p:spPr>
        <p:txBody>
          <a:bodyPr>
            <a:normAutofit fontScale="92500" lnSpcReduction="10000"/>
          </a:bodyPr>
          <a:lstStyle/>
          <a:p>
            <a:endParaRPr lang="tr-TR" dirty="0"/>
          </a:p>
          <a:p>
            <a:pPr marL="0" indent="0">
              <a:buNone/>
            </a:pPr>
            <a:r>
              <a:rPr lang="tr-TR" b="1" dirty="0" smtClean="0">
                <a:solidFill>
                  <a:srgbClr val="7030A0"/>
                </a:solidFill>
              </a:rPr>
              <a:t>Bu kanuna göre;</a:t>
            </a:r>
          </a:p>
          <a:p>
            <a:pPr marL="0" indent="0">
              <a:buNone/>
            </a:pPr>
            <a:r>
              <a:rPr lang="tr-TR" b="1" dirty="0" smtClean="0">
                <a:solidFill>
                  <a:srgbClr val="7030A0"/>
                </a:solidFill>
              </a:rPr>
              <a:t>KAMU VE ÖZEL SEKTÖR AYRIMI GÖZETMEKSİZİN TÜM ÇALIŞANLAR KORUMA ALTINA ALINDI… </a:t>
            </a:r>
          </a:p>
          <a:p>
            <a:pPr marL="0" indent="0">
              <a:buNone/>
            </a:pPr>
            <a:endParaRPr lang="tr-TR" dirty="0" smtClean="0">
              <a:solidFill>
                <a:srgbClr val="7030A0"/>
              </a:solidFill>
            </a:endParaRPr>
          </a:p>
          <a:p>
            <a:pPr marL="0" indent="0">
              <a:buNone/>
            </a:pPr>
            <a:r>
              <a:rPr lang="tr-TR" b="1" dirty="0" smtClean="0">
                <a:solidFill>
                  <a:srgbClr val="FF0000"/>
                </a:solidFill>
              </a:rPr>
              <a:t>Kapsam: </a:t>
            </a:r>
            <a:endParaRPr lang="tr-TR" dirty="0" smtClean="0">
              <a:solidFill>
                <a:srgbClr val="FF0000"/>
              </a:solidFill>
            </a:endParaRPr>
          </a:p>
          <a:p>
            <a:r>
              <a:rPr lang="tr-TR" b="1" dirty="0" smtClean="0"/>
              <a:t>Sayı </a:t>
            </a:r>
            <a:r>
              <a:rPr lang="tr-TR" b="1" dirty="0"/>
              <a:t>sınırı olmaksızın, </a:t>
            </a:r>
            <a:endParaRPr lang="tr-TR" dirty="0"/>
          </a:p>
          <a:p>
            <a:r>
              <a:rPr lang="tr-TR" b="1" dirty="0"/>
              <a:t>Memur, işçi, işveren, çırak, stajyer tüm çalışanlar, </a:t>
            </a:r>
            <a:endParaRPr lang="tr-TR" dirty="0"/>
          </a:p>
          <a:p>
            <a:r>
              <a:rPr lang="tr-TR" b="1" dirty="0"/>
              <a:t>Kamu ve özel sektöre ait bütün </a:t>
            </a:r>
            <a:r>
              <a:rPr lang="tr-TR" b="1" dirty="0" smtClean="0"/>
              <a:t>işler </a:t>
            </a:r>
            <a:r>
              <a:rPr lang="tr-TR" b="1" dirty="0"/>
              <a:t>ve işyerleri, </a:t>
            </a:r>
            <a:endParaRPr lang="tr-TR" dirty="0"/>
          </a:p>
          <a:p>
            <a:r>
              <a:rPr lang="tr-TR" b="1" dirty="0"/>
              <a:t>Tarım vb. dahil tüm işkolları </a:t>
            </a:r>
            <a:endParaRPr lang="tr-TR" b="1" dirty="0" smtClean="0"/>
          </a:p>
          <a:p>
            <a:pPr marL="0" indent="0">
              <a:buNone/>
            </a:pPr>
            <a:endParaRPr lang="tr-TR" b="1" dirty="0"/>
          </a:p>
          <a:p>
            <a:pPr marL="0" indent="0">
              <a:buNone/>
            </a:pPr>
            <a:endParaRPr lang="tr-TR" dirty="0"/>
          </a:p>
          <a:p>
            <a:pPr marL="0" indent="0">
              <a:buNone/>
            </a:pPr>
            <a:r>
              <a:rPr lang="tr-TR" b="1" dirty="0">
                <a:solidFill>
                  <a:srgbClr val="FF0000"/>
                </a:solidFill>
              </a:rPr>
              <a:t>İstisna: </a:t>
            </a:r>
            <a:endParaRPr lang="tr-TR" dirty="0">
              <a:solidFill>
                <a:srgbClr val="FF0000"/>
              </a:solidFill>
            </a:endParaRPr>
          </a:p>
          <a:p>
            <a:r>
              <a:rPr lang="tr-TR" b="1" dirty="0"/>
              <a:t>TSK, emniyet, afet müdahale ekipleri, ev hizmetleri, kendi nam ve hesabına tek başına çalışanlar </a:t>
            </a:r>
            <a:endParaRPr lang="tr-T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182" y="3974305"/>
            <a:ext cx="6278880" cy="1890584"/>
          </a:xfrm>
          <a:prstGeom prst="rect">
            <a:avLst/>
          </a:prstGeom>
        </p:spPr>
      </p:pic>
    </p:spTree>
    <p:extLst>
      <p:ext uri="{BB962C8B-B14F-4D97-AF65-F5344CB8AC3E}">
        <p14:creationId xmlns:p14="http://schemas.microsoft.com/office/powerpoint/2010/main" val="250983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62162" y="404812"/>
            <a:ext cx="8067675" cy="6048375"/>
          </a:xfrm>
          <a:prstGeom prst="rect">
            <a:avLst/>
          </a:prstGeom>
        </p:spPr>
      </p:pic>
    </p:spTree>
    <p:extLst>
      <p:ext uri="{BB962C8B-B14F-4D97-AF65-F5344CB8AC3E}">
        <p14:creationId xmlns:p14="http://schemas.microsoft.com/office/powerpoint/2010/main" val="73286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0675" y="238891"/>
            <a:ext cx="8598567" cy="6356499"/>
          </a:xfrm>
          <a:prstGeom prst="rect">
            <a:avLst/>
          </a:prstGeom>
        </p:spPr>
      </p:pic>
      <p:sp>
        <p:nvSpPr>
          <p:cNvPr id="3" name="5-Point Star 2"/>
          <p:cNvSpPr/>
          <p:nvPr/>
        </p:nvSpPr>
        <p:spPr>
          <a:xfrm>
            <a:off x="2304789" y="3519815"/>
            <a:ext cx="212942" cy="2004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2304789" y="5057602"/>
            <a:ext cx="212942" cy="2004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Point Star 5"/>
          <p:cNvSpPr/>
          <p:nvPr/>
        </p:nvSpPr>
        <p:spPr>
          <a:xfrm>
            <a:off x="2304789" y="5826496"/>
            <a:ext cx="212942" cy="2004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31467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60225" y="1020174"/>
            <a:ext cx="7271550" cy="5393848"/>
          </a:xfrm>
          <a:prstGeom prst="rect">
            <a:avLst/>
          </a:prstGeom>
        </p:spPr>
      </p:pic>
      <p:sp>
        <p:nvSpPr>
          <p:cNvPr id="4" name="Rectangle 3"/>
          <p:cNvSpPr/>
          <p:nvPr/>
        </p:nvSpPr>
        <p:spPr>
          <a:xfrm>
            <a:off x="2248093" y="223531"/>
            <a:ext cx="8213558" cy="646331"/>
          </a:xfrm>
          <a:prstGeom prst="rect">
            <a:avLst/>
          </a:prstGeom>
        </p:spPr>
        <p:txBody>
          <a:bodyPr wrap="square">
            <a:spAutoFit/>
          </a:bodyPr>
          <a:lstStyle/>
          <a:p>
            <a:r>
              <a:rPr lang="tr-TR" sz="3600" b="1" dirty="0" smtClean="0">
                <a:solidFill>
                  <a:srgbClr val="000000"/>
                </a:solidFill>
                <a:latin typeface="Arial" panose="020B0604020202020204" pitchFamily="34" charset="0"/>
              </a:rPr>
              <a:t>KAZA VE İŞ KAZASI KAVRAMLARI</a:t>
            </a:r>
            <a:endParaRPr lang="tr-TR" sz="3600" b="1" dirty="0">
              <a:latin typeface="Arial" panose="020B0604020202020204" pitchFamily="34" charset="0"/>
            </a:endParaRPr>
          </a:p>
        </p:txBody>
      </p:sp>
    </p:spTree>
    <p:extLst>
      <p:ext uri="{BB962C8B-B14F-4D97-AF65-F5344CB8AC3E}">
        <p14:creationId xmlns:p14="http://schemas.microsoft.com/office/powerpoint/2010/main" val="190911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9637" y="62324"/>
            <a:ext cx="9962955" cy="6760903"/>
          </a:xfrm>
          <a:prstGeom prst="rect">
            <a:avLst/>
          </a:prstGeom>
        </p:spPr>
      </p:pic>
    </p:spTree>
    <p:extLst>
      <p:ext uri="{BB962C8B-B14F-4D97-AF65-F5344CB8AC3E}">
        <p14:creationId xmlns:p14="http://schemas.microsoft.com/office/powerpoint/2010/main" val="1666169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Ä°Å GÃ¼venliÄi Caps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317" y="799164"/>
            <a:ext cx="6667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41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Ã¼rkiye'De Ä°Å GÃ¼venliÄi Capsler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578" y="261741"/>
            <a:ext cx="6667500" cy="649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36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2482" y="328824"/>
            <a:ext cx="10430005" cy="3400931"/>
          </a:xfrm>
          <a:prstGeom prst="rect">
            <a:avLst/>
          </a:prstGeom>
        </p:spPr>
        <p:txBody>
          <a:bodyPr wrap="square">
            <a:spAutoFit/>
          </a:bodyPr>
          <a:lstStyle/>
          <a:p>
            <a:endParaRPr lang="tr-TR" sz="900" dirty="0">
              <a:solidFill>
                <a:srgbClr val="000000"/>
              </a:solidFill>
              <a:latin typeface="Arial" panose="020B0604020202020204" pitchFamily="34" charset="0"/>
            </a:endParaRPr>
          </a:p>
          <a:p>
            <a:pPr algn="ctr"/>
            <a:r>
              <a:rPr lang="tr-TR" sz="2800" b="1" dirty="0">
                <a:solidFill>
                  <a:srgbClr val="C00000"/>
                </a:solidFill>
                <a:latin typeface="Arial" panose="020B0604020202020204" pitchFamily="34" charset="0"/>
              </a:rPr>
              <a:t>İş Kazası (Work Accident): </a:t>
            </a:r>
            <a:endParaRPr lang="tr-TR" sz="2800" b="1" dirty="0" smtClean="0">
              <a:solidFill>
                <a:srgbClr val="C00000"/>
              </a:solidFill>
              <a:latin typeface="Arial" panose="020B0604020202020204" pitchFamily="34" charset="0"/>
            </a:endParaRPr>
          </a:p>
          <a:p>
            <a:pPr algn="ctr"/>
            <a:endParaRPr lang="tr-TR" sz="2800" b="1" dirty="0" smtClean="0">
              <a:solidFill>
                <a:srgbClr val="C00000"/>
              </a:solidFill>
              <a:latin typeface="Arial" panose="020B0604020202020204" pitchFamily="34" charset="0"/>
            </a:endParaRPr>
          </a:p>
          <a:p>
            <a:endParaRPr lang="tr-TR" b="1" dirty="0" smtClean="0">
              <a:solidFill>
                <a:srgbClr val="C00000"/>
              </a:solidFill>
              <a:latin typeface="Arial" panose="020B0604020202020204" pitchFamily="34" charset="0"/>
            </a:endParaRPr>
          </a:p>
          <a:p>
            <a:r>
              <a:rPr lang="tr-TR" b="1" dirty="0" smtClean="0">
                <a:solidFill>
                  <a:srgbClr val="001F5F"/>
                </a:solidFill>
                <a:latin typeface="Arial" panose="020B0604020202020204" pitchFamily="34" charset="0"/>
              </a:rPr>
              <a:t>İş </a:t>
            </a:r>
            <a:r>
              <a:rPr lang="tr-TR" b="1" dirty="0">
                <a:solidFill>
                  <a:srgbClr val="001F5F"/>
                </a:solidFill>
                <a:latin typeface="Arial" panose="020B0604020202020204" pitchFamily="34" charset="0"/>
              </a:rPr>
              <a:t>kazası için değişik tanımlar yapılmıştır. </a:t>
            </a:r>
            <a:endParaRPr lang="tr-TR" b="1" dirty="0" smtClean="0">
              <a:solidFill>
                <a:srgbClr val="001F5F"/>
              </a:solidFill>
              <a:latin typeface="Arial" panose="020B0604020202020204" pitchFamily="34" charset="0"/>
            </a:endParaRPr>
          </a:p>
          <a:p>
            <a:endParaRPr lang="tr-TR" b="1" dirty="0" smtClean="0">
              <a:solidFill>
                <a:srgbClr val="001F5F"/>
              </a:solidFill>
              <a:latin typeface="Arial" panose="020B0604020202020204" pitchFamily="34" charset="0"/>
            </a:endParaRPr>
          </a:p>
          <a:p>
            <a:endParaRPr lang="tr-TR" dirty="0">
              <a:solidFill>
                <a:srgbClr val="001F5F"/>
              </a:solidFill>
              <a:latin typeface="Arial" panose="020B0604020202020204" pitchFamily="34" charset="0"/>
            </a:endParaRPr>
          </a:p>
          <a:p>
            <a:pPr marL="285750" indent="-285750">
              <a:buFont typeface="Wingdings" panose="05000000000000000000" pitchFamily="2" charset="2"/>
              <a:buChar char="q"/>
            </a:pPr>
            <a:r>
              <a:rPr lang="tr-TR" sz="2400" u="sng" dirty="0" smtClean="0">
                <a:solidFill>
                  <a:srgbClr val="0070C0"/>
                </a:solidFill>
                <a:latin typeface="Arial" panose="020B0604020202020204" pitchFamily="34" charset="0"/>
              </a:rPr>
              <a:t>Uluslararası </a:t>
            </a:r>
            <a:r>
              <a:rPr lang="tr-TR" sz="2400" u="sng" dirty="0">
                <a:solidFill>
                  <a:srgbClr val="0070C0"/>
                </a:solidFill>
                <a:latin typeface="Arial" panose="020B0604020202020204" pitchFamily="34" charset="0"/>
              </a:rPr>
              <a:t>Çalışma Örgütü (</a:t>
            </a:r>
            <a:r>
              <a:rPr lang="tr-TR" sz="2400" b="1" u="sng" dirty="0">
                <a:solidFill>
                  <a:srgbClr val="0070C0"/>
                </a:solidFill>
                <a:latin typeface="Arial" panose="020B0604020202020204" pitchFamily="34" charset="0"/>
              </a:rPr>
              <a:t>ILO</a:t>
            </a:r>
            <a:r>
              <a:rPr lang="tr-TR" sz="2400" u="sng" dirty="0">
                <a:solidFill>
                  <a:srgbClr val="0070C0"/>
                </a:solidFill>
                <a:latin typeface="Arial" panose="020B0604020202020204" pitchFamily="34" charset="0"/>
              </a:rPr>
              <a:t>) </a:t>
            </a:r>
            <a:r>
              <a:rPr lang="tr-TR" sz="2400" u="sng" dirty="0" smtClean="0">
                <a:solidFill>
                  <a:srgbClr val="0070C0"/>
                </a:solidFill>
                <a:latin typeface="Arial" panose="020B0604020202020204" pitchFamily="34" charset="0"/>
              </a:rPr>
              <a:t>tarafından </a:t>
            </a:r>
            <a:r>
              <a:rPr lang="tr-TR" sz="2400" u="sng" dirty="0">
                <a:solidFill>
                  <a:srgbClr val="0070C0"/>
                </a:solidFill>
                <a:latin typeface="Arial" panose="020B0604020202020204" pitchFamily="34" charset="0"/>
              </a:rPr>
              <a:t>iş kazası</a:t>
            </a:r>
            <a:r>
              <a:rPr lang="tr-TR" dirty="0">
                <a:solidFill>
                  <a:srgbClr val="001F5F"/>
                </a:solidFill>
                <a:latin typeface="Arial" panose="020B0604020202020204" pitchFamily="34" charset="0"/>
              </a:rPr>
              <a:t>: </a:t>
            </a:r>
            <a:endParaRPr lang="tr-TR" dirty="0" smtClean="0">
              <a:solidFill>
                <a:srgbClr val="001F5F"/>
              </a:solidFill>
              <a:latin typeface="Arial" panose="020B0604020202020204" pitchFamily="34" charset="0"/>
            </a:endParaRPr>
          </a:p>
          <a:p>
            <a:endParaRPr lang="tr-TR" b="1" dirty="0">
              <a:solidFill>
                <a:srgbClr val="001F5F"/>
              </a:solidFill>
              <a:latin typeface="Arial" panose="020B0604020202020204" pitchFamily="34" charset="0"/>
            </a:endParaRPr>
          </a:p>
          <a:p>
            <a:endParaRPr lang="tr-TR" b="1" dirty="0" smtClean="0">
              <a:solidFill>
                <a:srgbClr val="001F5F"/>
              </a:solidFill>
              <a:latin typeface="Arial" panose="020B0604020202020204" pitchFamily="34" charset="0"/>
            </a:endParaRPr>
          </a:p>
          <a:p>
            <a:r>
              <a:rPr lang="tr-TR" b="1" dirty="0" smtClean="0">
                <a:solidFill>
                  <a:srgbClr val="001F5F"/>
                </a:solidFill>
                <a:latin typeface="Arial" panose="020B0604020202020204" pitchFamily="34" charset="0"/>
              </a:rPr>
              <a:t>Belirli </a:t>
            </a:r>
            <a:r>
              <a:rPr lang="tr-TR" b="1" dirty="0">
                <a:solidFill>
                  <a:srgbClr val="001F5F"/>
                </a:solidFill>
                <a:latin typeface="Arial" panose="020B0604020202020204" pitchFamily="34" charset="0"/>
              </a:rPr>
              <a:t>bir zarar veya yaralanmaya yol açan, önceden planlanmamış beklenmedik bir olaydır. </a:t>
            </a:r>
            <a:endParaRPr lang="tr-TR" dirty="0">
              <a:solidFill>
                <a:srgbClr val="001F5F"/>
              </a:solidFill>
              <a:latin typeface="Arial" panose="020B0604020202020204" pitchFamily="34" charset="0"/>
            </a:endParaRPr>
          </a:p>
        </p:txBody>
      </p:sp>
      <p:pic>
        <p:nvPicPr>
          <p:cNvPr id="7" name="Picture 6"/>
          <p:cNvPicPr>
            <a:picLocks noChangeAspect="1"/>
          </p:cNvPicPr>
          <p:nvPr/>
        </p:nvPicPr>
        <p:blipFill>
          <a:blip r:embed="rId2"/>
          <a:stretch>
            <a:fillRect/>
          </a:stretch>
        </p:blipFill>
        <p:spPr>
          <a:xfrm>
            <a:off x="7580759" y="3832965"/>
            <a:ext cx="4354832" cy="2898404"/>
          </a:xfrm>
          <a:prstGeom prst="rect">
            <a:avLst/>
          </a:prstGeom>
        </p:spPr>
      </p:pic>
    </p:spTree>
    <p:extLst>
      <p:ext uri="{BB962C8B-B14F-4D97-AF65-F5344CB8AC3E}">
        <p14:creationId xmlns:p14="http://schemas.microsoft.com/office/powerpoint/2010/main" val="2743753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008" y="384835"/>
            <a:ext cx="10417480" cy="2446824"/>
          </a:xfrm>
          <a:prstGeom prst="rect">
            <a:avLst/>
          </a:prstGeom>
        </p:spPr>
        <p:txBody>
          <a:bodyPr wrap="square">
            <a:spAutoFit/>
          </a:bodyPr>
          <a:lstStyle/>
          <a:p>
            <a:pPr>
              <a:lnSpc>
                <a:spcPct val="150000"/>
              </a:lnSpc>
            </a:pPr>
            <a:endParaRPr lang="tr-TR" sz="900" dirty="0">
              <a:solidFill>
                <a:srgbClr val="000000"/>
              </a:solidFill>
              <a:latin typeface="Wingdings" panose="05000000000000000000" pitchFamily="2" charset="2"/>
            </a:endParaRPr>
          </a:p>
          <a:p>
            <a:pPr>
              <a:lnSpc>
                <a:spcPct val="150000"/>
              </a:lnSpc>
            </a:pPr>
            <a:endParaRPr lang="tr-TR" sz="900" dirty="0">
              <a:latin typeface="Wingdings" panose="05000000000000000000" pitchFamily="2" charset="2"/>
            </a:endParaRPr>
          </a:p>
          <a:p>
            <a:pPr marL="342900" indent="-342900">
              <a:lnSpc>
                <a:spcPct val="150000"/>
              </a:lnSpc>
              <a:buFont typeface="Wingdings" panose="05000000000000000000" pitchFamily="2" charset="2"/>
              <a:buChar char="q"/>
            </a:pPr>
            <a:r>
              <a:rPr lang="tr-TR" sz="2400" u="sng" dirty="0" smtClean="0">
                <a:solidFill>
                  <a:srgbClr val="0070C0"/>
                </a:solidFill>
                <a:latin typeface="Arial" panose="020B0604020202020204" pitchFamily="34" charset="0"/>
              </a:rPr>
              <a:t>Dünya </a:t>
            </a:r>
            <a:r>
              <a:rPr lang="tr-TR" sz="2400" u="sng" dirty="0">
                <a:solidFill>
                  <a:srgbClr val="0070C0"/>
                </a:solidFill>
                <a:latin typeface="Arial" panose="020B0604020202020204" pitchFamily="34" charset="0"/>
              </a:rPr>
              <a:t>Sağlık Örgütü (</a:t>
            </a:r>
            <a:r>
              <a:rPr lang="tr-TR" sz="2400" b="1" u="sng" dirty="0">
                <a:solidFill>
                  <a:srgbClr val="0070C0"/>
                </a:solidFill>
                <a:latin typeface="Arial" panose="020B0604020202020204" pitchFamily="34" charset="0"/>
              </a:rPr>
              <a:t>WHO</a:t>
            </a:r>
            <a:r>
              <a:rPr lang="tr-TR" sz="2400" u="sng" dirty="0">
                <a:solidFill>
                  <a:srgbClr val="0070C0"/>
                </a:solidFill>
                <a:latin typeface="Arial" panose="020B0604020202020204" pitchFamily="34" charset="0"/>
              </a:rPr>
              <a:t>) tarafından ise iş kazası: </a:t>
            </a:r>
            <a:endParaRPr lang="tr-TR" sz="2400" u="sng" dirty="0" smtClean="0">
              <a:solidFill>
                <a:srgbClr val="0070C0"/>
              </a:solidFill>
              <a:latin typeface="Arial" panose="020B0604020202020204" pitchFamily="34" charset="0"/>
            </a:endParaRPr>
          </a:p>
          <a:p>
            <a:pPr marL="285750" indent="-285750">
              <a:lnSpc>
                <a:spcPct val="150000"/>
              </a:lnSpc>
              <a:buFont typeface="Wingdings" panose="05000000000000000000" pitchFamily="2" charset="2"/>
              <a:buChar char="q"/>
            </a:pPr>
            <a:endParaRPr lang="tr-TR" sz="2400" b="1" u="sng" dirty="0">
              <a:solidFill>
                <a:srgbClr val="0070C0"/>
              </a:solidFill>
              <a:latin typeface="Arial" panose="020B0604020202020204" pitchFamily="34" charset="0"/>
            </a:endParaRPr>
          </a:p>
          <a:p>
            <a:pPr>
              <a:lnSpc>
                <a:spcPct val="150000"/>
              </a:lnSpc>
            </a:pPr>
            <a:r>
              <a:rPr lang="tr-TR" b="1" dirty="0" smtClean="0">
                <a:solidFill>
                  <a:srgbClr val="001F5F"/>
                </a:solidFill>
                <a:latin typeface="Arial" panose="020B0604020202020204" pitchFamily="34" charset="0"/>
              </a:rPr>
              <a:t>Önceden </a:t>
            </a:r>
            <a:r>
              <a:rPr lang="tr-TR" b="1" dirty="0">
                <a:solidFill>
                  <a:srgbClr val="001F5F"/>
                </a:solidFill>
                <a:latin typeface="Arial" panose="020B0604020202020204" pitchFamily="34" charset="0"/>
              </a:rPr>
              <a:t>planlanmamış çoğu zaman, kişisel yaralanmalara, makinelerin, araç ve gereçlerin zarara uğramasına, üretimin bir süre durmasına yol açan bir </a:t>
            </a:r>
            <a:r>
              <a:rPr lang="tr-TR" b="1" dirty="0" smtClean="0">
                <a:solidFill>
                  <a:srgbClr val="001F5F"/>
                </a:solidFill>
                <a:latin typeface="Arial" panose="020B0604020202020204" pitchFamily="34" charset="0"/>
              </a:rPr>
              <a:t>olaydır</a:t>
            </a:r>
            <a:r>
              <a:rPr lang="tr-TR" dirty="0">
                <a:solidFill>
                  <a:srgbClr val="001F5F"/>
                </a:solidFill>
                <a:latin typeface="Arial" panose="020B0604020202020204" pitchFamily="34" charset="0"/>
              </a:rPr>
              <a:t>.</a:t>
            </a:r>
          </a:p>
        </p:txBody>
      </p:sp>
      <p:pic>
        <p:nvPicPr>
          <p:cNvPr id="5" name="Picture 4"/>
          <p:cNvPicPr>
            <a:picLocks noChangeAspect="1"/>
          </p:cNvPicPr>
          <p:nvPr/>
        </p:nvPicPr>
        <p:blipFill>
          <a:blip r:embed="rId2"/>
          <a:stretch>
            <a:fillRect/>
          </a:stretch>
        </p:blipFill>
        <p:spPr>
          <a:xfrm>
            <a:off x="6159440" y="2831659"/>
            <a:ext cx="5077195" cy="3782083"/>
          </a:xfrm>
          <a:prstGeom prst="rect">
            <a:avLst/>
          </a:prstGeom>
        </p:spPr>
      </p:pic>
    </p:spTree>
    <p:extLst>
      <p:ext uri="{BB962C8B-B14F-4D97-AF65-F5344CB8AC3E}">
        <p14:creationId xmlns:p14="http://schemas.microsoft.com/office/powerpoint/2010/main" val="184202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065" y="247761"/>
            <a:ext cx="10016647" cy="3416320"/>
          </a:xfrm>
          <a:prstGeom prst="rect">
            <a:avLst/>
          </a:prstGeom>
        </p:spPr>
        <p:txBody>
          <a:bodyPr wrap="square">
            <a:spAutoFit/>
          </a:bodyPr>
          <a:lstStyle/>
          <a:p>
            <a:pPr>
              <a:lnSpc>
                <a:spcPct val="150000"/>
              </a:lnSpc>
            </a:pPr>
            <a:endParaRPr lang="tr-TR" sz="2400" dirty="0">
              <a:solidFill>
                <a:srgbClr val="000000"/>
              </a:solidFill>
            </a:endParaRPr>
          </a:p>
          <a:p>
            <a:pPr marL="285750" indent="-285750">
              <a:lnSpc>
                <a:spcPct val="150000"/>
              </a:lnSpc>
              <a:buFont typeface="Wingdings" panose="05000000000000000000" pitchFamily="2" charset="2"/>
              <a:buChar char="q"/>
            </a:pPr>
            <a:r>
              <a:rPr lang="tr-TR" sz="2400" b="1" dirty="0" smtClean="0">
                <a:solidFill>
                  <a:srgbClr val="001F5F"/>
                </a:solidFill>
              </a:rPr>
              <a:t>6331 </a:t>
            </a:r>
            <a:r>
              <a:rPr lang="tr-TR" sz="2400" b="1" dirty="0">
                <a:solidFill>
                  <a:srgbClr val="001F5F"/>
                </a:solidFill>
              </a:rPr>
              <a:t>sayılı İş Sağlığı ve Güvenliği Kanunu Md.3- İş kazası: </a:t>
            </a:r>
            <a:endParaRPr lang="tr-TR" sz="2400" b="1" dirty="0" smtClean="0">
              <a:solidFill>
                <a:srgbClr val="001F5F"/>
              </a:solidFill>
            </a:endParaRPr>
          </a:p>
          <a:p>
            <a:pPr marL="285750" indent="-285750">
              <a:lnSpc>
                <a:spcPct val="150000"/>
              </a:lnSpc>
              <a:buFont typeface="Wingdings" panose="05000000000000000000" pitchFamily="2" charset="2"/>
              <a:buChar char="q"/>
            </a:pPr>
            <a:endParaRPr lang="tr-TR" sz="2400" b="1" dirty="0">
              <a:solidFill>
                <a:srgbClr val="001F5F"/>
              </a:solidFill>
            </a:endParaRPr>
          </a:p>
          <a:p>
            <a:pPr>
              <a:lnSpc>
                <a:spcPct val="150000"/>
              </a:lnSpc>
            </a:pPr>
            <a:r>
              <a:rPr lang="tr-TR" sz="2400" dirty="0" smtClean="0">
                <a:solidFill>
                  <a:srgbClr val="C00000"/>
                </a:solidFill>
              </a:rPr>
              <a:t>İşyerinde </a:t>
            </a:r>
            <a:r>
              <a:rPr lang="tr-TR" sz="2400" dirty="0">
                <a:solidFill>
                  <a:srgbClr val="001F5F"/>
                </a:solidFill>
              </a:rPr>
              <a:t>veya </a:t>
            </a:r>
            <a:r>
              <a:rPr lang="tr-TR" sz="2400" dirty="0">
                <a:solidFill>
                  <a:srgbClr val="C00000"/>
                </a:solidFill>
              </a:rPr>
              <a:t>işin yürütümü nedeniyle meydana gelen</a:t>
            </a:r>
            <a:r>
              <a:rPr lang="tr-TR" sz="2400" dirty="0">
                <a:solidFill>
                  <a:srgbClr val="001F5F"/>
                </a:solidFill>
              </a:rPr>
              <a:t>, </a:t>
            </a:r>
            <a:r>
              <a:rPr lang="tr-TR" sz="2400" dirty="0">
                <a:solidFill>
                  <a:srgbClr val="C00000"/>
                </a:solidFill>
              </a:rPr>
              <a:t>ölüme sebebiyet veren </a:t>
            </a:r>
            <a:r>
              <a:rPr lang="tr-TR" sz="2400" dirty="0">
                <a:solidFill>
                  <a:srgbClr val="001F5F"/>
                </a:solidFill>
              </a:rPr>
              <a:t>veya </a:t>
            </a:r>
            <a:r>
              <a:rPr lang="tr-TR" sz="2400" dirty="0">
                <a:solidFill>
                  <a:srgbClr val="C00000"/>
                </a:solidFill>
              </a:rPr>
              <a:t>vücut bütünlüğünü ruhen </a:t>
            </a:r>
            <a:r>
              <a:rPr lang="tr-TR" sz="2400" dirty="0">
                <a:solidFill>
                  <a:srgbClr val="001F5F"/>
                </a:solidFill>
              </a:rPr>
              <a:t>ya da </a:t>
            </a:r>
            <a:r>
              <a:rPr lang="tr-TR" sz="2400" dirty="0">
                <a:solidFill>
                  <a:srgbClr val="C00000"/>
                </a:solidFill>
              </a:rPr>
              <a:t>bedenen engelli hâle getiren </a:t>
            </a:r>
            <a:r>
              <a:rPr lang="tr-TR" sz="2400" dirty="0">
                <a:solidFill>
                  <a:srgbClr val="001F5F"/>
                </a:solidFill>
              </a:rPr>
              <a:t>olayı ifade eder. </a:t>
            </a:r>
          </a:p>
        </p:txBody>
      </p:sp>
      <p:pic>
        <p:nvPicPr>
          <p:cNvPr id="5" name="Picture 4"/>
          <p:cNvPicPr>
            <a:picLocks noChangeAspect="1"/>
          </p:cNvPicPr>
          <p:nvPr/>
        </p:nvPicPr>
        <p:blipFill>
          <a:blip r:embed="rId2"/>
          <a:stretch>
            <a:fillRect/>
          </a:stretch>
        </p:blipFill>
        <p:spPr>
          <a:xfrm>
            <a:off x="5524934" y="3042922"/>
            <a:ext cx="4423950" cy="3502829"/>
          </a:xfrm>
          <a:prstGeom prst="rect">
            <a:avLst/>
          </a:prstGeom>
        </p:spPr>
      </p:pic>
      <p:sp>
        <p:nvSpPr>
          <p:cNvPr id="6" name="5-Point Star 5"/>
          <p:cNvSpPr/>
          <p:nvPr/>
        </p:nvSpPr>
        <p:spPr>
          <a:xfrm>
            <a:off x="3118981" y="400833"/>
            <a:ext cx="275572" cy="4008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5-Point Star 6"/>
          <p:cNvSpPr/>
          <p:nvPr/>
        </p:nvSpPr>
        <p:spPr>
          <a:xfrm>
            <a:off x="3271381" y="553233"/>
            <a:ext cx="275572" cy="4008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Point Star 7"/>
          <p:cNvSpPr/>
          <p:nvPr/>
        </p:nvSpPr>
        <p:spPr>
          <a:xfrm>
            <a:off x="3561567" y="553233"/>
            <a:ext cx="275572" cy="4008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26327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05" y="123215"/>
            <a:ext cx="12062564" cy="7478970"/>
          </a:xfrm>
          <a:prstGeom prst="rect">
            <a:avLst/>
          </a:prstGeom>
        </p:spPr>
        <p:txBody>
          <a:bodyPr wrap="square">
            <a:spAutoFit/>
          </a:bodyPr>
          <a:lstStyle/>
          <a:p>
            <a:pPr marL="285750" indent="-285750">
              <a:buFont typeface="Wingdings" panose="05000000000000000000" pitchFamily="2" charset="2"/>
              <a:buChar char="q"/>
            </a:pPr>
            <a:r>
              <a:rPr lang="tr-TR" sz="2400" b="1" dirty="0" smtClean="0">
                <a:solidFill>
                  <a:srgbClr val="001F5F"/>
                </a:solidFill>
                <a:latin typeface="Arial" panose="020B0604020202020204" pitchFamily="34" charset="0"/>
                <a:cs typeface="Arial" panose="020B0604020202020204" pitchFamily="34" charset="0"/>
              </a:rPr>
              <a:t>5510 </a:t>
            </a:r>
            <a:r>
              <a:rPr lang="tr-TR" sz="2400" b="1" dirty="0">
                <a:solidFill>
                  <a:srgbClr val="001F5F"/>
                </a:solidFill>
                <a:latin typeface="Arial" panose="020B0604020202020204" pitchFamily="34" charset="0"/>
                <a:cs typeface="Arial" panose="020B0604020202020204" pitchFamily="34" charset="0"/>
              </a:rPr>
              <a:t>sayılı Sosyal Sigortalar ve Genel Sağlık Sigortası Kanunu </a:t>
            </a:r>
            <a:r>
              <a:rPr lang="tr-TR" sz="2400" b="1" dirty="0" smtClean="0">
                <a:solidFill>
                  <a:srgbClr val="001F5F"/>
                </a:solidFill>
                <a:latin typeface="Arial" panose="020B0604020202020204" pitchFamily="34" charset="0"/>
                <a:cs typeface="Arial" panose="020B0604020202020204" pitchFamily="34" charset="0"/>
              </a:rPr>
              <a:t>Md.13-</a:t>
            </a:r>
          </a:p>
          <a:p>
            <a:r>
              <a:rPr lang="tr-TR" sz="2400" b="1" dirty="0" smtClean="0">
                <a:solidFill>
                  <a:srgbClr val="001F5F"/>
                </a:solidFill>
                <a:latin typeface="Arial" panose="020B0604020202020204" pitchFamily="34" charset="0"/>
                <a:cs typeface="Arial" panose="020B0604020202020204" pitchFamily="34" charset="0"/>
              </a:rPr>
              <a:t>İş </a:t>
            </a:r>
            <a:r>
              <a:rPr lang="tr-TR" sz="2400" b="1" dirty="0">
                <a:solidFill>
                  <a:srgbClr val="001F5F"/>
                </a:solidFill>
                <a:latin typeface="Arial" panose="020B0604020202020204" pitchFamily="34" charset="0"/>
                <a:cs typeface="Arial" panose="020B0604020202020204" pitchFamily="34" charset="0"/>
              </a:rPr>
              <a:t>kazası; </a:t>
            </a:r>
            <a:endParaRPr lang="tr-TR" sz="2400" b="1" dirty="0" smtClean="0">
              <a:solidFill>
                <a:srgbClr val="001F5F"/>
              </a:solidFill>
              <a:latin typeface="Arial" panose="020B0604020202020204" pitchFamily="34" charset="0"/>
              <a:cs typeface="Arial" panose="020B0604020202020204" pitchFamily="34" charset="0"/>
            </a:endParaRPr>
          </a:p>
          <a:p>
            <a:endParaRPr lang="tr-TR" sz="2400" b="1" dirty="0" smtClean="0">
              <a:solidFill>
                <a:srgbClr val="001F5F"/>
              </a:solidFill>
              <a:latin typeface="Arial" panose="020B0604020202020204" pitchFamily="34" charset="0"/>
              <a:cs typeface="Arial" panose="020B0604020202020204" pitchFamily="34" charset="0"/>
            </a:endParaRPr>
          </a:p>
          <a:p>
            <a:endParaRPr lang="tr-TR" sz="2400" b="1" dirty="0">
              <a:solidFill>
                <a:srgbClr val="001F5F"/>
              </a:solidFill>
              <a:latin typeface="Arial" panose="020B0604020202020204" pitchFamily="34" charset="0"/>
              <a:cs typeface="Arial" panose="020B0604020202020204" pitchFamily="34" charset="0"/>
            </a:endParaRPr>
          </a:p>
          <a:p>
            <a:endParaRPr lang="tr-TR" sz="2400" dirty="0">
              <a:solidFill>
                <a:srgbClr val="001F5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tr-TR" sz="2400" dirty="0" smtClean="0">
                <a:solidFill>
                  <a:srgbClr val="001F5F"/>
                </a:solidFill>
                <a:latin typeface="Arial" panose="020B0604020202020204" pitchFamily="34" charset="0"/>
                <a:cs typeface="Arial" panose="020B0604020202020204" pitchFamily="34" charset="0"/>
              </a:rPr>
              <a:t>İşveren </a:t>
            </a:r>
            <a:r>
              <a:rPr lang="tr-TR" sz="2400" dirty="0">
                <a:solidFill>
                  <a:srgbClr val="001F5F"/>
                </a:solidFill>
                <a:latin typeface="Arial" panose="020B0604020202020204" pitchFamily="34" charset="0"/>
                <a:cs typeface="Arial" panose="020B0604020202020204" pitchFamily="34" charset="0"/>
              </a:rPr>
              <a:t>tarafından </a:t>
            </a:r>
            <a:r>
              <a:rPr lang="tr-TR" sz="2400" dirty="0">
                <a:solidFill>
                  <a:srgbClr val="C00000"/>
                </a:solidFill>
                <a:latin typeface="Arial" panose="020B0604020202020204" pitchFamily="34" charset="0"/>
                <a:cs typeface="Arial" panose="020B0604020202020204" pitchFamily="34" charset="0"/>
              </a:rPr>
              <a:t>yürütülmekte olan iş </a:t>
            </a:r>
            <a:r>
              <a:rPr lang="tr-TR" sz="2400" dirty="0">
                <a:solidFill>
                  <a:srgbClr val="001F5F"/>
                </a:solidFill>
                <a:latin typeface="Arial" panose="020B0604020202020204" pitchFamily="34" charset="0"/>
                <a:cs typeface="Arial" panose="020B0604020202020204" pitchFamily="34" charset="0"/>
              </a:rPr>
              <a:t>nedeniyle, </a:t>
            </a:r>
            <a:endParaRPr lang="tr-TR" sz="2400" dirty="0" smtClean="0">
              <a:solidFill>
                <a:srgbClr val="001F5F"/>
              </a:solidFill>
              <a:latin typeface="Arial" panose="020B0604020202020204" pitchFamily="34" charset="0"/>
              <a:cs typeface="Arial" panose="020B0604020202020204" pitchFamily="34" charset="0"/>
            </a:endParaRPr>
          </a:p>
          <a:p>
            <a:endParaRPr lang="tr-TR" sz="2400" dirty="0">
              <a:solidFill>
                <a:srgbClr val="001F5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tr-TR" sz="2400" dirty="0" smtClean="0">
                <a:latin typeface="Arial" panose="020B0604020202020204" pitchFamily="34" charset="0"/>
                <a:cs typeface="Arial" panose="020B0604020202020204" pitchFamily="34" charset="0"/>
              </a:rPr>
              <a:t>Bir </a:t>
            </a:r>
            <a:r>
              <a:rPr lang="tr-TR" sz="2400" dirty="0">
                <a:latin typeface="Arial" panose="020B0604020202020204" pitchFamily="34" charset="0"/>
                <a:cs typeface="Arial" panose="020B0604020202020204" pitchFamily="34" charset="0"/>
              </a:rPr>
              <a:t>işverene bağlı olarak çalışan sigortalının, </a:t>
            </a:r>
            <a:r>
              <a:rPr lang="tr-TR" sz="2400" dirty="0">
                <a:solidFill>
                  <a:srgbClr val="FF0000"/>
                </a:solidFill>
                <a:latin typeface="Arial" panose="020B0604020202020204" pitchFamily="34" charset="0"/>
                <a:cs typeface="Arial" panose="020B0604020202020204" pitchFamily="34" charset="0"/>
              </a:rPr>
              <a:t>görevli olarak işyeri dışında başka bir yere gönderilmesi nedeniyle asıl işini yapmaksızın</a:t>
            </a:r>
            <a:r>
              <a:rPr lang="tr-TR" sz="2400" dirty="0">
                <a:latin typeface="Arial" panose="020B0604020202020204" pitchFamily="34" charset="0"/>
                <a:cs typeface="Arial" panose="020B0604020202020204" pitchFamily="34" charset="0"/>
              </a:rPr>
              <a:t> geçen zamanlarda, </a:t>
            </a:r>
            <a:endParaRPr lang="tr-TR" sz="2400" dirty="0" smtClean="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tr-TR" sz="2400" dirty="0" smtClean="0">
                <a:latin typeface="Arial" panose="020B0604020202020204" pitchFamily="34" charset="0"/>
                <a:cs typeface="Arial" panose="020B0604020202020204" pitchFamily="34" charset="0"/>
              </a:rPr>
              <a:t>Emziren </a:t>
            </a:r>
            <a:r>
              <a:rPr lang="tr-TR" sz="2400" dirty="0">
                <a:latin typeface="Arial" panose="020B0604020202020204" pitchFamily="34" charset="0"/>
                <a:cs typeface="Arial" panose="020B0604020202020204" pitchFamily="34" charset="0"/>
              </a:rPr>
              <a:t>kadın sigortalının, iş mevzuatı gereğince </a:t>
            </a:r>
            <a:r>
              <a:rPr lang="tr-TR" sz="2400" dirty="0">
                <a:solidFill>
                  <a:srgbClr val="FF0000"/>
                </a:solidFill>
                <a:latin typeface="Arial" panose="020B0604020202020204" pitchFamily="34" charset="0"/>
                <a:cs typeface="Arial" panose="020B0604020202020204" pitchFamily="34" charset="0"/>
              </a:rPr>
              <a:t>çocuğuna süt vermek için ayrılan zamanlarda</a:t>
            </a:r>
            <a:r>
              <a:rPr lang="tr-TR" sz="24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v"/>
            </a:pPr>
            <a:endParaRPr lang="tr-TR" sz="2400" dirty="0">
              <a:latin typeface="Arial" panose="020B0604020202020204" pitchFamily="34" charset="0"/>
              <a:cs typeface="Arial" panose="020B0604020202020204" pitchFamily="34" charset="0"/>
            </a:endParaRPr>
          </a:p>
          <a:p>
            <a:endParaRPr lang="tr-TR" sz="2400" dirty="0">
              <a:solidFill>
                <a:srgbClr val="001F5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563165" y="632498"/>
            <a:ext cx="2770807" cy="2074658"/>
          </a:xfrm>
          <a:prstGeom prst="rect">
            <a:avLst/>
          </a:prstGeom>
        </p:spPr>
      </p:pic>
      <p:pic>
        <p:nvPicPr>
          <p:cNvPr id="6" name="Picture 5"/>
          <p:cNvPicPr>
            <a:picLocks noChangeAspect="1"/>
          </p:cNvPicPr>
          <p:nvPr/>
        </p:nvPicPr>
        <p:blipFill>
          <a:blip r:embed="rId3"/>
          <a:stretch>
            <a:fillRect/>
          </a:stretch>
        </p:blipFill>
        <p:spPr>
          <a:xfrm>
            <a:off x="7722209" y="3493368"/>
            <a:ext cx="3070633" cy="2068188"/>
          </a:xfrm>
          <a:prstGeom prst="rect">
            <a:avLst/>
          </a:prstGeom>
        </p:spPr>
      </p:pic>
      <p:pic>
        <p:nvPicPr>
          <p:cNvPr id="7" name="Picture 6"/>
          <p:cNvPicPr>
            <a:picLocks noChangeAspect="1"/>
          </p:cNvPicPr>
          <p:nvPr/>
        </p:nvPicPr>
        <p:blipFill>
          <a:blip r:embed="rId4"/>
          <a:stretch>
            <a:fillRect/>
          </a:stretch>
        </p:blipFill>
        <p:spPr>
          <a:xfrm>
            <a:off x="2737816" y="3719990"/>
            <a:ext cx="1997022" cy="1979330"/>
          </a:xfrm>
          <a:prstGeom prst="rect">
            <a:avLst/>
          </a:prstGeom>
        </p:spPr>
      </p:pic>
    </p:spTree>
    <p:extLst>
      <p:ext uri="{BB962C8B-B14F-4D97-AF65-F5344CB8AC3E}">
        <p14:creationId xmlns:p14="http://schemas.microsoft.com/office/powerpoint/2010/main" val="4017029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215" y="235234"/>
            <a:ext cx="11081359" cy="958660"/>
          </a:xfrm>
          <a:prstGeom prst="rect">
            <a:avLst/>
          </a:prstGeom>
        </p:spPr>
        <p:txBody>
          <a:bodyPr wrap="square">
            <a:spAutoFit/>
          </a:bodyPr>
          <a:lstStyle/>
          <a:p>
            <a:pPr>
              <a:lnSpc>
                <a:spcPct val="150000"/>
              </a:lnSpc>
            </a:pPr>
            <a:r>
              <a:rPr lang="tr-TR" sz="2000" dirty="0" smtClean="0">
                <a:solidFill>
                  <a:srgbClr val="001F5F"/>
                </a:solidFill>
                <a:latin typeface="Arial" panose="020B0604020202020204" pitchFamily="34" charset="0"/>
                <a:cs typeface="Arial" panose="020B0604020202020204" pitchFamily="34" charset="0"/>
              </a:rPr>
              <a:t>Sigortalıların</a:t>
            </a:r>
            <a:r>
              <a:rPr lang="tr-TR" sz="2000" dirty="0">
                <a:solidFill>
                  <a:srgbClr val="001F5F"/>
                </a:solidFill>
                <a:latin typeface="Arial" panose="020B0604020202020204" pitchFamily="34" charset="0"/>
                <a:cs typeface="Arial" panose="020B0604020202020204" pitchFamily="34" charset="0"/>
              </a:rPr>
              <a:t>, </a:t>
            </a:r>
            <a:r>
              <a:rPr lang="tr-TR" sz="2000" dirty="0">
                <a:solidFill>
                  <a:srgbClr val="C00000"/>
                </a:solidFill>
                <a:latin typeface="Arial" panose="020B0604020202020204" pitchFamily="34" charset="0"/>
                <a:cs typeface="Arial" panose="020B0604020202020204" pitchFamily="34" charset="0"/>
              </a:rPr>
              <a:t>işverence sağlanan bir taşıtla işin yapıldığı yere gidiş gelişi </a:t>
            </a:r>
            <a:r>
              <a:rPr lang="tr-TR" sz="2000" dirty="0">
                <a:solidFill>
                  <a:srgbClr val="001F5F"/>
                </a:solidFill>
                <a:latin typeface="Arial" panose="020B0604020202020204" pitchFamily="34" charset="0"/>
                <a:cs typeface="Arial" panose="020B0604020202020204" pitchFamily="34" charset="0"/>
              </a:rPr>
              <a:t>sırasında, meydana gelen ve sigortalıyı </a:t>
            </a:r>
            <a:r>
              <a:rPr lang="tr-TR" sz="2000" dirty="0">
                <a:solidFill>
                  <a:srgbClr val="C00000"/>
                </a:solidFill>
                <a:latin typeface="Arial" panose="020B0604020202020204" pitchFamily="34" charset="0"/>
                <a:cs typeface="Arial" panose="020B0604020202020204" pitchFamily="34" charset="0"/>
              </a:rPr>
              <a:t>hemen </a:t>
            </a:r>
            <a:r>
              <a:rPr lang="tr-TR" sz="2000" dirty="0">
                <a:solidFill>
                  <a:srgbClr val="001F5F"/>
                </a:solidFill>
                <a:latin typeface="Arial" panose="020B0604020202020204" pitchFamily="34" charset="0"/>
                <a:cs typeface="Arial" panose="020B0604020202020204" pitchFamily="34" charset="0"/>
              </a:rPr>
              <a:t>veya </a:t>
            </a:r>
            <a:r>
              <a:rPr lang="tr-TR" sz="2000" dirty="0">
                <a:solidFill>
                  <a:srgbClr val="C00000"/>
                </a:solidFill>
                <a:latin typeface="Arial" panose="020B0604020202020204" pitchFamily="34" charset="0"/>
                <a:cs typeface="Arial" panose="020B0604020202020204" pitchFamily="34" charset="0"/>
              </a:rPr>
              <a:t>sonradan bedenen </a:t>
            </a:r>
            <a:r>
              <a:rPr lang="tr-TR" sz="2000" dirty="0">
                <a:solidFill>
                  <a:srgbClr val="001F5F"/>
                </a:solidFill>
                <a:latin typeface="Arial" panose="020B0604020202020204" pitchFamily="34" charset="0"/>
                <a:cs typeface="Arial" panose="020B0604020202020204" pitchFamily="34" charset="0"/>
              </a:rPr>
              <a:t>ya da </a:t>
            </a:r>
            <a:r>
              <a:rPr lang="tr-TR" sz="2000" dirty="0">
                <a:solidFill>
                  <a:srgbClr val="C00000"/>
                </a:solidFill>
                <a:latin typeface="Arial" panose="020B0604020202020204" pitchFamily="34" charset="0"/>
                <a:cs typeface="Arial" panose="020B0604020202020204" pitchFamily="34" charset="0"/>
              </a:rPr>
              <a:t>ruhen engelli hâle getiren </a:t>
            </a:r>
            <a:r>
              <a:rPr lang="tr-TR" sz="2000" dirty="0">
                <a:solidFill>
                  <a:srgbClr val="001F5F"/>
                </a:solidFill>
                <a:latin typeface="Arial" panose="020B0604020202020204" pitchFamily="34" charset="0"/>
                <a:cs typeface="Arial" panose="020B0604020202020204" pitchFamily="34" charset="0"/>
              </a:rPr>
              <a:t>olaydır. </a:t>
            </a:r>
          </a:p>
        </p:txBody>
      </p:sp>
      <p:pic>
        <p:nvPicPr>
          <p:cNvPr id="5" name="Picture 4"/>
          <p:cNvPicPr>
            <a:picLocks noChangeAspect="1"/>
          </p:cNvPicPr>
          <p:nvPr/>
        </p:nvPicPr>
        <p:blipFill>
          <a:blip r:embed="rId2"/>
          <a:stretch>
            <a:fillRect/>
          </a:stretch>
        </p:blipFill>
        <p:spPr>
          <a:xfrm>
            <a:off x="2028744" y="1998797"/>
            <a:ext cx="8034300" cy="4188165"/>
          </a:xfrm>
          <a:prstGeom prst="rect">
            <a:avLst/>
          </a:prstGeom>
        </p:spPr>
      </p:pic>
      <p:sp>
        <p:nvSpPr>
          <p:cNvPr id="7" name="Rectangle 6"/>
          <p:cNvSpPr/>
          <p:nvPr/>
        </p:nvSpPr>
        <p:spPr>
          <a:xfrm>
            <a:off x="129436" y="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smtClean="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Tree>
    <p:extLst>
      <p:ext uri="{BB962C8B-B14F-4D97-AF65-F5344CB8AC3E}">
        <p14:creationId xmlns:p14="http://schemas.microsoft.com/office/powerpoint/2010/main" val="201800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377" y="87682"/>
            <a:ext cx="10968625" cy="6740307"/>
          </a:xfrm>
          <a:prstGeom prst="rect">
            <a:avLst/>
          </a:prstGeom>
        </p:spPr>
        <p:txBody>
          <a:bodyPr wrap="square">
            <a:spAutoFit/>
          </a:bodyPr>
          <a:lstStyle/>
          <a:p>
            <a:pPr>
              <a:lnSpc>
                <a:spcPct val="150000"/>
              </a:lnSpc>
            </a:pPr>
            <a:r>
              <a:rPr lang="tr-TR" sz="2400" b="1" i="1" u="sng" dirty="0" smtClean="0">
                <a:solidFill>
                  <a:srgbClr val="0070C0"/>
                </a:solidFill>
                <a:effectLst>
                  <a:outerShdw blurRad="38100" dist="38100" dir="2700000" algn="tl">
                    <a:srgbClr val="000000">
                      <a:alpha val="43137"/>
                    </a:srgbClr>
                  </a:outerShdw>
                </a:effectLst>
                <a:latin typeface="Arial" panose="020B0604020202020204" pitchFamily="34" charset="0"/>
              </a:rPr>
              <a:t>Bir </a:t>
            </a:r>
            <a:r>
              <a:rPr lang="tr-TR" sz="2400" b="1" i="1" u="sng" dirty="0">
                <a:solidFill>
                  <a:srgbClr val="0070C0"/>
                </a:solidFill>
                <a:effectLst>
                  <a:outerShdw blurRad="38100" dist="38100" dir="2700000" algn="tl">
                    <a:srgbClr val="000000">
                      <a:alpha val="43137"/>
                    </a:srgbClr>
                  </a:outerShdw>
                </a:effectLst>
                <a:latin typeface="Arial" panose="020B0604020202020204" pitchFamily="34" charset="0"/>
              </a:rPr>
              <a:t>Olayın İş Kazası Sayılması İçin: </a:t>
            </a:r>
            <a:endParaRPr lang="tr-TR" sz="2400" b="1" i="1" u="sng" dirty="0" smtClean="0">
              <a:solidFill>
                <a:srgbClr val="0070C0"/>
              </a:solidFill>
              <a:effectLst>
                <a:outerShdw blurRad="38100" dist="38100" dir="2700000" algn="tl">
                  <a:srgbClr val="000000">
                    <a:alpha val="43137"/>
                  </a:srgbClr>
                </a:outerShdw>
              </a:effectLst>
              <a:latin typeface="Arial" panose="020B0604020202020204" pitchFamily="34" charset="0"/>
            </a:endParaRPr>
          </a:p>
          <a:p>
            <a:pPr>
              <a:lnSpc>
                <a:spcPct val="150000"/>
              </a:lnSpc>
            </a:pPr>
            <a:endParaRPr lang="tr-TR" sz="2400" b="1" dirty="0">
              <a:solidFill>
                <a:srgbClr val="FF0000"/>
              </a:solidFill>
              <a:latin typeface="Arial" panose="020B0604020202020204" pitchFamily="34" charset="0"/>
            </a:endParaRPr>
          </a:p>
          <a:p>
            <a:pPr>
              <a:lnSpc>
                <a:spcPct val="150000"/>
              </a:lnSpc>
            </a:pPr>
            <a:endParaRPr lang="tr-TR" sz="2400" b="1" dirty="0" smtClean="0">
              <a:solidFill>
                <a:srgbClr val="FF0000"/>
              </a:solidFill>
              <a:latin typeface="Arial" panose="020B0604020202020204" pitchFamily="34" charset="0"/>
            </a:endParaRPr>
          </a:p>
          <a:p>
            <a:pPr>
              <a:lnSpc>
                <a:spcPct val="150000"/>
              </a:lnSpc>
            </a:pPr>
            <a:r>
              <a:rPr lang="tr-TR" sz="2400" b="1" dirty="0" smtClean="0">
                <a:solidFill>
                  <a:srgbClr val="FF0000"/>
                </a:solidFill>
                <a:latin typeface="Arial" panose="020B0604020202020204" pitchFamily="34" charset="0"/>
              </a:rPr>
              <a:t>1- </a:t>
            </a:r>
            <a:r>
              <a:rPr lang="tr-TR" sz="2400" b="1" dirty="0">
                <a:solidFill>
                  <a:srgbClr val="FF0000"/>
                </a:solidFill>
                <a:latin typeface="Arial" panose="020B0604020202020204" pitchFamily="34" charset="0"/>
              </a:rPr>
              <a:t>Kazaya uğrayanın sigortalı olması, </a:t>
            </a:r>
            <a:endParaRPr lang="tr-TR" sz="2400" b="1" dirty="0" smtClean="0">
              <a:solidFill>
                <a:srgbClr val="FF0000"/>
              </a:solidFill>
              <a:latin typeface="Arial" panose="020B0604020202020204" pitchFamily="34" charset="0"/>
            </a:endParaRPr>
          </a:p>
          <a:p>
            <a:pPr>
              <a:lnSpc>
                <a:spcPct val="150000"/>
              </a:lnSpc>
            </a:pPr>
            <a:endParaRPr lang="tr-TR" sz="2400" b="1" dirty="0">
              <a:solidFill>
                <a:srgbClr val="FF0000"/>
              </a:solidFill>
              <a:latin typeface="Arial" panose="020B0604020202020204" pitchFamily="34" charset="0"/>
            </a:endParaRPr>
          </a:p>
          <a:p>
            <a:pPr>
              <a:lnSpc>
                <a:spcPct val="150000"/>
              </a:lnSpc>
            </a:pPr>
            <a:endParaRPr lang="tr-TR" sz="2400" b="1" dirty="0" smtClean="0">
              <a:solidFill>
                <a:srgbClr val="FF0000"/>
              </a:solidFill>
              <a:latin typeface="Arial" panose="020B0604020202020204" pitchFamily="34" charset="0"/>
            </a:endParaRPr>
          </a:p>
          <a:p>
            <a:pPr>
              <a:lnSpc>
                <a:spcPct val="150000"/>
              </a:lnSpc>
            </a:pPr>
            <a:r>
              <a:rPr lang="tr-TR" sz="2400" b="1" dirty="0" smtClean="0">
                <a:solidFill>
                  <a:srgbClr val="FF0000"/>
                </a:solidFill>
                <a:latin typeface="Arial" panose="020B0604020202020204" pitchFamily="34" charset="0"/>
              </a:rPr>
              <a:t>2- </a:t>
            </a:r>
            <a:r>
              <a:rPr lang="tr-TR" sz="2400" b="1" dirty="0">
                <a:solidFill>
                  <a:srgbClr val="FF0000"/>
                </a:solidFill>
                <a:latin typeface="Arial" panose="020B0604020202020204" pitchFamily="34" charset="0"/>
              </a:rPr>
              <a:t>Kazalının hemen veya </a:t>
            </a:r>
            <a:r>
              <a:rPr lang="tr-TR" sz="2400" b="1" dirty="0" smtClean="0">
                <a:solidFill>
                  <a:srgbClr val="FF0000"/>
                </a:solidFill>
                <a:latin typeface="Arial" panose="020B0604020202020204" pitchFamily="34" charset="0"/>
              </a:rPr>
              <a:t>sonrada </a:t>
            </a:r>
            <a:r>
              <a:rPr lang="tr-TR" sz="2400" b="1" dirty="0">
                <a:solidFill>
                  <a:srgbClr val="FF0000"/>
                </a:solidFill>
                <a:latin typeface="Arial" panose="020B0604020202020204" pitchFamily="34" charset="0"/>
              </a:rPr>
              <a:t>bedenen veya ruhen engelli hale gelmesi, </a:t>
            </a:r>
            <a:endParaRPr lang="tr-TR" sz="2400" b="1" dirty="0" smtClean="0">
              <a:solidFill>
                <a:srgbClr val="FF0000"/>
              </a:solidFill>
              <a:latin typeface="Arial" panose="020B0604020202020204" pitchFamily="34" charset="0"/>
            </a:endParaRPr>
          </a:p>
          <a:p>
            <a:pPr>
              <a:lnSpc>
                <a:spcPct val="150000"/>
              </a:lnSpc>
            </a:pPr>
            <a:endParaRPr lang="tr-TR" sz="2400" b="1" dirty="0">
              <a:solidFill>
                <a:srgbClr val="FF0000"/>
              </a:solidFill>
              <a:latin typeface="Arial" panose="020B0604020202020204" pitchFamily="34" charset="0"/>
            </a:endParaRPr>
          </a:p>
          <a:p>
            <a:pPr>
              <a:lnSpc>
                <a:spcPct val="150000"/>
              </a:lnSpc>
            </a:pPr>
            <a:endParaRPr lang="tr-TR" sz="2400" b="1" dirty="0" smtClean="0">
              <a:solidFill>
                <a:srgbClr val="FF0000"/>
              </a:solidFill>
              <a:latin typeface="Arial" panose="020B0604020202020204" pitchFamily="34" charset="0"/>
            </a:endParaRPr>
          </a:p>
          <a:p>
            <a:pPr>
              <a:lnSpc>
                <a:spcPct val="150000"/>
              </a:lnSpc>
            </a:pPr>
            <a:r>
              <a:rPr lang="tr-TR" sz="2400" b="1" dirty="0" smtClean="0">
                <a:solidFill>
                  <a:srgbClr val="FF0000"/>
                </a:solidFill>
                <a:latin typeface="Arial" panose="020B0604020202020204" pitchFamily="34" charset="0"/>
              </a:rPr>
              <a:t>3- </a:t>
            </a:r>
            <a:r>
              <a:rPr lang="tr-TR" sz="2400" b="1" dirty="0">
                <a:solidFill>
                  <a:srgbClr val="FF0000"/>
                </a:solidFill>
                <a:latin typeface="Arial" panose="020B0604020202020204" pitchFamily="34" charset="0"/>
              </a:rPr>
              <a:t>Sigortalının uğradığı kazanın, yer ve zaman itibariyle 5510 sayılı kanunun 13. maddesinde belirtilen hususlardan birinde meydana gelmesi, </a:t>
            </a:r>
            <a:endParaRPr lang="tr-TR" sz="2400" b="1" dirty="0">
              <a:solidFill>
                <a:srgbClr val="FF0000"/>
              </a:solidFill>
            </a:endParaRPr>
          </a:p>
        </p:txBody>
      </p:sp>
    </p:spTree>
    <p:extLst>
      <p:ext uri="{BB962C8B-B14F-4D97-AF65-F5344CB8AC3E}">
        <p14:creationId xmlns:p14="http://schemas.microsoft.com/office/powerpoint/2010/main" val="299444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630" y="98717"/>
            <a:ext cx="4636401" cy="3453815"/>
          </a:xfrm>
          <a:prstGeom prst="rect">
            <a:avLst/>
          </a:prstGeom>
        </p:spPr>
      </p:pic>
      <p:pic>
        <p:nvPicPr>
          <p:cNvPr id="5" name="Picture 4"/>
          <p:cNvPicPr>
            <a:picLocks noChangeAspect="1"/>
          </p:cNvPicPr>
          <p:nvPr/>
        </p:nvPicPr>
        <p:blipFill>
          <a:blip r:embed="rId3"/>
          <a:stretch>
            <a:fillRect/>
          </a:stretch>
        </p:blipFill>
        <p:spPr>
          <a:xfrm>
            <a:off x="1766386" y="3552532"/>
            <a:ext cx="4358330" cy="3251784"/>
          </a:xfrm>
          <a:prstGeom prst="rect">
            <a:avLst/>
          </a:prstGeom>
        </p:spPr>
      </p:pic>
      <p:pic>
        <p:nvPicPr>
          <p:cNvPr id="6" name="Picture 5"/>
          <p:cNvPicPr>
            <a:picLocks noChangeAspect="1"/>
          </p:cNvPicPr>
          <p:nvPr/>
        </p:nvPicPr>
        <p:blipFill>
          <a:blip r:embed="rId4"/>
          <a:stretch>
            <a:fillRect/>
          </a:stretch>
        </p:blipFill>
        <p:spPr>
          <a:xfrm>
            <a:off x="5315201" y="377985"/>
            <a:ext cx="4983831" cy="3691946"/>
          </a:xfrm>
          <a:prstGeom prst="rect">
            <a:avLst/>
          </a:prstGeom>
        </p:spPr>
      </p:pic>
      <p:pic>
        <p:nvPicPr>
          <p:cNvPr id="7" name="Picture 6"/>
          <p:cNvPicPr>
            <a:picLocks noChangeAspect="1"/>
          </p:cNvPicPr>
          <p:nvPr/>
        </p:nvPicPr>
        <p:blipFill>
          <a:blip r:embed="rId5"/>
          <a:stretch>
            <a:fillRect/>
          </a:stretch>
        </p:blipFill>
        <p:spPr>
          <a:xfrm>
            <a:off x="7918379" y="4069931"/>
            <a:ext cx="3510303" cy="2621083"/>
          </a:xfrm>
          <a:prstGeom prst="rect">
            <a:avLst/>
          </a:prstGeom>
        </p:spPr>
      </p:pic>
    </p:spTree>
    <p:extLst>
      <p:ext uri="{BB962C8B-B14F-4D97-AF65-F5344CB8AC3E}">
        <p14:creationId xmlns:p14="http://schemas.microsoft.com/office/powerpoint/2010/main" val="3963902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8262" y="266907"/>
            <a:ext cx="9427923" cy="2308324"/>
          </a:xfrm>
          <a:prstGeom prst="rect">
            <a:avLst/>
          </a:prstGeom>
        </p:spPr>
        <p:txBody>
          <a:bodyPr wrap="square">
            <a:spAutoFit/>
          </a:bodyPr>
          <a:lstStyle/>
          <a:p>
            <a:pPr>
              <a:lnSpc>
                <a:spcPct val="150000"/>
              </a:lnSpc>
            </a:pPr>
            <a:r>
              <a:rPr lang="tr-TR" sz="2400" b="1" dirty="0" smtClean="0">
                <a:solidFill>
                  <a:srgbClr val="C00000"/>
                </a:solidFill>
                <a:latin typeface="Arial" panose="020B0604020202020204" pitchFamily="34" charset="0"/>
              </a:rPr>
              <a:t>Olay </a:t>
            </a:r>
            <a:r>
              <a:rPr lang="tr-TR" sz="2400" b="1" dirty="0">
                <a:solidFill>
                  <a:srgbClr val="C00000"/>
                </a:solidFill>
                <a:latin typeface="Arial" panose="020B0604020202020204" pitchFamily="34" charset="0"/>
              </a:rPr>
              <a:t>(Incident): </a:t>
            </a:r>
            <a:endParaRPr lang="tr-TR" sz="2400" b="1" dirty="0" smtClean="0">
              <a:solidFill>
                <a:srgbClr val="C00000"/>
              </a:solidFill>
              <a:latin typeface="Arial" panose="020B0604020202020204" pitchFamily="34" charset="0"/>
            </a:endParaRPr>
          </a:p>
          <a:p>
            <a:pPr>
              <a:lnSpc>
                <a:spcPct val="150000"/>
              </a:lnSpc>
            </a:pPr>
            <a:endParaRPr lang="tr-TR" sz="2400" dirty="0">
              <a:solidFill>
                <a:srgbClr val="C00000"/>
              </a:solidFill>
              <a:latin typeface="Arial" panose="020B0604020202020204" pitchFamily="34" charset="0"/>
            </a:endParaRPr>
          </a:p>
          <a:p>
            <a:pPr>
              <a:lnSpc>
                <a:spcPct val="150000"/>
              </a:lnSpc>
            </a:pPr>
            <a:r>
              <a:rPr lang="es-ES" sz="2400" b="1" dirty="0" err="1">
                <a:solidFill>
                  <a:srgbClr val="001F5F"/>
                </a:solidFill>
                <a:latin typeface="Arial" panose="020B0604020202020204" pitchFamily="34" charset="0"/>
              </a:rPr>
              <a:t>Herhangi</a:t>
            </a:r>
            <a:r>
              <a:rPr lang="es-ES" sz="2400" b="1" dirty="0">
                <a:solidFill>
                  <a:srgbClr val="001F5F"/>
                </a:solidFill>
                <a:latin typeface="Arial" panose="020B0604020202020204" pitchFamily="34" charset="0"/>
              </a:rPr>
              <a:t> </a:t>
            </a:r>
            <a:r>
              <a:rPr lang="es-ES" sz="2400" b="1" dirty="0" err="1">
                <a:solidFill>
                  <a:srgbClr val="001F5F"/>
                </a:solidFill>
                <a:latin typeface="Arial" panose="020B0604020202020204" pitchFamily="34" charset="0"/>
              </a:rPr>
              <a:t>bir</a:t>
            </a:r>
            <a:r>
              <a:rPr lang="es-ES" sz="2400" b="1" dirty="0">
                <a:solidFill>
                  <a:srgbClr val="001F5F"/>
                </a:solidFill>
                <a:latin typeface="Arial" panose="020B0604020202020204" pitchFamily="34" charset="0"/>
              </a:rPr>
              <a:t> </a:t>
            </a:r>
            <a:r>
              <a:rPr lang="es-ES" sz="2400" b="1" dirty="0" err="1">
                <a:solidFill>
                  <a:srgbClr val="001F5F"/>
                </a:solidFill>
                <a:latin typeface="Arial" panose="020B0604020202020204" pitchFamily="34" charset="0"/>
              </a:rPr>
              <a:t>yaralanma</a:t>
            </a:r>
            <a:r>
              <a:rPr lang="es-ES" sz="2400" b="1" dirty="0">
                <a:solidFill>
                  <a:srgbClr val="001F5F"/>
                </a:solidFill>
                <a:latin typeface="Arial" panose="020B0604020202020204" pitchFamily="34" charset="0"/>
              </a:rPr>
              <a:t> ya da </a:t>
            </a:r>
            <a:r>
              <a:rPr lang="es-ES" sz="2400" b="1" dirty="0" err="1">
                <a:solidFill>
                  <a:srgbClr val="001F5F"/>
                </a:solidFill>
                <a:latin typeface="Arial" panose="020B0604020202020204" pitchFamily="34" charset="0"/>
              </a:rPr>
              <a:t>hasara</a:t>
            </a:r>
            <a:r>
              <a:rPr lang="es-ES" sz="2400" b="1" dirty="0">
                <a:solidFill>
                  <a:srgbClr val="001F5F"/>
                </a:solidFill>
                <a:latin typeface="Arial" panose="020B0604020202020204" pitchFamily="34" charset="0"/>
              </a:rPr>
              <a:t> </a:t>
            </a:r>
            <a:r>
              <a:rPr lang="tr-TR" sz="2400" dirty="0" smtClean="0">
                <a:solidFill>
                  <a:srgbClr val="001F5F"/>
                </a:solidFill>
                <a:latin typeface="Arial" panose="020B0604020202020204" pitchFamily="34" charset="0"/>
              </a:rPr>
              <a:t> </a:t>
            </a:r>
            <a:r>
              <a:rPr lang="fi-FI" sz="2400" b="1" dirty="0" smtClean="0">
                <a:solidFill>
                  <a:srgbClr val="001F5F"/>
                </a:solidFill>
                <a:latin typeface="Arial" panose="020B0604020202020204" pitchFamily="34" charset="0"/>
              </a:rPr>
              <a:t>neden </a:t>
            </a:r>
            <a:r>
              <a:rPr lang="fi-FI" sz="2400" b="1" dirty="0">
                <a:solidFill>
                  <a:srgbClr val="001F5F"/>
                </a:solidFill>
                <a:latin typeface="Arial" panose="020B0604020202020204" pitchFamily="34" charset="0"/>
              </a:rPr>
              <a:t>olan veya olma potansiyeline sahip </a:t>
            </a:r>
            <a:r>
              <a:rPr lang="tr-TR" sz="2400" dirty="0" smtClean="0">
                <a:solidFill>
                  <a:srgbClr val="001F5F"/>
                </a:solidFill>
                <a:latin typeface="Arial" panose="020B0604020202020204" pitchFamily="34" charset="0"/>
              </a:rPr>
              <a:t> </a:t>
            </a:r>
            <a:r>
              <a:rPr lang="tr-TR" sz="2400" b="1" dirty="0" smtClean="0">
                <a:solidFill>
                  <a:srgbClr val="001F5F"/>
                </a:solidFill>
                <a:latin typeface="Arial" panose="020B0604020202020204" pitchFamily="34" charset="0"/>
              </a:rPr>
              <a:t>beklenmedik </a:t>
            </a:r>
            <a:r>
              <a:rPr lang="tr-TR" sz="2400" b="1" dirty="0">
                <a:solidFill>
                  <a:srgbClr val="001F5F"/>
                </a:solidFill>
                <a:latin typeface="Arial" panose="020B0604020202020204" pitchFamily="34" charset="0"/>
              </a:rPr>
              <a:t>ve istenmeyen oluşumdur. </a:t>
            </a:r>
            <a:endParaRPr lang="tr-TR" sz="2400" dirty="0"/>
          </a:p>
        </p:txBody>
      </p:sp>
      <p:pic>
        <p:nvPicPr>
          <p:cNvPr id="5" name="Picture 4"/>
          <p:cNvPicPr>
            <a:picLocks noChangeAspect="1"/>
          </p:cNvPicPr>
          <p:nvPr/>
        </p:nvPicPr>
        <p:blipFill>
          <a:blip r:embed="rId2"/>
          <a:stretch>
            <a:fillRect/>
          </a:stretch>
        </p:blipFill>
        <p:spPr>
          <a:xfrm>
            <a:off x="4848827" y="2590368"/>
            <a:ext cx="5599258" cy="4192476"/>
          </a:xfrm>
          <a:prstGeom prst="rect">
            <a:avLst/>
          </a:prstGeom>
        </p:spPr>
      </p:pic>
    </p:spTree>
    <p:extLst>
      <p:ext uri="{BB962C8B-B14F-4D97-AF65-F5344CB8AC3E}">
        <p14:creationId xmlns:p14="http://schemas.microsoft.com/office/powerpoint/2010/main" val="3822644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320" y="437460"/>
            <a:ext cx="11432087" cy="5386090"/>
          </a:xfrm>
          <a:prstGeom prst="rect">
            <a:avLst/>
          </a:prstGeom>
        </p:spPr>
        <p:txBody>
          <a:bodyPr wrap="square">
            <a:spAutoFit/>
          </a:bodyPr>
          <a:lstStyle/>
          <a:p>
            <a:endParaRPr lang="tr-TR" sz="2000" dirty="0">
              <a:solidFill>
                <a:srgbClr val="000000"/>
              </a:solidFill>
              <a:latin typeface="Calibri" panose="020F0502020204030204" pitchFamily="34" charset="0"/>
            </a:endParaRPr>
          </a:p>
          <a:p>
            <a:r>
              <a:rPr lang="tr-TR" sz="3600" b="1" i="1" u="sng" dirty="0">
                <a:latin typeface="Calibri" panose="020F0502020204030204" pitchFamily="34" charset="0"/>
              </a:rPr>
              <a:t>M.Ö. Dönem </a:t>
            </a:r>
            <a:endParaRPr lang="tr-TR" sz="3600" b="1" i="1" u="sng" dirty="0" smtClean="0">
              <a:latin typeface="Calibri" panose="020F0502020204030204" pitchFamily="34" charset="0"/>
            </a:endParaRPr>
          </a:p>
          <a:p>
            <a:endParaRPr lang="tr-TR" sz="3600" u="sng" dirty="0">
              <a:latin typeface="Calibri" panose="020F0502020204030204" pitchFamily="34" charset="0"/>
            </a:endParaRPr>
          </a:p>
          <a:p>
            <a:r>
              <a:rPr lang="tr-TR" sz="2800" dirty="0">
                <a:latin typeface="Calibri" panose="020F0502020204030204" pitchFamily="34" charset="0"/>
              </a:rPr>
              <a:t>Hammurabi Kanunları </a:t>
            </a:r>
          </a:p>
          <a:p>
            <a:r>
              <a:rPr lang="tr-TR" sz="2800" dirty="0">
                <a:latin typeface="Calibri" panose="020F0502020204030204" pitchFamily="34" charset="0"/>
              </a:rPr>
              <a:t>(M.Ö. 2000’ler Babil Dönemleri) </a:t>
            </a:r>
            <a:endParaRPr lang="tr-TR" sz="2800" dirty="0" smtClean="0">
              <a:latin typeface="Calibri" panose="020F0502020204030204" pitchFamily="34" charset="0"/>
            </a:endParaRPr>
          </a:p>
          <a:p>
            <a:endParaRPr lang="tr-TR" sz="2800" dirty="0">
              <a:latin typeface="Calibri" panose="020F0502020204030204" pitchFamily="34" charset="0"/>
            </a:endParaRPr>
          </a:p>
          <a:p>
            <a:r>
              <a:rPr lang="tr-TR" sz="2400" dirty="0">
                <a:latin typeface="Arial" panose="020B0604020202020204" pitchFamily="34" charset="0"/>
              </a:rPr>
              <a:t>•</a:t>
            </a:r>
            <a:r>
              <a:rPr lang="tr-TR" sz="2400" dirty="0">
                <a:latin typeface="Calibri" panose="020F0502020204030204" pitchFamily="34" charset="0"/>
              </a:rPr>
              <a:t>Müteahhidin sağlam yapmadığı binanın çökmesi sonucu bina sahibi hayatını kaybederse müteahhit ölüm cezasına çarptırılır </a:t>
            </a:r>
            <a:endParaRPr lang="tr-TR" sz="2400" dirty="0" smtClean="0">
              <a:latin typeface="Calibri" panose="020F0502020204030204" pitchFamily="34" charset="0"/>
            </a:endParaRPr>
          </a:p>
          <a:p>
            <a:endParaRPr lang="tr-TR" sz="2400" dirty="0">
              <a:latin typeface="Calibri" panose="020F0502020204030204" pitchFamily="34" charset="0"/>
            </a:endParaRPr>
          </a:p>
          <a:p>
            <a:r>
              <a:rPr lang="tr-TR" sz="2400" dirty="0">
                <a:latin typeface="Arial" panose="020B0604020202020204" pitchFamily="34" charset="0"/>
              </a:rPr>
              <a:t>•</a:t>
            </a:r>
            <a:r>
              <a:rPr lang="tr-TR" sz="2400" dirty="0">
                <a:latin typeface="Calibri" panose="020F0502020204030204" pitchFamily="34" charset="0"/>
              </a:rPr>
              <a:t>Bina sahibinin oğlu hayatını kaybetmiş ise müteahhidin oğlu ölüm cezasına çarptırılır </a:t>
            </a:r>
            <a:endParaRPr lang="tr-TR" sz="2400" dirty="0" smtClean="0">
              <a:latin typeface="Calibri" panose="020F0502020204030204" pitchFamily="34" charset="0"/>
            </a:endParaRPr>
          </a:p>
          <a:p>
            <a:endParaRPr lang="tr-TR" sz="2400" dirty="0">
              <a:latin typeface="Calibri" panose="020F0502020204030204" pitchFamily="34" charset="0"/>
            </a:endParaRPr>
          </a:p>
          <a:p>
            <a:r>
              <a:rPr lang="tr-TR" sz="2400" dirty="0">
                <a:latin typeface="Arial" panose="020B0604020202020204" pitchFamily="34" charset="0"/>
              </a:rPr>
              <a:t>•</a:t>
            </a:r>
            <a:r>
              <a:rPr lang="tr-TR" sz="2400" dirty="0">
                <a:latin typeface="Calibri" panose="020F0502020204030204" pitchFamily="34" charset="0"/>
              </a:rPr>
              <a:t>Bina sahibinin kölesi hayatını kaybetmiş ise müteahhit aynı değerde bir köleyi bina sahibine verir </a:t>
            </a:r>
          </a:p>
        </p:txBody>
      </p:sp>
      <p:pic>
        <p:nvPicPr>
          <p:cNvPr id="3" name="Picture 2"/>
          <p:cNvPicPr>
            <a:picLocks noChangeAspect="1"/>
          </p:cNvPicPr>
          <p:nvPr/>
        </p:nvPicPr>
        <p:blipFill>
          <a:blip r:embed="rId2"/>
          <a:stretch>
            <a:fillRect/>
          </a:stretch>
        </p:blipFill>
        <p:spPr>
          <a:xfrm>
            <a:off x="9707954" y="271203"/>
            <a:ext cx="2179246" cy="2708660"/>
          </a:xfrm>
          <a:prstGeom prst="rect">
            <a:avLst/>
          </a:prstGeom>
        </p:spPr>
      </p:pic>
      <p:pic>
        <p:nvPicPr>
          <p:cNvPr id="4" name="Picture 3"/>
          <p:cNvPicPr>
            <a:picLocks noChangeAspect="1"/>
          </p:cNvPicPr>
          <p:nvPr/>
        </p:nvPicPr>
        <p:blipFill>
          <a:blip r:embed="rId3"/>
          <a:stretch>
            <a:fillRect/>
          </a:stretch>
        </p:blipFill>
        <p:spPr>
          <a:xfrm>
            <a:off x="3942306" y="553298"/>
            <a:ext cx="2628900" cy="1743075"/>
          </a:xfrm>
          <a:prstGeom prst="rect">
            <a:avLst/>
          </a:prstGeom>
        </p:spPr>
      </p:pic>
    </p:spTree>
    <p:extLst>
      <p:ext uri="{BB962C8B-B14F-4D97-AF65-F5344CB8AC3E}">
        <p14:creationId xmlns:p14="http://schemas.microsoft.com/office/powerpoint/2010/main" val="1156306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747" y="454084"/>
            <a:ext cx="11619979" cy="1962076"/>
          </a:xfrm>
          <a:prstGeom prst="rect">
            <a:avLst/>
          </a:prstGeom>
        </p:spPr>
        <p:txBody>
          <a:bodyPr wrap="square">
            <a:spAutoFit/>
          </a:bodyPr>
          <a:lstStyle/>
          <a:p>
            <a:pPr>
              <a:lnSpc>
                <a:spcPct val="150000"/>
              </a:lnSpc>
            </a:pPr>
            <a:endParaRPr lang="tr-TR" sz="900" dirty="0">
              <a:solidFill>
                <a:srgbClr val="000000"/>
              </a:solidFill>
              <a:latin typeface="Arial" panose="020B0604020202020204" pitchFamily="34" charset="0"/>
            </a:endParaRPr>
          </a:p>
          <a:p>
            <a:pPr>
              <a:lnSpc>
                <a:spcPct val="150000"/>
              </a:lnSpc>
            </a:pPr>
            <a:r>
              <a:rPr lang="tr-TR" b="1" dirty="0">
                <a:solidFill>
                  <a:srgbClr val="C00000"/>
                </a:solidFill>
                <a:latin typeface="Arial" panose="020B0604020202020204" pitchFamily="34" charset="0"/>
              </a:rPr>
              <a:t>Ramak Kala Olay (Near-Miss): </a:t>
            </a:r>
            <a:endParaRPr lang="tr-TR" b="1" dirty="0" smtClean="0">
              <a:solidFill>
                <a:srgbClr val="C00000"/>
              </a:solidFill>
              <a:latin typeface="Arial" panose="020B0604020202020204" pitchFamily="34" charset="0"/>
            </a:endParaRPr>
          </a:p>
          <a:p>
            <a:pPr>
              <a:lnSpc>
                <a:spcPct val="150000"/>
              </a:lnSpc>
            </a:pPr>
            <a:endParaRPr lang="tr-TR" dirty="0">
              <a:solidFill>
                <a:srgbClr val="C00000"/>
              </a:solidFill>
              <a:latin typeface="Arial" panose="020B0604020202020204" pitchFamily="34" charset="0"/>
            </a:endParaRPr>
          </a:p>
          <a:p>
            <a:pPr>
              <a:lnSpc>
                <a:spcPct val="150000"/>
              </a:lnSpc>
            </a:pPr>
            <a:r>
              <a:rPr lang="tr-TR" b="1" dirty="0">
                <a:solidFill>
                  <a:srgbClr val="001F5F"/>
                </a:solidFill>
                <a:latin typeface="Arial" panose="020B0604020202020204" pitchFamily="34" charset="0"/>
              </a:rPr>
              <a:t>İşyerinde meydana gelen; çalışan, işyeri </a:t>
            </a:r>
            <a:r>
              <a:rPr lang="tr-TR" b="1" dirty="0" smtClean="0">
                <a:solidFill>
                  <a:srgbClr val="001F5F"/>
                </a:solidFill>
                <a:latin typeface="Arial" panose="020B0604020202020204" pitchFamily="34" charset="0"/>
              </a:rPr>
              <a:t>ya </a:t>
            </a:r>
            <a:r>
              <a:rPr lang="tr-TR" b="1" dirty="0">
                <a:solidFill>
                  <a:srgbClr val="001F5F"/>
                </a:solidFill>
                <a:latin typeface="Arial" panose="020B0604020202020204" pitchFamily="34" charset="0"/>
              </a:rPr>
              <a:t>da iş ekipmanını zarara uğratma </a:t>
            </a:r>
            <a:r>
              <a:rPr lang="tr-TR" b="1" dirty="0" smtClean="0">
                <a:solidFill>
                  <a:srgbClr val="001F5F"/>
                </a:solidFill>
                <a:latin typeface="Arial" panose="020B0604020202020204" pitchFamily="34" charset="0"/>
              </a:rPr>
              <a:t>potansiyeli </a:t>
            </a:r>
            <a:r>
              <a:rPr lang="tr-TR" b="1" dirty="0">
                <a:solidFill>
                  <a:srgbClr val="001F5F"/>
                </a:solidFill>
                <a:latin typeface="Arial" panose="020B0604020202020204" pitchFamily="34" charset="0"/>
              </a:rPr>
              <a:t>olduğu halde </a:t>
            </a:r>
            <a:r>
              <a:rPr lang="tr-TR" b="1" dirty="0" smtClean="0">
                <a:solidFill>
                  <a:srgbClr val="00AF50"/>
                </a:solidFill>
                <a:latin typeface="Arial" panose="020B0604020202020204" pitchFamily="34" charset="0"/>
              </a:rPr>
              <a:t>zarara </a:t>
            </a:r>
            <a:r>
              <a:rPr lang="tr-TR" b="1" dirty="0">
                <a:solidFill>
                  <a:srgbClr val="00AF50"/>
                </a:solidFill>
                <a:latin typeface="Arial" panose="020B0604020202020204" pitchFamily="34" charset="0"/>
              </a:rPr>
              <a:t>uğratmayan </a:t>
            </a:r>
            <a:r>
              <a:rPr lang="tr-TR" b="1" dirty="0">
                <a:solidFill>
                  <a:srgbClr val="001F5F"/>
                </a:solidFill>
                <a:latin typeface="Arial" panose="020B0604020202020204" pitchFamily="34" charset="0"/>
              </a:rPr>
              <a:t>olaydır. </a:t>
            </a:r>
            <a:endParaRPr lang="tr-TR" dirty="0"/>
          </a:p>
        </p:txBody>
      </p:sp>
      <p:pic>
        <p:nvPicPr>
          <p:cNvPr id="5" name="Picture 4"/>
          <p:cNvPicPr>
            <a:picLocks noChangeAspect="1"/>
          </p:cNvPicPr>
          <p:nvPr/>
        </p:nvPicPr>
        <p:blipFill>
          <a:blip r:embed="rId2"/>
          <a:stretch>
            <a:fillRect/>
          </a:stretch>
        </p:blipFill>
        <p:spPr>
          <a:xfrm>
            <a:off x="8141918" y="1976495"/>
            <a:ext cx="3266763" cy="4741821"/>
          </a:xfrm>
          <a:prstGeom prst="rect">
            <a:avLst/>
          </a:prstGeom>
        </p:spPr>
      </p:pic>
    </p:spTree>
    <p:extLst>
      <p:ext uri="{BB962C8B-B14F-4D97-AF65-F5344CB8AC3E}">
        <p14:creationId xmlns:p14="http://schemas.microsoft.com/office/powerpoint/2010/main" val="3780183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5942" y="571429"/>
            <a:ext cx="3083980" cy="4526663"/>
          </a:xfrm>
          <a:prstGeom prst="rect">
            <a:avLst/>
          </a:prstGeom>
        </p:spPr>
      </p:pic>
      <p:pic>
        <p:nvPicPr>
          <p:cNvPr id="5" name="Picture 4"/>
          <p:cNvPicPr>
            <a:picLocks noChangeAspect="1"/>
          </p:cNvPicPr>
          <p:nvPr/>
        </p:nvPicPr>
        <p:blipFill>
          <a:blip r:embed="rId3"/>
          <a:stretch>
            <a:fillRect/>
          </a:stretch>
        </p:blipFill>
        <p:spPr>
          <a:xfrm>
            <a:off x="3958534" y="714293"/>
            <a:ext cx="3897231" cy="4240934"/>
          </a:xfrm>
          <a:prstGeom prst="rect">
            <a:avLst/>
          </a:prstGeom>
        </p:spPr>
      </p:pic>
      <p:pic>
        <p:nvPicPr>
          <p:cNvPr id="6" name="Picture 5"/>
          <p:cNvPicPr>
            <a:picLocks noChangeAspect="1"/>
          </p:cNvPicPr>
          <p:nvPr/>
        </p:nvPicPr>
        <p:blipFill>
          <a:blip r:embed="rId4"/>
          <a:stretch>
            <a:fillRect/>
          </a:stretch>
        </p:blipFill>
        <p:spPr>
          <a:xfrm>
            <a:off x="8081232" y="571428"/>
            <a:ext cx="3893649" cy="4363559"/>
          </a:xfrm>
          <a:prstGeom prst="rect">
            <a:avLst/>
          </a:prstGeom>
        </p:spPr>
      </p:pic>
      <p:sp>
        <p:nvSpPr>
          <p:cNvPr id="7" name="Rectangle 6"/>
          <p:cNvSpPr/>
          <p:nvPr/>
        </p:nvSpPr>
        <p:spPr>
          <a:xfrm>
            <a:off x="1067039" y="5291542"/>
            <a:ext cx="1661786" cy="1361911"/>
          </a:xfrm>
          <a:prstGeom prst="rect">
            <a:avLst/>
          </a:prstGeom>
        </p:spPr>
        <p:txBody>
          <a:bodyPr wrap="square">
            <a:spAutoFit/>
          </a:bodyPr>
          <a:lstStyle/>
          <a:p>
            <a:pPr algn="ctr"/>
            <a:endParaRPr lang="tr-TR" sz="1050" dirty="0" smtClean="0">
              <a:solidFill>
                <a:srgbClr val="000000"/>
              </a:solidFill>
              <a:latin typeface="Arial" panose="020B0604020202020204" pitchFamily="34" charset="0"/>
            </a:endParaRPr>
          </a:p>
          <a:p>
            <a:pPr algn="ctr"/>
            <a:r>
              <a:rPr lang="tr-TR" b="1" dirty="0" smtClean="0">
                <a:solidFill>
                  <a:srgbClr val="C00000"/>
                </a:solidFill>
                <a:latin typeface="Arial" panose="020B0604020202020204" pitchFamily="34" charset="0"/>
              </a:rPr>
              <a:t>Olay </a:t>
            </a:r>
          </a:p>
          <a:p>
            <a:pPr algn="ctr"/>
            <a:endParaRPr lang="tr-TR" dirty="0" smtClean="0">
              <a:solidFill>
                <a:srgbClr val="C00000"/>
              </a:solidFill>
              <a:latin typeface="Arial" panose="020B0604020202020204" pitchFamily="34" charset="0"/>
            </a:endParaRPr>
          </a:p>
          <a:p>
            <a:pPr algn="ctr"/>
            <a:r>
              <a:rPr lang="tr-TR" b="1" dirty="0" smtClean="0">
                <a:solidFill>
                  <a:srgbClr val="00AF50"/>
                </a:solidFill>
                <a:latin typeface="Arial" panose="020B0604020202020204" pitchFamily="34" charset="0"/>
              </a:rPr>
              <a:t>İstenmeyen </a:t>
            </a:r>
            <a:endParaRPr lang="tr-TR" dirty="0" smtClean="0">
              <a:solidFill>
                <a:srgbClr val="00AF50"/>
              </a:solidFill>
              <a:latin typeface="Arial" panose="020B0604020202020204" pitchFamily="34" charset="0"/>
            </a:endParaRPr>
          </a:p>
          <a:p>
            <a:pPr algn="ctr"/>
            <a:r>
              <a:rPr lang="tr-TR" b="1" dirty="0" smtClean="0">
                <a:solidFill>
                  <a:srgbClr val="00AF50"/>
                </a:solidFill>
                <a:latin typeface="Arial" panose="020B0604020202020204" pitchFamily="34" charset="0"/>
              </a:rPr>
              <a:t>Durum </a:t>
            </a:r>
            <a:endParaRPr lang="tr-TR" dirty="0"/>
          </a:p>
        </p:txBody>
      </p:sp>
      <p:sp>
        <p:nvSpPr>
          <p:cNvPr id="8" name="Rectangle 7"/>
          <p:cNvSpPr/>
          <p:nvPr/>
        </p:nvSpPr>
        <p:spPr>
          <a:xfrm>
            <a:off x="4739014" y="5098092"/>
            <a:ext cx="1586630" cy="807913"/>
          </a:xfrm>
          <a:prstGeom prst="rect">
            <a:avLst/>
          </a:prstGeom>
        </p:spPr>
        <p:txBody>
          <a:bodyPr wrap="square">
            <a:spAutoFit/>
          </a:bodyPr>
          <a:lstStyle/>
          <a:p>
            <a:pPr algn="ctr"/>
            <a:endParaRPr lang="tr-TR" sz="1050" dirty="0" smtClean="0">
              <a:solidFill>
                <a:srgbClr val="000000"/>
              </a:solidFill>
              <a:latin typeface="Arial" panose="020B0604020202020204" pitchFamily="34" charset="0"/>
            </a:endParaRPr>
          </a:p>
          <a:p>
            <a:pPr algn="ctr"/>
            <a:r>
              <a:rPr lang="tr-TR" b="1" dirty="0" smtClean="0">
                <a:solidFill>
                  <a:srgbClr val="C00000"/>
                </a:solidFill>
                <a:latin typeface="Arial" panose="020B0604020202020204" pitchFamily="34" charset="0"/>
              </a:rPr>
              <a:t>Ramak Kala </a:t>
            </a:r>
            <a:endParaRPr lang="tr-TR" dirty="0" smtClean="0">
              <a:solidFill>
                <a:srgbClr val="C00000"/>
              </a:solidFill>
              <a:latin typeface="Arial" panose="020B0604020202020204" pitchFamily="34" charset="0"/>
            </a:endParaRPr>
          </a:p>
          <a:p>
            <a:pPr algn="ctr"/>
            <a:r>
              <a:rPr lang="tr-TR" b="1" dirty="0" smtClean="0">
                <a:solidFill>
                  <a:srgbClr val="C00000"/>
                </a:solidFill>
                <a:latin typeface="Arial" panose="020B0604020202020204" pitchFamily="34" charset="0"/>
              </a:rPr>
              <a:t>Olay </a:t>
            </a:r>
            <a:endParaRPr lang="tr-TR" dirty="0"/>
          </a:p>
        </p:txBody>
      </p:sp>
      <p:sp>
        <p:nvSpPr>
          <p:cNvPr id="9" name="Rectangle 8"/>
          <p:cNvSpPr/>
          <p:nvPr/>
        </p:nvSpPr>
        <p:spPr>
          <a:xfrm>
            <a:off x="4394548" y="5833998"/>
            <a:ext cx="2275562" cy="807913"/>
          </a:xfrm>
          <a:prstGeom prst="rect">
            <a:avLst/>
          </a:prstGeom>
        </p:spPr>
        <p:txBody>
          <a:bodyPr wrap="square">
            <a:spAutoFit/>
          </a:bodyPr>
          <a:lstStyle/>
          <a:p>
            <a:pPr algn="ctr"/>
            <a:endParaRPr lang="tr-TR" sz="1050" dirty="0">
              <a:solidFill>
                <a:srgbClr val="000000"/>
              </a:solidFill>
              <a:latin typeface="Arial" panose="020B0604020202020204" pitchFamily="34" charset="0"/>
            </a:endParaRPr>
          </a:p>
          <a:p>
            <a:pPr algn="ctr"/>
            <a:r>
              <a:rPr lang="tr-TR" b="1" dirty="0">
                <a:solidFill>
                  <a:srgbClr val="00AF50"/>
                </a:solidFill>
                <a:latin typeface="Arial" panose="020B0604020202020204" pitchFamily="34" charset="0"/>
              </a:rPr>
              <a:t>Herhangi bir Kayıp </a:t>
            </a:r>
            <a:endParaRPr lang="tr-TR" dirty="0">
              <a:solidFill>
                <a:srgbClr val="00AF50"/>
              </a:solidFill>
              <a:latin typeface="Arial" panose="020B0604020202020204" pitchFamily="34" charset="0"/>
            </a:endParaRPr>
          </a:p>
          <a:p>
            <a:pPr algn="ctr"/>
            <a:r>
              <a:rPr lang="tr-TR" b="1" dirty="0">
                <a:solidFill>
                  <a:srgbClr val="00AF50"/>
                </a:solidFill>
                <a:latin typeface="Arial" panose="020B0604020202020204" pitchFamily="34" charset="0"/>
              </a:rPr>
              <a:t>Durumu Yok </a:t>
            </a:r>
            <a:endParaRPr lang="tr-TR" dirty="0"/>
          </a:p>
        </p:txBody>
      </p:sp>
      <p:sp>
        <p:nvSpPr>
          <p:cNvPr id="10" name="Rectangle 9"/>
          <p:cNvSpPr/>
          <p:nvPr/>
        </p:nvSpPr>
        <p:spPr>
          <a:xfrm>
            <a:off x="9354782" y="5026084"/>
            <a:ext cx="1346548" cy="530915"/>
          </a:xfrm>
          <a:prstGeom prst="rect">
            <a:avLst/>
          </a:prstGeom>
        </p:spPr>
        <p:txBody>
          <a:bodyPr wrap="square">
            <a:spAutoFit/>
          </a:bodyPr>
          <a:lstStyle/>
          <a:p>
            <a:endParaRPr lang="tr-TR" sz="1050" smtClean="0">
              <a:solidFill>
                <a:srgbClr val="000000"/>
              </a:solidFill>
              <a:latin typeface="Arial" panose="020B0604020202020204" pitchFamily="34" charset="0"/>
            </a:endParaRPr>
          </a:p>
          <a:p>
            <a:r>
              <a:rPr lang="tr-TR" b="1" smtClean="0">
                <a:solidFill>
                  <a:srgbClr val="C00000"/>
                </a:solidFill>
                <a:latin typeface="Arial" panose="020B0604020202020204" pitchFamily="34" charset="0"/>
              </a:rPr>
              <a:t>İş Kazası </a:t>
            </a:r>
            <a:endParaRPr lang="tr-TR" dirty="0"/>
          </a:p>
        </p:txBody>
      </p:sp>
      <p:sp>
        <p:nvSpPr>
          <p:cNvPr id="11" name="Rectangle 10"/>
          <p:cNvSpPr/>
          <p:nvPr/>
        </p:nvSpPr>
        <p:spPr>
          <a:xfrm>
            <a:off x="9065639" y="5493400"/>
            <a:ext cx="1924833" cy="1084912"/>
          </a:xfrm>
          <a:prstGeom prst="rect">
            <a:avLst/>
          </a:prstGeom>
        </p:spPr>
        <p:txBody>
          <a:bodyPr wrap="square">
            <a:spAutoFit/>
          </a:bodyPr>
          <a:lstStyle/>
          <a:p>
            <a:pPr algn="ctr"/>
            <a:endParaRPr lang="tr-TR" sz="1050" dirty="0">
              <a:solidFill>
                <a:srgbClr val="000000"/>
              </a:solidFill>
              <a:latin typeface="Arial" panose="020B0604020202020204" pitchFamily="34" charset="0"/>
            </a:endParaRPr>
          </a:p>
          <a:p>
            <a:pPr algn="ctr"/>
            <a:r>
              <a:rPr lang="tr-TR" b="1" dirty="0">
                <a:solidFill>
                  <a:srgbClr val="00AF50"/>
                </a:solidFill>
                <a:latin typeface="Arial" panose="020B0604020202020204" pitchFamily="34" charset="0"/>
              </a:rPr>
              <a:t>Ölüm, </a:t>
            </a:r>
            <a:endParaRPr lang="tr-TR" dirty="0">
              <a:solidFill>
                <a:srgbClr val="00AF50"/>
              </a:solidFill>
              <a:latin typeface="Arial" panose="020B0604020202020204" pitchFamily="34" charset="0"/>
            </a:endParaRPr>
          </a:p>
          <a:p>
            <a:pPr algn="ctr"/>
            <a:r>
              <a:rPr lang="tr-TR" b="1" dirty="0">
                <a:solidFill>
                  <a:srgbClr val="00AF50"/>
                </a:solidFill>
                <a:latin typeface="Arial" panose="020B0604020202020204" pitchFamily="34" charset="0"/>
              </a:rPr>
              <a:t>Yaralanma, </a:t>
            </a:r>
            <a:endParaRPr lang="tr-TR" dirty="0">
              <a:solidFill>
                <a:srgbClr val="00AF50"/>
              </a:solidFill>
              <a:latin typeface="Arial" panose="020B0604020202020204" pitchFamily="34" charset="0"/>
            </a:endParaRPr>
          </a:p>
          <a:p>
            <a:pPr algn="ctr"/>
            <a:r>
              <a:rPr lang="tr-TR" b="1" dirty="0">
                <a:solidFill>
                  <a:srgbClr val="00AF50"/>
                </a:solidFill>
                <a:latin typeface="Arial" panose="020B0604020202020204" pitchFamily="34" charset="0"/>
              </a:rPr>
              <a:t>Maddi Kayıp </a:t>
            </a:r>
            <a:endParaRPr lang="tr-TR" dirty="0"/>
          </a:p>
        </p:txBody>
      </p:sp>
    </p:spTree>
    <p:extLst>
      <p:ext uri="{BB962C8B-B14F-4D97-AF65-F5344CB8AC3E}">
        <p14:creationId xmlns:p14="http://schemas.microsoft.com/office/powerpoint/2010/main" val="2669876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8379" y="48774"/>
            <a:ext cx="8719504" cy="6656826"/>
          </a:xfrm>
          <a:prstGeom prst="rect">
            <a:avLst/>
          </a:prstGeom>
        </p:spPr>
      </p:pic>
    </p:spTree>
    <p:extLst>
      <p:ext uri="{BB962C8B-B14F-4D97-AF65-F5344CB8AC3E}">
        <p14:creationId xmlns:p14="http://schemas.microsoft.com/office/powerpoint/2010/main" val="8807487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u i&amp;ccedil;erken baÅÄ±nÄ±za gelen ka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57" y="300625"/>
            <a:ext cx="6381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6132" y="4581053"/>
            <a:ext cx="9897736" cy="1938992"/>
          </a:xfrm>
          <a:prstGeom prst="rect">
            <a:avLst/>
          </a:prstGeom>
        </p:spPr>
        <p:txBody>
          <a:bodyPr wrap="square">
            <a:spAutoFit/>
          </a:bodyPr>
          <a:lstStyle/>
          <a:p>
            <a:r>
              <a:rPr lang="tr-TR" sz="2400" dirty="0" smtClean="0">
                <a:solidFill>
                  <a:srgbClr val="333333"/>
                </a:solidFill>
                <a:latin typeface="PT Sans"/>
              </a:rPr>
              <a:t>Bir kadın su alırken merdivenlerden düştü. Çalışan kadın Mainz Sosyal Mahkemesi'nde bir sonuç alamadı. Eyalet Sosyal Mahkemesi ise beslenmenin sigortayı kapsamadığını ancak suyu almaya giderken geçilen yerlerin sigortalı olduğunu belirtti. Merdivenler iş yerine ait olduğundan, olayın iş kazası olduğuna hükmedildi.</a:t>
            </a:r>
            <a:endParaRPr lang="tr-TR" sz="2400" dirty="0"/>
          </a:p>
        </p:txBody>
      </p:sp>
      <p:sp>
        <p:nvSpPr>
          <p:cNvPr id="5" name="Rectangle 4"/>
          <p:cNvSpPr/>
          <p:nvPr/>
        </p:nvSpPr>
        <p:spPr>
          <a:xfrm>
            <a:off x="7590772" y="1652103"/>
            <a:ext cx="3714793" cy="923330"/>
          </a:xfrm>
          <a:prstGeom prst="rect">
            <a:avLst/>
          </a:prstGeom>
        </p:spPr>
        <p:txBody>
          <a:bodyPr wrap="square">
            <a:spAutoFit/>
          </a:bodyPr>
          <a:lstStyle/>
          <a:p>
            <a:r>
              <a:rPr lang="tr-TR" b="1" dirty="0">
                <a:solidFill>
                  <a:srgbClr val="000000"/>
                </a:solidFill>
                <a:latin typeface="inherit"/>
              </a:rPr>
              <a:t>Su içerken başınıza gelen kaza</a:t>
            </a:r>
          </a:p>
          <a:p>
            <a:r>
              <a:rPr lang="tr-TR" dirty="0">
                <a:solidFill>
                  <a:srgbClr val="333333"/>
                </a:solidFill>
                <a:latin typeface="PT Sans"/>
              </a:rPr>
              <a:t/>
            </a:r>
            <a:br>
              <a:rPr lang="tr-TR" dirty="0">
                <a:solidFill>
                  <a:srgbClr val="333333"/>
                </a:solidFill>
                <a:latin typeface="PT Sans"/>
              </a:rPr>
            </a:br>
            <a:endParaRPr lang="tr-TR" dirty="0"/>
          </a:p>
        </p:txBody>
      </p:sp>
    </p:spTree>
    <p:extLst>
      <p:ext uri="{BB962C8B-B14F-4D97-AF65-F5344CB8AC3E}">
        <p14:creationId xmlns:p14="http://schemas.microsoft.com/office/powerpoint/2010/main" val="3678228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tokopi &amp;ccedil;ekerken diÅini kÄ±rm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99" y="1524000"/>
            <a:ext cx="6381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98729" y="600670"/>
            <a:ext cx="6096000" cy="923330"/>
          </a:xfrm>
          <a:prstGeom prst="rect">
            <a:avLst/>
          </a:prstGeom>
        </p:spPr>
        <p:txBody>
          <a:bodyPr>
            <a:spAutoFit/>
          </a:bodyPr>
          <a:lstStyle/>
          <a:p>
            <a:r>
              <a:rPr lang="tr-TR" b="1" smtClean="0">
                <a:solidFill>
                  <a:srgbClr val="000000"/>
                </a:solidFill>
                <a:latin typeface="inherit"/>
              </a:rPr>
              <a:t>Fotokopi çekerken dişini kırmak</a:t>
            </a:r>
          </a:p>
          <a:p>
            <a:r>
              <a:rPr lang="tr-TR" smtClean="0">
                <a:solidFill>
                  <a:srgbClr val="333333"/>
                </a:solidFill>
                <a:latin typeface="PT Sans"/>
              </a:rPr>
              <a:t/>
            </a:r>
            <a:br>
              <a:rPr lang="tr-TR" smtClean="0">
                <a:solidFill>
                  <a:srgbClr val="333333"/>
                </a:solidFill>
                <a:latin typeface="PT Sans"/>
              </a:rPr>
            </a:br>
            <a:endParaRPr lang="tr-TR" dirty="0"/>
          </a:p>
        </p:txBody>
      </p:sp>
      <p:sp>
        <p:nvSpPr>
          <p:cNvPr id="5" name="Rectangle 4"/>
          <p:cNvSpPr/>
          <p:nvPr/>
        </p:nvSpPr>
        <p:spPr>
          <a:xfrm>
            <a:off x="7106433" y="1662489"/>
            <a:ext cx="4404986" cy="2308324"/>
          </a:xfrm>
          <a:prstGeom prst="rect">
            <a:avLst/>
          </a:prstGeom>
        </p:spPr>
        <p:txBody>
          <a:bodyPr wrap="square">
            <a:spAutoFit/>
          </a:bodyPr>
          <a:lstStyle/>
          <a:p>
            <a:r>
              <a:rPr lang="tr-TR" dirty="0">
                <a:solidFill>
                  <a:srgbClr val="333333"/>
                </a:solidFill>
                <a:latin typeface="PT Sans"/>
              </a:rPr>
              <a:t>Hazır fotokopi çekiyorken bir alkolsüz bira içeyim dediniz. Bira birden köpürdü ve onu içinize çekmeye çalışırken dişiniz kırıldı. Bu bir iş kazası mıdır? Dresden Sosyal Mahkemesi 'Hayır' diyor. Beslenme sigorta kapsamında değil ve fotokopi çekmek de pek öyle iştah kabartan, susatan bir iş değil.</a:t>
            </a:r>
            <a:endParaRPr lang="tr-TR" dirty="0"/>
          </a:p>
        </p:txBody>
      </p:sp>
    </p:spTree>
    <p:extLst>
      <p:ext uri="{BB962C8B-B14F-4D97-AF65-F5344CB8AC3E}">
        <p14:creationId xmlns:p14="http://schemas.microsoft.com/office/powerpoint/2010/main" val="46710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38182" y="407030"/>
            <a:ext cx="6566574" cy="6250113"/>
          </a:xfrm>
          <a:prstGeom prst="rect">
            <a:avLst/>
          </a:prstGeom>
        </p:spPr>
      </p:pic>
    </p:spTree>
    <p:extLst>
      <p:ext uri="{BB962C8B-B14F-4D97-AF65-F5344CB8AC3E}">
        <p14:creationId xmlns:p14="http://schemas.microsoft.com/office/powerpoint/2010/main" val="3653664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45895" y="168852"/>
            <a:ext cx="7491663" cy="6169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4000" b="1" dirty="0" smtClean="0">
                <a:solidFill>
                  <a:srgbClr val="FF0000"/>
                </a:solidFill>
              </a:rPr>
              <a:t>İŞ KAZASI NEDENLERİ:</a:t>
            </a:r>
            <a:endParaRPr lang="tr-TR" sz="4000" b="1" dirty="0">
              <a:solidFill>
                <a:srgbClr val="FF0000"/>
              </a:solidFill>
            </a:endParaRPr>
          </a:p>
        </p:txBody>
      </p:sp>
      <p:pic>
        <p:nvPicPr>
          <p:cNvPr id="5" name="Picture 4"/>
          <p:cNvPicPr>
            <a:picLocks noChangeAspect="1"/>
          </p:cNvPicPr>
          <p:nvPr/>
        </p:nvPicPr>
        <p:blipFill>
          <a:blip r:embed="rId2"/>
          <a:stretch>
            <a:fillRect/>
          </a:stretch>
        </p:blipFill>
        <p:spPr>
          <a:xfrm>
            <a:off x="2245895" y="1650544"/>
            <a:ext cx="6657473" cy="5207456"/>
          </a:xfrm>
          <a:prstGeom prst="rect">
            <a:avLst/>
          </a:prstGeom>
        </p:spPr>
      </p:pic>
    </p:spTree>
    <p:extLst>
      <p:ext uri="{BB962C8B-B14F-4D97-AF65-F5344CB8AC3E}">
        <p14:creationId xmlns:p14="http://schemas.microsoft.com/office/powerpoint/2010/main" val="2280645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891" y="289969"/>
            <a:ext cx="6689942" cy="1325563"/>
          </a:xfrm>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42062" y="2489504"/>
            <a:ext cx="10515600" cy="2182704"/>
          </a:xfrm>
        </p:spPr>
        <p:txBody>
          <a:bodyPr>
            <a:normAutofit fontScale="92500" lnSpcReduction="10000"/>
          </a:bodyPr>
          <a:lstStyle/>
          <a:p>
            <a:pPr marL="0" indent="0">
              <a:buNone/>
            </a:pPr>
            <a:r>
              <a:rPr lang="tr-TR" sz="6000" i="1" dirty="0"/>
              <a:t>E</a:t>
            </a:r>
            <a:r>
              <a:rPr lang="tr-TR" i="1" dirty="0"/>
              <a:t>mekliliğine 1 yıl kalan demir çelik fabrikası işçisi 600 tonluk pres </a:t>
            </a:r>
          </a:p>
          <a:p>
            <a:pPr marL="0" indent="0">
              <a:buNone/>
            </a:pPr>
            <a:r>
              <a:rPr lang="tr-TR" i="1" dirty="0"/>
              <a:t>makinesinin arasından emeklemek suretiyle geçerek, 2450 santigratlık </a:t>
            </a:r>
          </a:p>
          <a:p>
            <a:pPr marL="0" indent="0">
              <a:buNone/>
            </a:pPr>
            <a:r>
              <a:rPr lang="tr-TR" i="1" dirty="0"/>
              <a:t>fırında sigarasını yakmaya çalıştı ve hayatını yanarak kaybetti. </a:t>
            </a:r>
          </a:p>
          <a:p>
            <a:pPr marL="0" indent="0">
              <a:buNone/>
            </a:pPr>
            <a:r>
              <a:rPr lang="tr-TR" i="1" dirty="0"/>
              <a:t>(Karabük </a:t>
            </a:r>
            <a:r>
              <a:rPr lang="tr-TR" i="1" dirty="0" smtClean="0"/>
              <a:t>Demir </a:t>
            </a:r>
            <a:r>
              <a:rPr lang="tr-TR" i="1" dirty="0"/>
              <a:t>Çelik Fabrikaları) </a:t>
            </a:r>
          </a:p>
          <a:p>
            <a:endParaRPr lang="tr-TR" i="1" dirty="0"/>
          </a:p>
        </p:txBody>
      </p:sp>
    </p:spTree>
    <p:extLst>
      <p:ext uri="{BB962C8B-B14F-4D97-AF65-F5344CB8AC3E}">
        <p14:creationId xmlns:p14="http://schemas.microsoft.com/office/powerpoint/2010/main" val="2229636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12128"/>
          </a:xfrm>
        </p:spPr>
        <p:txBody>
          <a:bodyPr>
            <a:normAutofit/>
          </a:bodyPr>
          <a:lstStyle/>
          <a:p>
            <a:pPr marL="0" indent="0">
              <a:buNone/>
            </a:pPr>
            <a:r>
              <a:rPr lang="tr-TR" sz="6000" i="1" dirty="0"/>
              <a:t>G</a:t>
            </a:r>
            <a:r>
              <a:rPr lang="tr-TR" i="1" dirty="0"/>
              <a:t>emi mühendisinin kazan kontrolü yaptığı sırada kapağın </a:t>
            </a:r>
            <a:r>
              <a:rPr lang="tr-TR" i="1" dirty="0" smtClean="0"/>
              <a:t>kapatılması ve </a:t>
            </a:r>
            <a:r>
              <a:rPr lang="tr-TR" i="1" dirty="0"/>
              <a:t>yola çıkan geminin kazanında kalarak hayatını kaybetmesi.  </a:t>
            </a:r>
          </a:p>
          <a:p>
            <a:pPr marL="0" indent="0">
              <a:buNone/>
            </a:pPr>
            <a:r>
              <a:rPr lang="tr-TR" i="1" dirty="0" smtClean="0"/>
              <a:t>   (</a:t>
            </a:r>
            <a:r>
              <a:rPr lang="tr-TR" i="1" dirty="0"/>
              <a:t>Kocaeli, Dilovası)</a:t>
            </a:r>
          </a:p>
        </p:txBody>
      </p:sp>
      <p:sp>
        <p:nvSpPr>
          <p:cNvPr id="4" name="Title 1"/>
          <p:cNvSpPr>
            <a:spLocks noGrp="1"/>
          </p:cNvSpPr>
          <p:nvPr>
            <p:ph type="title"/>
          </p:nvPr>
        </p:nvSpPr>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3363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1712"/>
          </a:xfrm>
        </p:spPr>
        <p:txBody>
          <a:bodyPr>
            <a:normAutofit fontScale="92500" lnSpcReduction="20000"/>
          </a:bodyPr>
          <a:lstStyle/>
          <a:p>
            <a:pPr marL="0" indent="0">
              <a:lnSpc>
                <a:spcPct val="150000"/>
              </a:lnSpc>
              <a:buNone/>
            </a:pPr>
            <a:r>
              <a:rPr lang="tr-TR" sz="6500" i="1" dirty="0"/>
              <a:t>E</a:t>
            </a:r>
            <a:r>
              <a:rPr lang="tr-TR" sz="3000" i="1" dirty="0"/>
              <a:t>lektrik direğine yaslanıp ayakkabısındaki taşı çıkarmak için ayağını</a:t>
            </a:r>
          </a:p>
          <a:p>
            <a:pPr marL="0" indent="0">
              <a:lnSpc>
                <a:spcPct val="150000"/>
              </a:lnSpc>
              <a:buNone/>
            </a:pPr>
            <a:r>
              <a:rPr lang="tr-TR" sz="3000" i="1" dirty="0"/>
              <a:t>silkeleyen kişiyi elektrik çarptığını sanan bir başkasının akımdan</a:t>
            </a:r>
          </a:p>
          <a:p>
            <a:pPr marL="0" indent="0">
              <a:lnSpc>
                <a:spcPct val="150000"/>
              </a:lnSpc>
              <a:buNone/>
            </a:pPr>
            <a:r>
              <a:rPr lang="tr-TR" sz="3000" i="1" dirty="0"/>
              <a:t>kurtarmak amacıyla kafasına kürekle vurup öldürmesi</a:t>
            </a:r>
            <a:r>
              <a:rPr lang="tr-TR" sz="3000" i="1" dirty="0" smtClean="0"/>
              <a:t>.</a:t>
            </a:r>
          </a:p>
          <a:p>
            <a:pPr marL="0" indent="0">
              <a:lnSpc>
                <a:spcPct val="150000"/>
              </a:lnSpc>
              <a:buNone/>
            </a:pPr>
            <a:endParaRPr lang="tr-TR" i="1" dirty="0"/>
          </a:p>
          <a:p>
            <a:pPr marL="0" indent="0">
              <a:lnSpc>
                <a:spcPct val="150000"/>
              </a:lnSpc>
              <a:buNone/>
            </a:pPr>
            <a:r>
              <a:rPr lang="tr-TR" i="1" dirty="0" smtClean="0"/>
              <a:t>(Rize-Tunca </a:t>
            </a:r>
            <a:r>
              <a:rPr lang="tr-TR" i="1" dirty="0"/>
              <a:t>Köyü)</a:t>
            </a:r>
          </a:p>
          <a:p>
            <a:pPr marL="0" indent="0">
              <a:lnSpc>
                <a:spcPct val="150000"/>
              </a:lnSpc>
              <a:buNone/>
            </a:pPr>
            <a:endParaRPr lang="tr-TR" i="1" dirty="0"/>
          </a:p>
        </p:txBody>
      </p:sp>
      <p:sp>
        <p:nvSpPr>
          <p:cNvPr id="4" name="Title 1"/>
          <p:cNvSpPr>
            <a:spLocks noGrp="1"/>
          </p:cNvSpPr>
          <p:nvPr>
            <p:ph type="title"/>
          </p:nvPr>
        </p:nvSpPr>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714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5412" y="42862"/>
            <a:ext cx="9401175" cy="6772275"/>
          </a:xfrm>
          <a:prstGeom prst="rect">
            <a:avLst/>
          </a:prstGeom>
        </p:spPr>
      </p:pic>
      <p:cxnSp>
        <p:nvCxnSpPr>
          <p:cNvPr id="3" name="Straight Connector 2"/>
          <p:cNvCxnSpPr/>
          <p:nvPr/>
        </p:nvCxnSpPr>
        <p:spPr>
          <a:xfrm>
            <a:off x="3920647" y="2192055"/>
            <a:ext cx="2379945"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537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458276"/>
          </a:xfrm>
        </p:spPr>
        <p:txBody>
          <a:bodyPr/>
          <a:lstStyle/>
          <a:p>
            <a:pPr marL="0" indent="0">
              <a:buNone/>
            </a:pPr>
            <a:r>
              <a:rPr lang="tr-TR" sz="6000" i="1" dirty="0"/>
              <a:t>B</a:t>
            </a:r>
            <a:r>
              <a:rPr lang="tr-TR" i="1" dirty="0"/>
              <a:t>ir </a:t>
            </a:r>
            <a:r>
              <a:rPr lang="tr-TR" i="1" dirty="0" smtClean="0"/>
              <a:t>işçinin iş yerindeki </a:t>
            </a:r>
            <a:r>
              <a:rPr lang="tr-TR" i="1" dirty="0"/>
              <a:t>yatağındaki tahtakurusunu öldürmek için </a:t>
            </a:r>
            <a:r>
              <a:rPr lang="tr-TR" i="1" dirty="0" smtClean="0"/>
              <a:t>yaptığı ilaçlamadan </a:t>
            </a:r>
            <a:r>
              <a:rPr lang="tr-TR" i="1" dirty="0"/>
              <a:t>sonra uykuya dalınca tahatakurularıyla birlikte zehirlenmesi. </a:t>
            </a:r>
          </a:p>
          <a:p>
            <a:pPr marL="0" indent="0">
              <a:buNone/>
            </a:pPr>
            <a:r>
              <a:rPr lang="tr-TR" i="1" dirty="0"/>
              <a:t>(</a:t>
            </a:r>
            <a:r>
              <a:rPr lang="tr-TR" i="1" dirty="0" smtClean="0"/>
              <a:t>Bodrum -Yalıkavak</a:t>
            </a:r>
            <a:r>
              <a:rPr lang="tr-TR" i="1" dirty="0"/>
              <a:t>)</a:t>
            </a:r>
          </a:p>
          <a:p>
            <a:pPr marL="0" indent="0">
              <a:buNone/>
            </a:pPr>
            <a:endParaRPr lang="tr-TR" i="1" dirty="0"/>
          </a:p>
        </p:txBody>
      </p:sp>
      <p:sp>
        <p:nvSpPr>
          <p:cNvPr id="4" name="Title 1"/>
          <p:cNvSpPr>
            <a:spLocks noGrp="1"/>
          </p:cNvSpPr>
          <p:nvPr>
            <p:ph type="title"/>
          </p:nvPr>
        </p:nvSpPr>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017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7263" y="179871"/>
            <a:ext cx="8875670" cy="6588889"/>
          </a:xfrm>
          <a:prstGeom prst="rect">
            <a:avLst/>
          </a:prstGeom>
        </p:spPr>
      </p:pic>
      <p:sp>
        <p:nvSpPr>
          <p:cNvPr id="3" name="5-Point Star 2"/>
          <p:cNvSpPr/>
          <p:nvPr/>
        </p:nvSpPr>
        <p:spPr>
          <a:xfrm>
            <a:off x="6976997" y="1615858"/>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1192060" y="1615857"/>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9188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5258" y="37578"/>
            <a:ext cx="10201275" cy="6810375"/>
          </a:xfrm>
          <a:prstGeom prst="rect">
            <a:avLst/>
          </a:prstGeom>
        </p:spPr>
      </p:pic>
      <p:cxnSp>
        <p:nvCxnSpPr>
          <p:cNvPr id="4" name="Straight Connector 3"/>
          <p:cNvCxnSpPr/>
          <p:nvPr/>
        </p:nvCxnSpPr>
        <p:spPr>
          <a:xfrm>
            <a:off x="6989523" y="1553227"/>
            <a:ext cx="2379945"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300591" y="3707704"/>
            <a:ext cx="4258850"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430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9973" y="56383"/>
            <a:ext cx="9782827" cy="6725141"/>
          </a:xfrm>
          <a:prstGeom prst="rect">
            <a:avLst/>
          </a:prstGeom>
        </p:spPr>
      </p:pic>
      <p:sp>
        <p:nvSpPr>
          <p:cNvPr id="3" name="5-Point Star 2"/>
          <p:cNvSpPr/>
          <p:nvPr/>
        </p:nvSpPr>
        <p:spPr>
          <a:xfrm>
            <a:off x="10972800" y="2532346"/>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413359" y="1365338"/>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6937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650" y="47625"/>
            <a:ext cx="10506075" cy="6810375"/>
          </a:xfrm>
          <a:prstGeom prst="rect">
            <a:avLst/>
          </a:prstGeom>
        </p:spPr>
      </p:pic>
      <p:cxnSp>
        <p:nvCxnSpPr>
          <p:cNvPr id="3" name="Straight Connector 2"/>
          <p:cNvCxnSpPr/>
          <p:nvPr/>
        </p:nvCxnSpPr>
        <p:spPr>
          <a:xfrm>
            <a:off x="2467627" y="2668044"/>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505211" y="3467426"/>
            <a:ext cx="8052148"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945687" y="5237967"/>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39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0379" y="179183"/>
            <a:ext cx="9931901" cy="6678817"/>
          </a:xfrm>
          <a:prstGeom prst="rect">
            <a:avLst/>
          </a:prstGeom>
        </p:spPr>
      </p:pic>
      <p:cxnSp>
        <p:nvCxnSpPr>
          <p:cNvPr id="3" name="Straight Connector 2"/>
          <p:cNvCxnSpPr/>
          <p:nvPr/>
        </p:nvCxnSpPr>
        <p:spPr>
          <a:xfrm>
            <a:off x="4597052" y="2880986"/>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01873" y="3344449"/>
            <a:ext cx="9582412"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720230" y="5361140"/>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
        <p:nvSpPr>
          <p:cNvPr id="7" name="5-Point Star 6"/>
          <p:cNvSpPr/>
          <p:nvPr/>
        </p:nvSpPr>
        <p:spPr>
          <a:xfrm>
            <a:off x="0" y="5899760"/>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Point Star 7"/>
          <p:cNvSpPr/>
          <p:nvPr/>
        </p:nvSpPr>
        <p:spPr>
          <a:xfrm>
            <a:off x="10873831" y="5883059"/>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34996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836</Words>
  <Application>Microsoft Office PowerPoint</Application>
  <PresentationFormat>Widescreen</PresentationFormat>
  <Paragraphs>184</Paragraphs>
  <Slides>40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Cambria</vt:lpstr>
      <vt:lpstr>inherit</vt:lpstr>
      <vt:lpstr>PT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Türkiyeden iŞ kazası örnekleri </vt:lpstr>
      <vt:lpstr>Türkiyeden iŞ kazası örnekleri </vt:lpstr>
      <vt:lpstr>Türkiyeden iŞ kazası örnekleri </vt:lpstr>
      <vt:lpstr>Türkiyeden iŞ kazası örnekleri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46</cp:revision>
  <dcterms:created xsi:type="dcterms:W3CDTF">2018-10-02T08:05:55Z</dcterms:created>
  <dcterms:modified xsi:type="dcterms:W3CDTF">2020-05-07T10:07:52Z</dcterms:modified>
</cp:coreProperties>
</file>