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7" r:id="rId1"/>
  </p:sldMasterIdLst>
  <p:notesMasterIdLst>
    <p:notesMasterId r:id="rId12"/>
  </p:notesMasterIdLst>
  <p:sldIdLst>
    <p:sldId id="256" r:id="rId2"/>
    <p:sldId id="257" r:id="rId3"/>
    <p:sldId id="258" r:id="rId4"/>
    <p:sldId id="259" r:id="rId5"/>
    <p:sldId id="260" r:id="rId6"/>
    <p:sldId id="279" r:id="rId7"/>
    <p:sldId id="280" r:id="rId8"/>
    <p:sldId id="276" r:id="rId9"/>
    <p:sldId id="277" r:id="rId10"/>
    <p:sldId id="278"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81" d="100"/>
          <a:sy n="81" d="100"/>
        </p:scale>
        <p:origin x="-276"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90008E-30E3-4BEA-BD56-19BCB8FFD7CA}" type="datetimeFigureOut">
              <a:rPr lang="tr-TR" smtClean="0"/>
              <a:t>10.5.2020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482FA6-78AA-41BA-8B4B-2239D8758D90}" type="slidenum">
              <a:rPr lang="tr-TR" smtClean="0"/>
              <a:t>‹#›</a:t>
            </a:fld>
            <a:endParaRPr lang="tr-TR"/>
          </a:p>
        </p:txBody>
      </p:sp>
    </p:spTree>
    <p:extLst>
      <p:ext uri="{BB962C8B-B14F-4D97-AF65-F5344CB8AC3E}">
        <p14:creationId xmlns:p14="http://schemas.microsoft.com/office/powerpoint/2010/main" val="6246714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012B926-1D89-46E8-9772-D7684ED3A8DF}"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6760269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A012B926-1D89-46E8-9772-D7684ED3A8DF}"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40318764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A012B926-1D89-46E8-9772-D7684ED3A8DF}"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BCFC898-7F5B-4E90-85B0-84DF2B5ACCFD}"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133997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A012B926-1D89-46E8-9772-D7684ED3A8DF}"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30920381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A012B926-1D89-46E8-9772-D7684ED3A8DF}"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BCFC898-7F5B-4E90-85B0-84DF2B5ACCFD}"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275246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A012B926-1D89-46E8-9772-D7684ED3A8DF}"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42278925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012B926-1D89-46E8-9772-D7684ED3A8DF}"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34455217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012B926-1D89-46E8-9772-D7684ED3A8DF}"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3075541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012B926-1D89-46E8-9772-D7684ED3A8DF}"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3251742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A012B926-1D89-46E8-9772-D7684ED3A8DF}" type="datetimeFigureOut">
              <a:rPr lang="tr-TR" smtClean="0"/>
              <a:t>10.5.2020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11157667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012B926-1D89-46E8-9772-D7684ED3A8DF}"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467003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012B926-1D89-46E8-9772-D7684ED3A8DF}" type="datetimeFigureOut">
              <a:rPr lang="tr-TR" smtClean="0"/>
              <a:t>10.5.2020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759088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012B926-1D89-46E8-9772-D7684ED3A8DF}" type="datetimeFigureOut">
              <a:rPr lang="tr-TR" smtClean="0"/>
              <a:t>10.5.2020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1050089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12B926-1D89-46E8-9772-D7684ED3A8DF}" type="datetimeFigureOut">
              <a:rPr lang="tr-TR" smtClean="0"/>
              <a:t>10.5.2020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23274634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A012B926-1D89-46E8-9772-D7684ED3A8DF}"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13342337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A012B926-1D89-46E8-9772-D7684ED3A8DF}" type="datetimeFigureOut">
              <a:rPr lang="tr-TR" smtClean="0"/>
              <a:t>10.5.2020</a:t>
            </a:fld>
            <a:endParaRPr lang="tr-TR"/>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BCFC898-7F5B-4E90-85B0-84DF2B5ACCFD}" type="slidenum">
              <a:rPr lang="tr-TR" smtClean="0"/>
              <a:t>‹#›</a:t>
            </a:fld>
            <a:endParaRPr lang="tr-TR"/>
          </a:p>
        </p:txBody>
      </p:sp>
    </p:spTree>
    <p:extLst>
      <p:ext uri="{BB962C8B-B14F-4D97-AF65-F5344CB8AC3E}">
        <p14:creationId xmlns:p14="http://schemas.microsoft.com/office/powerpoint/2010/main" val="30236125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012B926-1D89-46E8-9772-D7684ED3A8DF}" type="datetimeFigureOut">
              <a:rPr lang="tr-TR" smtClean="0"/>
              <a:t>10.5.2020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BCFC898-7F5B-4E90-85B0-84DF2B5ACCFD}" type="slidenum">
              <a:rPr lang="tr-TR" smtClean="0"/>
              <a:t>‹#›</a:t>
            </a:fld>
            <a:endParaRPr lang="tr-TR"/>
          </a:p>
        </p:txBody>
      </p:sp>
    </p:spTree>
    <p:extLst>
      <p:ext uri="{BB962C8B-B14F-4D97-AF65-F5344CB8AC3E}">
        <p14:creationId xmlns:p14="http://schemas.microsoft.com/office/powerpoint/2010/main" val="1884622781"/>
      </p:ext>
    </p:extLst>
  </p:cSld>
  <p:clrMap bg1="lt1" tx1="dk1" bg2="lt2" tx2="dk2" accent1="accent1" accent2="accent2" accent3="accent3" accent4="accent4" accent5="accent5" accent6="accent6" hlink="hlink" folHlink="folHlink"/>
  <p:sldLayoutIdLst>
    <p:sldLayoutId id="2147483788" r:id="rId1"/>
    <p:sldLayoutId id="2147483789" r:id="rId2"/>
    <p:sldLayoutId id="2147483790" r:id="rId3"/>
    <p:sldLayoutId id="2147483791" r:id="rId4"/>
    <p:sldLayoutId id="2147483792" r:id="rId5"/>
    <p:sldLayoutId id="2147483793" r:id="rId6"/>
    <p:sldLayoutId id="2147483794" r:id="rId7"/>
    <p:sldLayoutId id="2147483795" r:id="rId8"/>
    <p:sldLayoutId id="2147483796" r:id="rId9"/>
    <p:sldLayoutId id="2147483797" r:id="rId10"/>
    <p:sldLayoutId id="2147483798" r:id="rId11"/>
    <p:sldLayoutId id="2147483799" r:id="rId12"/>
    <p:sldLayoutId id="2147483800" r:id="rId13"/>
    <p:sldLayoutId id="2147483801" r:id="rId14"/>
    <p:sldLayoutId id="2147483802" r:id="rId15"/>
    <p:sldLayoutId id="214748380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0" y="191191"/>
            <a:ext cx="11758246" cy="2983894"/>
          </a:xfrm>
          <a:prstGeom prst="rect">
            <a:avLst/>
          </a:prstGeom>
        </p:spPr>
        <p:txBody>
          <a:bodyPr wrap="square">
            <a:spAutoFit/>
          </a:bodyPr>
          <a:lstStyle/>
          <a:p>
            <a:pPr>
              <a:lnSpc>
                <a:spcPct val="107000"/>
              </a:lnSpc>
              <a:spcAft>
                <a:spcPts val="800"/>
              </a:spcAft>
            </a:pPr>
            <a:r>
              <a:rPr lang="tr-TR" sz="1050" dirty="0">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tr-TR" sz="1050" dirty="0">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tr-TR" sz="1050" dirty="0">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tr-TR" sz="2000" dirty="0">
                <a:latin typeface="Arial" panose="020B0604020202020204" pitchFamily="34" charset="0"/>
                <a:ea typeface="Calibri" panose="020F0502020204030204" pitchFamily="34" charset="0"/>
                <a:cs typeface="Arial" panose="020B0604020202020204" pitchFamily="34" charset="0"/>
              </a:rPr>
              <a:t> </a:t>
            </a:r>
            <a:endParaRPr lang="tr-TR" sz="2000" dirty="0" smtClean="0">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endParaRPr lang="tr-TR" sz="2000" dirty="0">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tr-TR" dirty="0">
                <a:latin typeface="Arial" panose="020B0604020202020204" pitchFamily="34" charset="0"/>
                <a:ea typeface="Calibri" panose="020F0502020204030204" pitchFamily="34" charset="0"/>
                <a:cs typeface="Arial" panose="020B0604020202020204" pitchFamily="34" charset="0"/>
              </a:rPr>
              <a:t> </a:t>
            </a:r>
            <a:endParaRPr lang="tr-TR" sz="105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tr-TR" dirty="0">
                <a:latin typeface="Arial" panose="020B0604020202020204" pitchFamily="34" charset="0"/>
                <a:ea typeface="Calibri" panose="020F0502020204030204" pitchFamily="34" charset="0"/>
                <a:cs typeface="Arial" panose="020B0604020202020204" pitchFamily="34" charset="0"/>
              </a:rPr>
              <a:t> </a:t>
            </a:r>
            <a:r>
              <a:rPr lang="tr-TR" sz="3200" dirty="0" smtClean="0">
                <a:solidFill>
                  <a:srgbClr val="5B9BD5"/>
                </a:solidFill>
                <a:effectLst>
                  <a:outerShdw blurRad="38100" dist="25400" dir="5400000" algn="ctr">
                    <a:srgbClr val="6E747A">
                      <a:alpha val="43000"/>
                    </a:srgbClr>
                  </a:outerShdw>
                </a:effectLst>
                <a:latin typeface="Arial" panose="020B0604020202020204" pitchFamily="34" charset="0"/>
                <a:ea typeface="Calibri" panose="020F0502020204030204" pitchFamily="34" charset="0"/>
                <a:cs typeface="Arial" panose="020B0604020202020204" pitchFamily="34" charset="0"/>
              </a:rPr>
              <a:t>Turizm</a:t>
            </a:r>
            <a:r>
              <a:rPr lang="tr-TR" sz="3200" dirty="0">
                <a:solidFill>
                  <a:srgbClr val="5B9BD5"/>
                </a:solidFill>
                <a:effectLst>
                  <a:outerShdw blurRad="38100" dist="25400" dir="5400000" algn="ctr">
                    <a:srgbClr val="6E747A">
                      <a:alpha val="43000"/>
                    </a:srgbClr>
                  </a:outerShdw>
                </a:effectLst>
                <a:latin typeface="Arial" panose="020B0604020202020204" pitchFamily="34" charset="0"/>
                <a:ea typeface="Calibri" panose="020F0502020204030204" pitchFamily="34" charset="0"/>
                <a:cs typeface="Arial" panose="020B0604020202020204" pitchFamily="34" charset="0"/>
              </a:rPr>
              <a:t>, Boş Zaman, Rekreasyon</a:t>
            </a:r>
            <a:endParaRPr lang="tr-TR" sz="3200" dirty="0">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r>
              <a:rPr lang="tr-TR" sz="1050" dirty="0">
                <a:latin typeface="Calibri" panose="020F0502020204030204" pitchFamily="34" charset="0"/>
                <a:ea typeface="Calibri" panose="020F0502020204030204" pitchFamily="34" charset="0"/>
                <a:cs typeface="Times New Roman" panose="02020603050405020304" pitchFamily="18" charset="0"/>
              </a:rPr>
              <a:t> </a:t>
            </a:r>
            <a:endParaRPr lang="tr-TR" sz="105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538273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7334" y="0"/>
            <a:ext cx="8596668" cy="6746487"/>
          </a:xfrm>
        </p:spPr>
        <p:txBody>
          <a:bodyPr>
            <a:normAutofit fontScale="70000" lnSpcReduction="20000"/>
          </a:bodyPr>
          <a:lstStyle/>
          <a:p>
            <a:r>
              <a:rPr lang="tr-TR" dirty="0" err="1"/>
              <a:t>Parker</a:t>
            </a:r>
            <a:r>
              <a:rPr lang="tr-TR" dirty="0"/>
              <a:t>, K. W. (2003). </a:t>
            </a:r>
            <a:r>
              <a:rPr lang="tr-TR" dirty="0" err="1"/>
              <a:t>Sign</a:t>
            </a:r>
            <a:r>
              <a:rPr lang="tr-TR" dirty="0"/>
              <a:t> </a:t>
            </a:r>
            <a:r>
              <a:rPr lang="tr-TR" dirty="0" err="1"/>
              <a:t>consumption</a:t>
            </a:r>
            <a:r>
              <a:rPr lang="tr-TR" dirty="0"/>
              <a:t> in </a:t>
            </a:r>
            <a:r>
              <a:rPr lang="tr-TR" dirty="0" err="1"/>
              <a:t>the</a:t>
            </a:r>
            <a:r>
              <a:rPr lang="tr-TR" dirty="0"/>
              <a:t> 19th-Century </a:t>
            </a:r>
            <a:r>
              <a:rPr lang="tr-TR" dirty="0" err="1"/>
              <a:t>store</a:t>
            </a:r>
            <a:r>
              <a:rPr lang="tr-TR" dirty="0"/>
              <a:t>: an </a:t>
            </a:r>
            <a:r>
              <a:rPr lang="tr-TR" dirty="0" err="1"/>
              <a:t>examination</a:t>
            </a:r>
            <a:r>
              <a:rPr lang="tr-TR" dirty="0"/>
              <a:t> of </a:t>
            </a:r>
            <a:r>
              <a:rPr lang="tr-TR" dirty="0" err="1"/>
              <a:t>visual</a:t>
            </a:r>
            <a:endParaRPr lang="tr-TR" dirty="0"/>
          </a:p>
          <a:p>
            <a:r>
              <a:rPr lang="tr-TR" dirty="0" err="1"/>
              <a:t>merchandising</a:t>
            </a:r>
            <a:r>
              <a:rPr lang="tr-TR" dirty="0"/>
              <a:t> in </a:t>
            </a:r>
            <a:r>
              <a:rPr lang="tr-TR" dirty="0" err="1"/>
              <a:t>the</a:t>
            </a:r>
            <a:r>
              <a:rPr lang="tr-TR" dirty="0"/>
              <a:t> </a:t>
            </a:r>
            <a:r>
              <a:rPr lang="tr-TR" dirty="0" err="1"/>
              <a:t>grand</a:t>
            </a:r>
            <a:r>
              <a:rPr lang="tr-TR" dirty="0"/>
              <a:t> </a:t>
            </a:r>
            <a:r>
              <a:rPr lang="tr-TR" dirty="0" err="1"/>
              <a:t>emporiums</a:t>
            </a:r>
            <a:r>
              <a:rPr lang="tr-TR" dirty="0"/>
              <a:t> (1846–1900)”, </a:t>
            </a:r>
            <a:r>
              <a:rPr lang="tr-TR" dirty="0" err="1"/>
              <a:t>Journal</a:t>
            </a:r>
            <a:r>
              <a:rPr lang="tr-TR" dirty="0"/>
              <a:t> of </a:t>
            </a:r>
            <a:r>
              <a:rPr lang="tr-TR" dirty="0" err="1"/>
              <a:t>Sociology</a:t>
            </a:r>
            <a:r>
              <a:rPr lang="tr-TR" dirty="0"/>
              <a:t>, 2003, 39(4) ,</a:t>
            </a:r>
          </a:p>
          <a:p>
            <a:r>
              <a:rPr lang="tr-TR" dirty="0"/>
              <a:t>353- 371.</a:t>
            </a:r>
          </a:p>
          <a:p>
            <a:r>
              <a:rPr lang="tr-TR" dirty="0" err="1"/>
              <a:t>Scoot</a:t>
            </a:r>
            <a:r>
              <a:rPr lang="tr-TR" dirty="0"/>
              <a:t> M. (1997). Zaman Yönetimi.(İkinci Basım) (Çev. A. Ç. Çevik). İstanbul: Rota Yayınları,</a:t>
            </a:r>
          </a:p>
          <a:p>
            <a:r>
              <a:rPr lang="tr-TR" dirty="0"/>
              <a:t>9.</a:t>
            </a:r>
          </a:p>
          <a:p>
            <a:r>
              <a:rPr lang="tr-TR" dirty="0" err="1"/>
              <a:t>Soule</a:t>
            </a:r>
            <a:r>
              <a:rPr lang="tr-TR" dirty="0"/>
              <a:t>, G. (1957). </a:t>
            </a:r>
            <a:r>
              <a:rPr lang="tr-TR" dirty="0" err="1"/>
              <a:t>The</a:t>
            </a:r>
            <a:r>
              <a:rPr lang="tr-TR" dirty="0"/>
              <a:t> </a:t>
            </a:r>
            <a:r>
              <a:rPr lang="tr-TR" dirty="0" err="1"/>
              <a:t>economics</a:t>
            </a:r>
            <a:r>
              <a:rPr lang="tr-TR" dirty="0"/>
              <a:t> of </a:t>
            </a:r>
            <a:r>
              <a:rPr lang="tr-TR" dirty="0" err="1"/>
              <a:t>leisure</a:t>
            </a:r>
            <a:r>
              <a:rPr lang="tr-TR" dirty="0"/>
              <a:t>. </a:t>
            </a:r>
            <a:r>
              <a:rPr lang="tr-TR" dirty="0" err="1"/>
              <a:t>Annals</a:t>
            </a:r>
            <a:r>
              <a:rPr lang="tr-TR" dirty="0"/>
              <a:t> of </a:t>
            </a:r>
            <a:r>
              <a:rPr lang="tr-TR" dirty="0" err="1"/>
              <a:t>the</a:t>
            </a:r>
            <a:r>
              <a:rPr lang="tr-TR" dirty="0"/>
              <a:t> </a:t>
            </a:r>
            <a:r>
              <a:rPr lang="tr-TR" dirty="0" err="1"/>
              <a:t>American</a:t>
            </a:r>
            <a:r>
              <a:rPr lang="tr-TR" dirty="0"/>
              <a:t> Academy of </a:t>
            </a:r>
            <a:r>
              <a:rPr lang="tr-TR" dirty="0" err="1"/>
              <a:t>Political</a:t>
            </a:r>
            <a:r>
              <a:rPr lang="tr-TR" dirty="0"/>
              <a:t> </a:t>
            </a:r>
            <a:r>
              <a:rPr lang="tr-TR" dirty="0" err="1"/>
              <a:t>and</a:t>
            </a:r>
            <a:endParaRPr lang="tr-TR" dirty="0"/>
          </a:p>
          <a:p>
            <a:r>
              <a:rPr lang="tr-TR" dirty="0" err="1"/>
              <a:t>Social</a:t>
            </a:r>
            <a:r>
              <a:rPr lang="tr-TR" dirty="0"/>
              <a:t> </a:t>
            </a:r>
            <a:r>
              <a:rPr lang="tr-TR" dirty="0" err="1"/>
              <a:t>Science</a:t>
            </a:r>
            <a:r>
              <a:rPr lang="tr-TR" dirty="0"/>
              <a:t>, 313, 16-24.</a:t>
            </a:r>
          </a:p>
          <a:p>
            <a:r>
              <a:rPr lang="tr-TR" dirty="0" err="1"/>
              <a:t>Suiçmez</a:t>
            </a:r>
            <a:r>
              <a:rPr lang="tr-TR" dirty="0"/>
              <a:t> H. (2000). Türkiye ve İngiltere’deki Sportif Rekreasyon Yöneticilerinin Karakteristik</a:t>
            </a:r>
          </a:p>
          <a:p>
            <a:r>
              <a:rPr lang="tr-TR" dirty="0"/>
              <a:t>Özellikleri. Yayımlanmamış Doktora Tezi. Doktora Tezi, Karadeniz Teknik Üniversitesi</a:t>
            </a:r>
          </a:p>
          <a:p>
            <a:r>
              <a:rPr lang="tr-TR" dirty="0"/>
              <a:t>Sosyal Bilimler Enstitüsü, Trabzon.</a:t>
            </a:r>
          </a:p>
          <a:p>
            <a:r>
              <a:rPr lang="tr-TR" dirty="0"/>
              <a:t>Tan, M. (1981). Toplum Bilime Giriş. Ankara: Ankara Üniversitesi Eğitim Fakültesi Yayınları,</a:t>
            </a:r>
          </a:p>
          <a:p>
            <a:r>
              <a:rPr lang="tr-TR" dirty="0"/>
              <a:t>97.</a:t>
            </a:r>
          </a:p>
          <a:p>
            <a:r>
              <a:rPr lang="tr-TR" dirty="0" err="1"/>
              <a:t>Tassiopoulos</a:t>
            </a:r>
            <a:r>
              <a:rPr lang="tr-TR" dirty="0"/>
              <a:t>, Dimitri (2005). </a:t>
            </a:r>
            <a:r>
              <a:rPr lang="tr-TR" dirty="0" err="1"/>
              <a:t>Event</a:t>
            </a:r>
            <a:r>
              <a:rPr lang="tr-TR" dirty="0"/>
              <a:t> Management: A Professional </a:t>
            </a:r>
            <a:r>
              <a:rPr lang="tr-TR" dirty="0" err="1"/>
              <a:t>And</a:t>
            </a:r>
            <a:r>
              <a:rPr lang="tr-TR" dirty="0"/>
              <a:t> </a:t>
            </a:r>
            <a:r>
              <a:rPr lang="tr-TR" dirty="0" err="1"/>
              <a:t>Developmental</a:t>
            </a:r>
            <a:r>
              <a:rPr lang="tr-TR" dirty="0"/>
              <a:t> </a:t>
            </a:r>
            <a:r>
              <a:rPr lang="tr-TR" dirty="0" err="1"/>
              <a:t>Approach</a:t>
            </a:r>
            <a:r>
              <a:rPr lang="tr-TR" dirty="0"/>
              <a:t>,</a:t>
            </a:r>
          </a:p>
          <a:p>
            <a:r>
              <a:rPr lang="tr-TR" dirty="0"/>
              <a:t>2nd </a:t>
            </a:r>
            <a:r>
              <a:rPr lang="tr-TR" dirty="0" err="1"/>
              <a:t>Editon</a:t>
            </a:r>
            <a:r>
              <a:rPr lang="tr-TR" dirty="0"/>
              <a:t>, </a:t>
            </a:r>
            <a:r>
              <a:rPr lang="tr-TR" dirty="0" err="1"/>
              <a:t>Juta</a:t>
            </a:r>
            <a:r>
              <a:rPr lang="tr-TR" dirty="0"/>
              <a:t> </a:t>
            </a:r>
            <a:r>
              <a:rPr lang="tr-TR" dirty="0" err="1"/>
              <a:t>Academic</a:t>
            </a:r>
            <a:r>
              <a:rPr lang="tr-TR" dirty="0"/>
              <a:t>, South </a:t>
            </a:r>
            <a:r>
              <a:rPr lang="tr-TR" dirty="0" err="1"/>
              <a:t>Africa</a:t>
            </a:r>
            <a:r>
              <a:rPr lang="tr-TR" dirty="0"/>
              <a:t>.</a:t>
            </a:r>
          </a:p>
          <a:p>
            <a:r>
              <a:rPr lang="tr-TR" dirty="0"/>
              <a:t>Tayfun A. ve Arslan E (2013). Festival Turizmi Kapsamında Yerli Turistlerin Ankara Alışveriş</a:t>
            </a:r>
          </a:p>
          <a:p>
            <a:r>
              <a:rPr lang="tr-TR" dirty="0"/>
              <a:t>Festivali’nden Memnuniyetleri Üzerine Bir Araştırma. İşletme Araştırmaları Dergisi, 5(2):</a:t>
            </a:r>
          </a:p>
          <a:p>
            <a:r>
              <a:rPr lang="tr-TR" dirty="0"/>
              <a:t>192-206.</a:t>
            </a:r>
          </a:p>
          <a:p>
            <a:r>
              <a:rPr lang="tr-TR" dirty="0"/>
              <a:t>Tezcan, M.(1977). Boş Zamanlar Sosyolojisi. Ankara: Doğan Matbaası.</a:t>
            </a:r>
          </a:p>
          <a:p>
            <a:r>
              <a:rPr lang="tr-TR" dirty="0" err="1"/>
              <a:t>Torkildson</a:t>
            </a:r>
            <a:r>
              <a:rPr lang="tr-TR" dirty="0"/>
              <a:t>, G.(1999). </a:t>
            </a:r>
            <a:r>
              <a:rPr lang="tr-TR" dirty="0" err="1"/>
              <a:t>Leisure</a:t>
            </a:r>
            <a:r>
              <a:rPr lang="tr-TR" dirty="0"/>
              <a:t> </a:t>
            </a:r>
            <a:r>
              <a:rPr lang="tr-TR" dirty="0" err="1"/>
              <a:t>and</a:t>
            </a:r>
            <a:r>
              <a:rPr lang="tr-TR" dirty="0"/>
              <a:t> </a:t>
            </a:r>
            <a:r>
              <a:rPr lang="tr-TR" dirty="0" err="1"/>
              <a:t>Recreation</a:t>
            </a:r>
            <a:r>
              <a:rPr lang="tr-TR" dirty="0"/>
              <a:t> Management. (Beşinci Baskı). </a:t>
            </a:r>
            <a:r>
              <a:rPr lang="tr-TR" dirty="0" err="1"/>
              <a:t>London</a:t>
            </a:r>
            <a:r>
              <a:rPr lang="tr-TR" dirty="0"/>
              <a:t>: </a:t>
            </a:r>
            <a:r>
              <a:rPr lang="tr-TR" dirty="0" err="1"/>
              <a:t>Routledge</a:t>
            </a:r>
            <a:r>
              <a:rPr lang="tr-TR" dirty="0"/>
              <a:t>.</a:t>
            </a:r>
          </a:p>
          <a:p>
            <a:r>
              <a:rPr lang="tr-TR" dirty="0"/>
              <a:t>Usta, Ö. (2012). Turizm Genel ve Yapısal Yaklaşım. Detay Yayıncılık: </a:t>
            </a:r>
            <a:r>
              <a:rPr lang="tr-TR" dirty="0" err="1"/>
              <a:t>Ankata</a:t>
            </a:r>
            <a:r>
              <a:rPr lang="tr-TR" dirty="0"/>
              <a:t>. 7.</a:t>
            </a:r>
          </a:p>
          <a:p>
            <a:r>
              <a:rPr lang="tr-TR" dirty="0" err="1"/>
              <a:t>Zuzanek</a:t>
            </a:r>
            <a:r>
              <a:rPr lang="tr-TR" dirty="0"/>
              <a:t>, J., </a:t>
            </a:r>
            <a:r>
              <a:rPr lang="tr-TR" dirty="0" err="1"/>
              <a:t>Mannell</a:t>
            </a:r>
            <a:r>
              <a:rPr lang="tr-TR" dirty="0"/>
              <a:t>, R. (1983). </a:t>
            </a:r>
            <a:r>
              <a:rPr lang="tr-TR" dirty="0" err="1"/>
              <a:t>Work-leisure</a:t>
            </a:r>
            <a:r>
              <a:rPr lang="tr-TR" dirty="0"/>
              <a:t> </a:t>
            </a:r>
            <a:r>
              <a:rPr lang="tr-TR" dirty="0" err="1"/>
              <a:t>relationships</a:t>
            </a:r>
            <a:r>
              <a:rPr lang="tr-TR" dirty="0"/>
              <a:t> </a:t>
            </a:r>
            <a:r>
              <a:rPr lang="tr-TR" dirty="0" err="1"/>
              <a:t>from</a:t>
            </a:r>
            <a:r>
              <a:rPr lang="tr-TR" dirty="0"/>
              <a:t> a </a:t>
            </a:r>
            <a:r>
              <a:rPr lang="tr-TR" dirty="0" err="1"/>
              <a:t>sociological</a:t>
            </a:r>
            <a:r>
              <a:rPr lang="tr-TR" dirty="0"/>
              <a:t> </a:t>
            </a:r>
            <a:r>
              <a:rPr lang="tr-TR" dirty="0" err="1"/>
              <a:t>and</a:t>
            </a:r>
            <a:r>
              <a:rPr lang="tr-TR" dirty="0"/>
              <a:t> </a:t>
            </a:r>
            <a:r>
              <a:rPr lang="tr-TR" dirty="0" err="1"/>
              <a:t>social</a:t>
            </a:r>
            <a:endParaRPr lang="tr-TR" dirty="0"/>
          </a:p>
          <a:p>
            <a:r>
              <a:rPr lang="tr-TR" dirty="0" err="1"/>
              <a:t>psychological</a:t>
            </a:r>
            <a:r>
              <a:rPr lang="tr-TR" dirty="0"/>
              <a:t> </a:t>
            </a:r>
            <a:r>
              <a:rPr lang="tr-TR" dirty="0" err="1"/>
              <a:t>perspective</a:t>
            </a:r>
            <a:r>
              <a:rPr lang="tr-TR" dirty="0"/>
              <a:t>. </a:t>
            </a:r>
            <a:r>
              <a:rPr lang="tr-TR" dirty="0" err="1"/>
              <a:t>Leisure</a:t>
            </a:r>
            <a:r>
              <a:rPr lang="tr-TR" dirty="0"/>
              <a:t> </a:t>
            </a:r>
            <a:r>
              <a:rPr lang="tr-TR" dirty="0" err="1"/>
              <a:t>Studies</a:t>
            </a:r>
            <a:r>
              <a:rPr lang="tr-TR" dirty="0"/>
              <a:t>, 2 (3), 327–344.</a:t>
            </a:r>
          </a:p>
          <a:p>
            <a:r>
              <a:rPr lang="tr-TR" dirty="0"/>
              <a:t>Williams, S. (2003). </a:t>
            </a:r>
            <a:r>
              <a:rPr lang="tr-TR" dirty="0" err="1"/>
              <a:t>Tourism</a:t>
            </a:r>
            <a:r>
              <a:rPr lang="tr-TR" dirty="0"/>
              <a:t> </a:t>
            </a:r>
            <a:r>
              <a:rPr lang="tr-TR" dirty="0" err="1"/>
              <a:t>and</a:t>
            </a:r>
            <a:r>
              <a:rPr lang="tr-TR" dirty="0"/>
              <a:t> </a:t>
            </a:r>
            <a:r>
              <a:rPr lang="tr-TR" dirty="0" err="1"/>
              <a:t>Recreation</a:t>
            </a:r>
            <a:r>
              <a:rPr lang="tr-TR" dirty="0"/>
              <a:t>. </a:t>
            </a:r>
            <a:r>
              <a:rPr lang="tr-TR" dirty="0" err="1"/>
              <a:t>Prentice</a:t>
            </a:r>
            <a:r>
              <a:rPr lang="tr-TR" dirty="0"/>
              <a:t> </a:t>
            </a:r>
            <a:r>
              <a:rPr lang="tr-TR" dirty="0" err="1"/>
              <a:t>Hall</a:t>
            </a:r>
            <a:r>
              <a:rPr lang="tr-TR" dirty="0"/>
              <a:t>, 7.</a:t>
            </a:r>
          </a:p>
        </p:txBody>
      </p:sp>
    </p:spTree>
    <p:extLst>
      <p:ext uri="{BB962C8B-B14F-4D97-AF65-F5344CB8AC3E}">
        <p14:creationId xmlns:p14="http://schemas.microsoft.com/office/powerpoint/2010/main" val="16530944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82535" y="0"/>
            <a:ext cx="9701561" cy="2177353"/>
          </a:xfrm>
        </p:spPr>
        <p:txBody>
          <a:bodyPr>
            <a:normAutofit/>
          </a:bodyPr>
          <a:lstStyle/>
          <a:p>
            <a:pPr algn="ctr"/>
            <a:r>
              <a:rPr lang="tr-TR" sz="3200" u="sng" dirty="0" smtClean="0">
                <a:solidFill>
                  <a:srgbClr val="FFC000"/>
                </a:solidFill>
                <a:latin typeface="Comic Sans MS" panose="030F0702030302020204" pitchFamily="66" charset="0"/>
              </a:rPr>
              <a:t/>
            </a:r>
            <a:br>
              <a:rPr lang="tr-TR" sz="3200" u="sng" dirty="0" smtClean="0">
                <a:solidFill>
                  <a:srgbClr val="FFC000"/>
                </a:solidFill>
                <a:latin typeface="Comic Sans MS" panose="030F0702030302020204" pitchFamily="66" charset="0"/>
              </a:rPr>
            </a:br>
            <a:r>
              <a:rPr lang="tr-TR" sz="2800" u="sng" dirty="0" smtClean="0">
                <a:solidFill>
                  <a:srgbClr val="FF0000"/>
                </a:solidFill>
                <a:latin typeface="Arial" panose="020B0604020202020204" pitchFamily="34" charset="0"/>
                <a:cs typeface="Arial" panose="020B0604020202020204" pitchFamily="34" charset="0"/>
              </a:rPr>
              <a:t>Boş Zaman ve Rekreasyon ile Turizm Arasındaki İlişki Üzerine Akademik bir Araştırma</a:t>
            </a:r>
            <a:endParaRPr lang="tr-TR" sz="2800" u="sng" dirty="0">
              <a:solidFill>
                <a:srgbClr val="FF0000"/>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736270" y="2486721"/>
            <a:ext cx="9835086" cy="4234713"/>
          </a:xfrm>
        </p:spPr>
        <p:txBody>
          <a:bodyPr>
            <a:normAutofit lnSpcReduction="10000"/>
          </a:bodyPr>
          <a:lstStyle/>
          <a:p>
            <a:pPr algn="ctr"/>
            <a:r>
              <a:rPr lang="tr-TR" sz="2400" dirty="0">
                <a:latin typeface="Arial" panose="020B0604020202020204" pitchFamily="34" charset="0"/>
                <a:cs typeface="Arial" panose="020B0604020202020204" pitchFamily="34" charset="0"/>
              </a:rPr>
              <a:t>Bu </a:t>
            </a:r>
            <a:r>
              <a:rPr lang="tr-TR" sz="2400" dirty="0" smtClean="0">
                <a:latin typeface="Arial" panose="020B0604020202020204" pitchFamily="34" charset="0"/>
                <a:cs typeface="Arial" panose="020B0604020202020204" pitchFamily="34" charset="0"/>
              </a:rPr>
              <a:t>araştırmada </a:t>
            </a:r>
            <a:r>
              <a:rPr lang="tr-TR" sz="2400" dirty="0">
                <a:latin typeface="Arial" panose="020B0604020202020204" pitchFamily="34" charset="0"/>
                <a:cs typeface="Arial" panose="020B0604020202020204" pitchFamily="34" charset="0"/>
              </a:rPr>
              <a:t>turizm ile boş zaman ve rekreasyon kavramları arasındaki ilişki ele alınmıştır. </a:t>
            </a:r>
            <a:endParaRPr lang="tr-TR" sz="2400" dirty="0" smtClean="0">
              <a:latin typeface="Arial" panose="020B0604020202020204" pitchFamily="34" charset="0"/>
              <a:cs typeface="Arial" panose="020B0604020202020204" pitchFamily="34" charset="0"/>
            </a:endParaRPr>
          </a:p>
          <a:p>
            <a:pPr algn="ctr"/>
            <a:r>
              <a:rPr lang="tr-TR" sz="2400" dirty="0" smtClean="0">
                <a:latin typeface="Arial" panose="020B0604020202020204" pitchFamily="34" charset="0"/>
                <a:cs typeface="Arial" panose="020B0604020202020204" pitchFamily="34" charset="0"/>
              </a:rPr>
              <a:t>Boş </a:t>
            </a:r>
            <a:r>
              <a:rPr lang="tr-TR" sz="2400" dirty="0">
                <a:latin typeface="Arial" panose="020B0604020202020204" pitchFamily="34" charset="0"/>
                <a:cs typeface="Arial" panose="020B0604020202020204" pitchFamily="34" charset="0"/>
              </a:rPr>
              <a:t>zaman ve rekreasyon kavramları tanımlandıktan sonra, turizm ile rekreasyon arasındaki ilişki ele alınmıştır. </a:t>
            </a:r>
            <a:endParaRPr lang="tr-TR" sz="2400" dirty="0" smtClean="0">
              <a:latin typeface="Arial" panose="020B0604020202020204" pitchFamily="34" charset="0"/>
              <a:cs typeface="Arial" panose="020B0604020202020204" pitchFamily="34" charset="0"/>
            </a:endParaRPr>
          </a:p>
          <a:p>
            <a:pPr algn="ctr"/>
            <a:r>
              <a:rPr lang="tr-TR" sz="2400" dirty="0" smtClean="0">
                <a:latin typeface="Arial" panose="020B0604020202020204" pitchFamily="34" charset="0"/>
                <a:cs typeface="Arial" panose="020B0604020202020204" pitchFamily="34" charset="0"/>
              </a:rPr>
              <a:t>Turizmin </a:t>
            </a:r>
            <a:r>
              <a:rPr lang="tr-TR" sz="2400" dirty="0">
                <a:latin typeface="Arial" panose="020B0604020202020204" pitchFamily="34" charset="0"/>
                <a:cs typeface="Arial" panose="020B0604020202020204" pitchFamily="34" charset="0"/>
              </a:rPr>
              <a:t>hangi yönleri ile bir </a:t>
            </a:r>
            <a:r>
              <a:rPr lang="tr-TR" sz="2400" dirty="0" err="1">
                <a:latin typeface="Arial" panose="020B0604020202020204" pitchFamily="34" charset="0"/>
                <a:cs typeface="Arial" panose="020B0604020202020204" pitchFamily="34" charset="0"/>
              </a:rPr>
              <a:t>rekreatif</a:t>
            </a:r>
            <a:r>
              <a:rPr lang="tr-TR" sz="2400" dirty="0">
                <a:latin typeface="Arial" panose="020B0604020202020204" pitchFamily="34" charset="0"/>
                <a:cs typeface="Arial" panose="020B0604020202020204" pitchFamily="34" charset="0"/>
              </a:rPr>
              <a:t> etkinlik olduğu ve hangi yönleriyle </a:t>
            </a:r>
            <a:r>
              <a:rPr lang="tr-TR" sz="2400" dirty="0" err="1">
                <a:latin typeface="Arial" panose="020B0604020202020204" pitchFamily="34" charset="0"/>
                <a:cs typeface="Arial" panose="020B0604020202020204" pitchFamily="34" charset="0"/>
              </a:rPr>
              <a:t>rekreatif</a:t>
            </a:r>
            <a:r>
              <a:rPr lang="tr-TR" sz="2400" dirty="0">
                <a:latin typeface="Arial" panose="020B0604020202020204" pitchFamily="34" charset="0"/>
                <a:cs typeface="Arial" panose="020B0604020202020204" pitchFamily="34" charset="0"/>
              </a:rPr>
              <a:t> etkinlik olma boyutundan ayrılmakta olduğunun da tartışıldığı bu makalede ayrıca </a:t>
            </a:r>
            <a:r>
              <a:rPr lang="tr-TR" sz="2400" dirty="0" err="1">
                <a:latin typeface="Arial" panose="020B0604020202020204" pitchFamily="34" charset="0"/>
                <a:cs typeface="Arial" panose="020B0604020202020204" pitchFamily="34" charset="0"/>
              </a:rPr>
              <a:t>rekreatif</a:t>
            </a:r>
            <a:r>
              <a:rPr lang="tr-TR" sz="2400" dirty="0">
                <a:latin typeface="Arial" panose="020B0604020202020204" pitchFamily="34" charset="0"/>
                <a:cs typeface="Arial" panose="020B0604020202020204" pitchFamily="34" charset="0"/>
              </a:rPr>
              <a:t> faaliyetlerin turizm olayı üzerindeki etkilerine de değinilmiştir. </a:t>
            </a:r>
            <a:endParaRPr lang="tr-TR" sz="2400" dirty="0" smtClean="0">
              <a:latin typeface="Arial" panose="020B0604020202020204" pitchFamily="34" charset="0"/>
              <a:cs typeface="Arial" panose="020B0604020202020204" pitchFamily="34" charset="0"/>
            </a:endParaRPr>
          </a:p>
          <a:p>
            <a:pPr algn="ctr"/>
            <a:endParaRPr lang="tr-TR" sz="2400" dirty="0">
              <a:latin typeface="Arial" panose="020B0604020202020204" pitchFamily="34" charset="0"/>
              <a:cs typeface="Arial" panose="020B0604020202020204" pitchFamily="34" charset="0"/>
            </a:endParaRPr>
          </a:p>
          <a:p>
            <a:pPr algn="ctr"/>
            <a:r>
              <a:rPr lang="tr-TR" sz="2400" dirty="0" smtClean="0">
                <a:latin typeface="Arial" panose="020B0604020202020204" pitchFamily="34" charset="0"/>
                <a:cs typeface="Arial" panose="020B0604020202020204" pitchFamily="34" charset="0"/>
              </a:rPr>
              <a:t>Anahtar Kelimeler: Turizm, Boş Zaman, Rekreasyon</a:t>
            </a:r>
            <a:endParaRPr lang="tr-T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617574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1272" y="1226488"/>
            <a:ext cx="10448693" cy="5452947"/>
          </a:xfrm>
        </p:spPr>
        <p:txBody>
          <a:bodyPr>
            <a:normAutofit/>
          </a:bodyPr>
          <a:lstStyle/>
          <a:p>
            <a:pPr marL="0" indent="0" algn="ctr">
              <a:buNone/>
            </a:pPr>
            <a:r>
              <a:rPr lang="tr-TR" sz="2400" u="sng" dirty="0" smtClean="0">
                <a:solidFill>
                  <a:srgbClr val="92D050"/>
                </a:solidFill>
                <a:latin typeface="Arial" panose="020B0604020202020204" pitchFamily="34" charset="0"/>
                <a:cs typeface="Arial" panose="020B0604020202020204" pitchFamily="34" charset="0"/>
              </a:rPr>
              <a:t>Zaman</a:t>
            </a:r>
            <a:r>
              <a:rPr lang="tr-TR" sz="2400" dirty="0">
                <a:latin typeface="Arial" panose="020B0604020202020204" pitchFamily="34" charset="0"/>
                <a:cs typeface="Arial" panose="020B0604020202020204" pitchFamily="34" charset="0"/>
              </a:rPr>
              <a:t>: demokratik bir şekilde, eşitçe paylaşılan bir kavramdır, herkesin günlük yirmi dört saati, haftada ise yedi günü vardır. Burada bu saat dilimlerinin elde edilmesinde kişinin maddi durumunun zengin veya fakir olmasının hiçbir önemi yoktur</a:t>
            </a:r>
            <a:r>
              <a:rPr lang="tr-TR" sz="2400" dirty="0" smtClean="0">
                <a:latin typeface="Arial" panose="020B0604020202020204" pitchFamily="34" charset="0"/>
                <a:cs typeface="Arial" panose="020B0604020202020204" pitchFamily="34" charset="0"/>
              </a:rPr>
              <a:t>.</a:t>
            </a:r>
          </a:p>
          <a:p>
            <a:pPr marL="0" indent="0" algn="ctr">
              <a:buNone/>
            </a:pPr>
            <a:endParaRPr lang="tr-TR" sz="2400" dirty="0">
              <a:latin typeface="Arial" panose="020B0604020202020204" pitchFamily="34" charset="0"/>
              <a:cs typeface="Arial" panose="020B0604020202020204" pitchFamily="34" charset="0"/>
            </a:endParaRPr>
          </a:p>
          <a:p>
            <a:pPr marL="0" indent="0" algn="ctr">
              <a:buNone/>
            </a:pPr>
            <a:r>
              <a:rPr lang="tr-TR" sz="2400" dirty="0" smtClean="0">
                <a:latin typeface="Arial" panose="020B0604020202020204" pitchFamily="34" charset="0"/>
                <a:cs typeface="Arial" panose="020B0604020202020204" pitchFamily="34" charset="0"/>
              </a:rPr>
              <a:t> </a:t>
            </a:r>
            <a:r>
              <a:rPr lang="tr-TR" sz="2400" u="sng" dirty="0">
                <a:latin typeface="Arial" panose="020B0604020202020204" pitchFamily="34" charset="0"/>
                <a:cs typeface="Arial" panose="020B0604020202020204" pitchFamily="34" charset="0"/>
              </a:rPr>
              <a:t>Zaman biriktirilemeyen, satın alınamayan, devredilemeyen ve de değiştirilemeyen bir süreçtir. </a:t>
            </a:r>
            <a:r>
              <a:rPr lang="tr-TR" sz="2400" dirty="0">
                <a:solidFill>
                  <a:srgbClr val="FF0000"/>
                </a:solidFill>
                <a:latin typeface="Arial" panose="020B0604020202020204" pitchFamily="34" charset="0"/>
                <a:cs typeface="Arial" panose="020B0604020202020204" pitchFamily="34" charset="0"/>
              </a:rPr>
              <a:t>Burada bireye düşen tek şey sahip olunan mevcut zamanı en iyi şekilde kullanabilmektir. </a:t>
            </a:r>
            <a:r>
              <a:rPr lang="tr-TR" sz="2400" dirty="0">
                <a:latin typeface="Arial" panose="020B0604020202020204" pitchFamily="34" charset="0"/>
                <a:cs typeface="Arial" panose="020B0604020202020204" pitchFamily="34" charset="0"/>
              </a:rPr>
              <a:t>Fakat sahip olunan kaynaklar arasında zaman en az idrak edilen ve hor kullanılandır (</a:t>
            </a:r>
            <a:r>
              <a:rPr lang="tr-TR" sz="2400" dirty="0" err="1">
                <a:latin typeface="Arial" panose="020B0604020202020204" pitchFamily="34" charset="0"/>
                <a:cs typeface="Arial" panose="020B0604020202020204" pitchFamily="34" charset="0"/>
              </a:rPr>
              <a:t>Scoot</a:t>
            </a:r>
            <a:r>
              <a:rPr lang="tr-TR" sz="2400" dirty="0">
                <a:latin typeface="Arial" panose="020B0604020202020204" pitchFamily="34" charset="0"/>
                <a:cs typeface="Arial" panose="020B0604020202020204" pitchFamily="34" charset="0"/>
              </a:rPr>
              <a:t>, 1997: 9) </a:t>
            </a:r>
          </a:p>
        </p:txBody>
      </p:sp>
    </p:spTree>
    <p:extLst>
      <p:ext uri="{BB962C8B-B14F-4D97-AF65-F5344CB8AC3E}">
        <p14:creationId xmlns:p14="http://schemas.microsoft.com/office/powerpoint/2010/main" val="37467280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95648" y="720194"/>
            <a:ext cx="10682868" cy="6244684"/>
          </a:xfrm>
        </p:spPr>
        <p:txBody>
          <a:bodyPr>
            <a:normAutofit lnSpcReduction="10000"/>
          </a:bodyPr>
          <a:lstStyle/>
          <a:p>
            <a:endParaRPr lang="tr-TR" sz="2400" u="sng" dirty="0" smtClean="0">
              <a:solidFill>
                <a:srgbClr val="92D050"/>
              </a:solidFill>
              <a:latin typeface="Comic Sans MS" panose="030F0702030302020204" pitchFamily="66" charset="0"/>
            </a:endParaRPr>
          </a:p>
          <a:p>
            <a:pPr algn="ctr"/>
            <a:r>
              <a:rPr lang="tr-TR" sz="2400" u="sng" dirty="0" smtClean="0">
                <a:solidFill>
                  <a:srgbClr val="92D050"/>
                </a:solidFill>
                <a:latin typeface="Arial" panose="020B0604020202020204" pitchFamily="34" charset="0"/>
                <a:cs typeface="Arial" panose="020B0604020202020204" pitchFamily="34" charset="0"/>
              </a:rPr>
              <a:t>Boş zaman</a:t>
            </a:r>
            <a:r>
              <a:rPr lang="tr-TR" sz="2400" dirty="0" smtClean="0">
                <a:latin typeface="Arial" panose="020B0604020202020204" pitchFamily="34" charset="0"/>
                <a:cs typeface="Arial" panose="020B0604020202020204" pitchFamily="34" charset="0"/>
              </a:rPr>
              <a:t>: </a:t>
            </a:r>
            <a:r>
              <a:rPr lang="tr-TR" sz="2400" dirty="0">
                <a:latin typeface="Arial" panose="020B0604020202020204" pitchFamily="34" charset="0"/>
                <a:cs typeface="Arial" panose="020B0604020202020204" pitchFamily="34" charset="0"/>
              </a:rPr>
              <a:t>kavramını </a:t>
            </a:r>
            <a:r>
              <a:rPr lang="tr-TR" sz="2400" dirty="0">
                <a:solidFill>
                  <a:srgbClr val="FF0000"/>
                </a:solidFill>
                <a:latin typeface="Arial" panose="020B0604020202020204" pitchFamily="34" charset="0"/>
                <a:cs typeface="Arial" panose="020B0604020202020204" pitchFamily="34" charset="0"/>
              </a:rPr>
              <a:t>fizyolojik</a:t>
            </a:r>
            <a:r>
              <a:rPr lang="tr-TR" sz="2400" dirty="0">
                <a:latin typeface="Arial" panose="020B0604020202020204" pitchFamily="34" charset="0"/>
                <a:cs typeface="Arial" panose="020B0604020202020204" pitchFamily="34" charset="0"/>
              </a:rPr>
              <a:t> ve </a:t>
            </a:r>
            <a:r>
              <a:rPr lang="tr-TR" sz="2400" dirty="0">
                <a:solidFill>
                  <a:srgbClr val="FF0000"/>
                </a:solidFill>
                <a:latin typeface="Arial" panose="020B0604020202020204" pitchFamily="34" charset="0"/>
                <a:cs typeface="Arial" panose="020B0604020202020204" pitchFamily="34" charset="0"/>
              </a:rPr>
              <a:t>biyolojik</a:t>
            </a:r>
            <a:r>
              <a:rPr lang="tr-TR" sz="2400" dirty="0">
                <a:latin typeface="Arial" panose="020B0604020202020204" pitchFamily="34" charset="0"/>
                <a:cs typeface="Arial" panose="020B0604020202020204" pitchFamily="34" charset="0"/>
              </a:rPr>
              <a:t> ihtiyaçlarımızı yerine getirmek mecburiyetinde olduğumuz zaman dışında kalan ve bütünüyle bireyin özgürce tasavvuru ile değerlendirdiği zaman olarak ifade etmektedir</a:t>
            </a:r>
            <a:r>
              <a:rPr lang="tr-TR" sz="2400" dirty="0" smtClean="0">
                <a:latin typeface="Arial" panose="020B0604020202020204" pitchFamily="34" charset="0"/>
                <a:cs typeface="Arial" panose="020B0604020202020204" pitchFamily="34" charset="0"/>
              </a:rPr>
              <a:t>.</a:t>
            </a:r>
          </a:p>
          <a:p>
            <a:pPr algn="ctr"/>
            <a:endParaRPr lang="tr-TR" sz="2400" dirty="0">
              <a:latin typeface="Arial" panose="020B0604020202020204" pitchFamily="34" charset="0"/>
              <a:cs typeface="Arial" panose="020B0604020202020204" pitchFamily="34" charset="0"/>
            </a:endParaRPr>
          </a:p>
          <a:p>
            <a:pPr algn="ctr"/>
            <a:r>
              <a:rPr lang="tr-TR" sz="2400" dirty="0" smtClean="0">
                <a:latin typeface="Arial" panose="020B0604020202020204" pitchFamily="34" charset="0"/>
                <a:cs typeface="Arial" panose="020B0604020202020204" pitchFamily="34" charset="0"/>
              </a:rPr>
              <a:t> </a:t>
            </a:r>
            <a:r>
              <a:rPr lang="tr-TR" sz="2400" dirty="0" err="1">
                <a:latin typeface="Arial" panose="020B0604020202020204" pitchFamily="34" charset="0"/>
                <a:cs typeface="Arial" panose="020B0604020202020204" pitchFamily="34" charset="0"/>
              </a:rPr>
              <a:t>Brightball</a:t>
            </a:r>
            <a:r>
              <a:rPr lang="tr-TR" sz="2400" dirty="0">
                <a:latin typeface="Arial" panose="020B0604020202020204" pitchFamily="34" charset="0"/>
                <a:cs typeface="Arial" panose="020B0604020202020204" pitchFamily="34" charset="0"/>
              </a:rPr>
              <a:t> (1960) boş zamanı iki boyutu ile ele almıştır. Bunlardan ilki işten ve zorunlu meşguliyetlerden arda kalan artık zaman olarak serbest zaman, diğeri ise ne yapılması gerektiğini bireyin kendisinin seçtiği ve değerlendirilmesinde özgür olunan zaman “özgür zaman” olarak belirlemiştir. </a:t>
            </a:r>
            <a:endParaRPr lang="tr-TR" sz="2400" dirty="0" smtClean="0">
              <a:latin typeface="Arial" panose="020B0604020202020204" pitchFamily="34" charset="0"/>
              <a:cs typeface="Arial" panose="020B0604020202020204" pitchFamily="34" charset="0"/>
            </a:endParaRPr>
          </a:p>
          <a:p>
            <a:pPr algn="ctr"/>
            <a:endParaRPr lang="tr-TR" sz="2400" dirty="0" smtClean="0">
              <a:latin typeface="Arial" panose="020B0604020202020204" pitchFamily="34" charset="0"/>
              <a:cs typeface="Arial" panose="020B0604020202020204" pitchFamily="34" charset="0"/>
            </a:endParaRPr>
          </a:p>
          <a:p>
            <a:pPr algn="ctr"/>
            <a:r>
              <a:rPr lang="tr-TR" sz="2400" dirty="0" smtClean="0">
                <a:solidFill>
                  <a:srgbClr val="FF0000"/>
                </a:solidFill>
                <a:latin typeface="Arial" panose="020B0604020202020204" pitchFamily="34" charset="0"/>
                <a:cs typeface="Arial" panose="020B0604020202020204" pitchFamily="34" charset="0"/>
              </a:rPr>
              <a:t>Fizyolojik İhtiyaç</a:t>
            </a:r>
            <a:r>
              <a:rPr lang="tr-TR" sz="2400" dirty="0" smtClean="0">
                <a:latin typeface="Arial" panose="020B0604020202020204" pitchFamily="34" charset="0"/>
                <a:cs typeface="Arial" panose="020B0604020202020204" pitchFamily="34" charset="0"/>
              </a:rPr>
              <a:t>: İnsanın yaşamını devam ettirebilmesi için. Örneğin; Açlık, susuzluk, dinlenme, uyku, nefes alıp verme (Zorunlu olan ihtiyaç)</a:t>
            </a:r>
          </a:p>
          <a:p>
            <a:pPr algn="ctr"/>
            <a:r>
              <a:rPr lang="tr-TR" sz="2400" dirty="0" smtClean="0">
                <a:solidFill>
                  <a:srgbClr val="FF0000"/>
                </a:solidFill>
                <a:latin typeface="Arial" panose="020B0604020202020204" pitchFamily="34" charset="0"/>
                <a:cs typeface="Arial" panose="020B0604020202020204" pitchFamily="34" charset="0"/>
              </a:rPr>
              <a:t>Biyolojik İhtiyaç</a:t>
            </a:r>
            <a:r>
              <a:rPr lang="tr-TR" sz="2400" dirty="0" smtClean="0">
                <a:latin typeface="Arial" panose="020B0604020202020204" pitchFamily="34" charset="0"/>
                <a:cs typeface="Arial" panose="020B0604020202020204" pitchFamily="34" charset="0"/>
              </a:rPr>
              <a:t>: Eğlenme, seyahat etme, müzik dinleme (Zorunlu olmayan ihtiyaç)</a:t>
            </a:r>
          </a:p>
          <a:p>
            <a:endParaRPr lang="tr-TR" dirty="0">
              <a:latin typeface="Arial" panose="020B0604020202020204" pitchFamily="34" charset="0"/>
              <a:cs typeface="Arial" panose="020B0604020202020204" pitchFamily="34" charset="0"/>
            </a:endParaRPr>
          </a:p>
          <a:p>
            <a:endParaRPr lang="tr-TR" dirty="0"/>
          </a:p>
        </p:txBody>
      </p:sp>
    </p:spTree>
    <p:extLst>
      <p:ext uri="{BB962C8B-B14F-4D97-AF65-F5344CB8AC3E}">
        <p14:creationId xmlns:p14="http://schemas.microsoft.com/office/powerpoint/2010/main" val="18249347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çerik Yer Tutucusu 8"/>
          <p:cNvSpPr>
            <a:spLocks noGrp="1"/>
          </p:cNvSpPr>
          <p:nvPr>
            <p:ph idx="1"/>
          </p:nvPr>
        </p:nvSpPr>
        <p:spPr>
          <a:xfrm>
            <a:off x="748146" y="409843"/>
            <a:ext cx="10671717" cy="6087753"/>
          </a:xfrm>
        </p:spPr>
        <p:txBody>
          <a:bodyPr>
            <a:normAutofit/>
          </a:bodyPr>
          <a:lstStyle/>
          <a:p>
            <a:endParaRPr lang="tr-TR" sz="2400" dirty="0" smtClean="0">
              <a:solidFill>
                <a:srgbClr val="FF0000"/>
              </a:solidFill>
              <a:latin typeface="Comic Sans MS" panose="030F0702030302020204" pitchFamily="66" charset="0"/>
            </a:endParaRPr>
          </a:p>
          <a:p>
            <a:pPr algn="ctr"/>
            <a:endParaRPr lang="tr-TR" sz="2400" dirty="0" smtClean="0">
              <a:solidFill>
                <a:srgbClr val="FF0000"/>
              </a:solidFill>
              <a:latin typeface="Arial" panose="020B0604020202020204" pitchFamily="34" charset="0"/>
              <a:cs typeface="Arial" panose="020B0604020202020204" pitchFamily="34" charset="0"/>
            </a:endParaRPr>
          </a:p>
          <a:p>
            <a:pPr algn="ctr"/>
            <a:r>
              <a:rPr lang="tr-TR" sz="2400" dirty="0" smtClean="0">
                <a:solidFill>
                  <a:srgbClr val="FF0000"/>
                </a:solidFill>
                <a:latin typeface="Arial" panose="020B0604020202020204" pitchFamily="34" charset="0"/>
                <a:cs typeface="Arial" panose="020B0604020202020204" pitchFamily="34" charset="0"/>
              </a:rPr>
              <a:t>Endüstri </a:t>
            </a:r>
            <a:r>
              <a:rPr lang="tr-TR" sz="2400" dirty="0">
                <a:solidFill>
                  <a:srgbClr val="FF0000"/>
                </a:solidFill>
                <a:latin typeface="Arial" panose="020B0604020202020204" pitchFamily="34" charset="0"/>
                <a:cs typeface="Arial" panose="020B0604020202020204" pitchFamily="34" charset="0"/>
              </a:rPr>
              <a:t>devrimi </a:t>
            </a:r>
            <a:r>
              <a:rPr lang="tr-TR" sz="2400" dirty="0">
                <a:latin typeface="Arial" panose="020B0604020202020204" pitchFamily="34" charset="0"/>
                <a:cs typeface="Arial" panose="020B0604020202020204" pitchFamily="34" charset="0"/>
              </a:rPr>
              <a:t>öncesinde çoğu insan tarım üretimiyle meşgul olmakta ve genellikle buralarda istihdam edilmekteydiler. Bu dönem ekonomisi bir nevi küçük ölçekli bir üretim ekonomisi ve daha ziyade ev içi üretim endüstrisine dayalıdır. </a:t>
            </a:r>
            <a:endParaRPr lang="tr-TR" sz="2400" dirty="0" smtClean="0">
              <a:latin typeface="Arial" panose="020B0604020202020204" pitchFamily="34" charset="0"/>
              <a:cs typeface="Arial" panose="020B0604020202020204" pitchFamily="34" charset="0"/>
            </a:endParaRPr>
          </a:p>
          <a:p>
            <a:pPr marL="0" indent="0" algn="ctr">
              <a:buNone/>
            </a:pPr>
            <a:endParaRPr lang="tr-TR" sz="2400" dirty="0" smtClean="0">
              <a:latin typeface="Arial" panose="020B0604020202020204" pitchFamily="34" charset="0"/>
              <a:cs typeface="Arial" panose="020B0604020202020204" pitchFamily="34" charset="0"/>
            </a:endParaRPr>
          </a:p>
          <a:p>
            <a:pPr algn="ctr"/>
            <a:r>
              <a:rPr lang="tr-TR" sz="2400" dirty="0" smtClean="0">
                <a:latin typeface="Arial" panose="020B0604020202020204" pitchFamily="34" charset="0"/>
                <a:cs typeface="Arial" panose="020B0604020202020204" pitchFamily="34" charset="0"/>
              </a:rPr>
              <a:t>Endüstri </a:t>
            </a:r>
            <a:r>
              <a:rPr lang="tr-TR" sz="2400" dirty="0">
                <a:latin typeface="Arial" panose="020B0604020202020204" pitchFamily="34" charset="0"/>
                <a:cs typeface="Arial" panose="020B0604020202020204" pitchFamily="34" charset="0"/>
              </a:rPr>
              <a:t>devrimi öncesinde insanların çoğu kırsal alanlarda küçük yerleşim yerlerinde ikamet </a:t>
            </a:r>
            <a:r>
              <a:rPr lang="tr-TR" sz="2400" dirty="0" smtClean="0">
                <a:latin typeface="Arial" panose="020B0604020202020204" pitchFamily="34" charset="0"/>
                <a:cs typeface="Arial" panose="020B0604020202020204" pitchFamily="34" charset="0"/>
              </a:rPr>
              <a:t>etmekteydiler</a:t>
            </a:r>
            <a:r>
              <a:rPr lang="tr-TR" sz="2400" dirty="0">
                <a:latin typeface="Arial" panose="020B0604020202020204" pitchFamily="34" charset="0"/>
                <a:cs typeface="Arial" panose="020B0604020202020204" pitchFamily="34" charset="0"/>
              </a:rPr>
              <a:t>. Bu nedenle toplum tarım </a:t>
            </a:r>
            <a:r>
              <a:rPr lang="tr-TR" sz="2400" dirty="0" smtClean="0">
                <a:latin typeface="Arial" panose="020B0604020202020204" pitchFamily="34" charset="0"/>
                <a:cs typeface="Arial" panose="020B0604020202020204" pitchFamily="34" charset="0"/>
              </a:rPr>
              <a:t>ekonomisine </a:t>
            </a:r>
            <a:r>
              <a:rPr lang="tr-TR" sz="2400" dirty="0">
                <a:latin typeface="Arial" panose="020B0604020202020204" pitchFamily="34" charset="0"/>
                <a:cs typeface="Arial" panose="020B0604020202020204" pitchFamily="34" charset="0"/>
              </a:rPr>
              <a:t>dayanmaktaydı. Dolayısıyla endüstri öncesi dönemde boş zaman ve boş zaman değerlendirme yolları da tarımsal yaşam tarzını yansıtıyordu. </a:t>
            </a:r>
          </a:p>
        </p:txBody>
      </p:sp>
    </p:spTree>
    <p:extLst>
      <p:ext uri="{BB962C8B-B14F-4D97-AF65-F5344CB8AC3E}">
        <p14:creationId xmlns:p14="http://schemas.microsoft.com/office/powerpoint/2010/main" val="32467005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39187" y="593767"/>
            <a:ext cx="8915400" cy="5854535"/>
          </a:xfrm>
        </p:spPr>
        <p:txBody>
          <a:bodyPr/>
          <a:lstStyle/>
          <a:p>
            <a:pPr marL="0" indent="0">
              <a:buNone/>
            </a:pPr>
            <a:r>
              <a:rPr lang="tr-TR" dirty="0" smtClean="0">
                <a:latin typeface="Arial" panose="020B0604020202020204" pitchFamily="34" charset="0"/>
                <a:cs typeface="Arial" panose="020B0604020202020204" pitchFamily="34" charset="0"/>
              </a:rPr>
              <a:t>.</a:t>
            </a:r>
          </a:p>
          <a:p>
            <a:pPr algn="ctr"/>
            <a:r>
              <a:rPr lang="tr-TR" dirty="0" smtClean="0">
                <a:latin typeface="Arial" panose="020B0604020202020204" pitchFamily="34" charset="0"/>
                <a:cs typeface="Arial" panose="020B0604020202020204" pitchFamily="34" charset="0"/>
              </a:rPr>
              <a:t> </a:t>
            </a:r>
            <a:r>
              <a:rPr lang="tr-TR" sz="2400" dirty="0">
                <a:solidFill>
                  <a:srgbClr val="FF0000"/>
                </a:solidFill>
                <a:latin typeface="Arial" panose="020B0604020202020204" pitchFamily="34" charset="0"/>
                <a:cs typeface="Arial" panose="020B0604020202020204" pitchFamily="34" charset="0"/>
              </a:rPr>
              <a:t>Geleneksel dönemde </a:t>
            </a:r>
            <a:r>
              <a:rPr lang="tr-TR" sz="2400" dirty="0">
                <a:latin typeface="Arial" panose="020B0604020202020204" pitchFamily="34" charset="0"/>
                <a:cs typeface="Arial" panose="020B0604020202020204" pitchFamily="34" charset="0"/>
              </a:rPr>
              <a:t>iş ve oyun iç içe girmiştir ve daha ziyade dini, tarımsal ve mevsimsel döngü içerisinde oluşmaktadır. Geleneksel dönemde çalışmaya </a:t>
            </a:r>
            <a:r>
              <a:rPr lang="tr-TR" sz="2400" dirty="0">
                <a:solidFill>
                  <a:srgbClr val="FF0000"/>
                </a:solidFill>
                <a:latin typeface="Arial" panose="020B0604020202020204" pitchFamily="34" charset="0"/>
                <a:cs typeface="Arial" panose="020B0604020202020204" pitchFamily="34" charset="0"/>
              </a:rPr>
              <a:t>iklim ve mevsimin değiştiği dönemlerde</a:t>
            </a:r>
            <a:r>
              <a:rPr lang="tr-TR" sz="2400" dirty="0">
                <a:latin typeface="Arial" panose="020B0604020202020204" pitchFamily="34" charset="0"/>
                <a:cs typeface="Arial" panose="020B0604020202020204" pitchFamily="34" charset="0"/>
              </a:rPr>
              <a:t> ara verilmekteydi. </a:t>
            </a:r>
            <a:endParaRPr lang="tr-TR" sz="2400" dirty="0" smtClean="0">
              <a:latin typeface="Arial" panose="020B0604020202020204" pitchFamily="34" charset="0"/>
              <a:cs typeface="Arial" panose="020B0604020202020204" pitchFamily="34" charset="0"/>
            </a:endParaRPr>
          </a:p>
          <a:p>
            <a:pPr algn="ctr"/>
            <a:endParaRPr lang="tr-TR" sz="2400" dirty="0">
              <a:latin typeface="Arial" panose="020B0604020202020204" pitchFamily="34" charset="0"/>
              <a:cs typeface="Arial" panose="020B0604020202020204" pitchFamily="34" charset="0"/>
            </a:endParaRPr>
          </a:p>
          <a:p>
            <a:pPr marL="0" indent="0" algn="ctr">
              <a:buNone/>
            </a:pPr>
            <a:endParaRPr lang="tr-TR" sz="2400" dirty="0" smtClean="0">
              <a:latin typeface="Arial" panose="020B0604020202020204" pitchFamily="34" charset="0"/>
              <a:cs typeface="Arial" panose="020B0604020202020204" pitchFamily="34" charset="0"/>
            </a:endParaRPr>
          </a:p>
          <a:p>
            <a:pPr algn="ctr"/>
            <a:r>
              <a:rPr lang="tr-TR" sz="2400" dirty="0" smtClean="0">
                <a:latin typeface="Arial" panose="020B0604020202020204" pitchFamily="34" charset="0"/>
                <a:cs typeface="Arial" panose="020B0604020202020204" pitchFamily="34" charset="0"/>
              </a:rPr>
              <a:t>Birçok </a:t>
            </a:r>
            <a:r>
              <a:rPr lang="tr-TR" sz="2400" dirty="0">
                <a:latin typeface="Arial" panose="020B0604020202020204" pitchFamily="34" charset="0"/>
                <a:cs typeface="Arial" panose="020B0604020202020204" pitchFamily="34" charset="0"/>
              </a:rPr>
              <a:t>şenlikte bir nevi bu tarımsal olaylara göre düzenlenmekteydi. Örneğin tarla sürmek veya hasat yapma dönemlerinde, </a:t>
            </a:r>
            <a:r>
              <a:rPr lang="tr-TR" sz="2400" dirty="0">
                <a:solidFill>
                  <a:srgbClr val="FF0000"/>
                </a:solidFill>
                <a:latin typeface="Arial" panose="020B0604020202020204" pitchFamily="34" charset="0"/>
                <a:cs typeface="Arial" panose="020B0604020202020204" pitchFamily="34" charset="0"/>
              </a:rPr>
              <a:t>bu zor çalışma dönemi </a:t>
            </a:r>
            <a:r>
              <a:rPr lang="tr-TR" sz="2400" dirty="0">
                <a:latin typeface="Arial" panose="020B0604020202020204" pitchFamily="34" charset="0"/>
                <a:cs typeface="Arial" panose="020B0604020202020204" pitchFamily="34" charset="0"/>
              </a:rPr>
              <a:t>içkili eğlencelerle değerlendirilmeye çalışılıyordu. </a:t>
            </a:r>
            <a:endParaRPr lang="tr-TR"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580742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69815" y="700644"/>
            <a:ext cx="8915400" cy="5427023"/>
          </a:xfrm>
        </p:spPr>
        <p:txBody>
          <a:bodyPr/>
          <a:lstStyle/>
          <a:p>
            <a:endParaRPr lang="tr-TR" sz="2400" dirty="0" smtClean="0">
              <a:latin typeface="Arial" panose="020B0604020202020204" pitchFamily="34" charset="0"/>
              <a:cs typeface="Arial" panose="020B0604020202020204" pitchFamily="34" charset="0"/>
            </a:endParaRPr>
          </a:p>
          <a:p>
            <a:endParaRPr lang="tr-TR" sz="2400" dirty="0">
              <a:latin typeface="Arial" panose="020B0604020202020204" pitchFamily="34" charset="0"/>
              <a:cs typeface="Arial" panose="020B0604020202020204" pitchFamily="34" charset="0"/>
            </a:endParaRPr>
          </a:p>
          <a:p>
            <a:pPr algn="ctr"/>
            <a:r>
              <a:rPr lang="tr-TR" sz="2400" dirty="0" smtClean="0">
                <a:latin typeface="Arial" panose="020B0604020202020204" pitchFamily="34" charset="0"/>
                <a:cs typeface="Arial" panose="020B0604020202020204" pitchFamily="34" charset="0"/>
              </a:rPr>
              <a:t>Aynı </a:t>
            </a:r>
            <a:r>
              <a:rPr lang="tr-TR" sz="2400" dirty="0">
                <a:latin typeface="Arial" panose="020B0604020202020204" pitchFamily="34" charset="0"/>
                <a:cs typeface="Arial" panose="020B0604020202020204" pitchFamily="34" charset="0"/>
              </a:rPr>
              <a:t>zamanda geleneksel dönemdeki rekreasyon etkinlikleri dini günler, düğün vb. günlere özgü akraba ve aile meşguliyetleriyle bütünleşmiştir. Tabi bu durumun gerçek bir boş zaman etkinliği olup olmadığı tartışma konusudur. Bu katılımlar mecburiyetten olabileceği gibi boş zaman faaliyeti tanımına uygun bir şekilde de gerçekleşebilir (</a:t>
            </a:r>
            <a:r>
              <a:rPr lang="tr-TR" sz="2400" dirty="0" err="1">
                <a:latin typeface="Arial" panose="020B0604020202020204" pitchFamily="34" charset="0"/>
                <a:cs typeface="Arial" panose="020B0604020202020204" pitchFamily="34" charset="0"/>
              </a:rPr>
              <a:t>Bull</a:t>
            </a:r>
            <a:r>
              <a:rPr lang="tr-TR" sz="2400" dirty="0">
                <a:latin typeface="Arial" panose="020B0604020202020204" pitchFamily="34" charset="0"/>
                <a:cs typeface="Arial" panose="020B0604020202020204" pitchFamily="34" charset="0"/>
              </a:rPr>
              <a:t>, </a:t>
            </a:r>
            <a:r>
              <a:rPr lang="tr-TR" sz="2400" dirty="0" err="1">
                <a:latin typeface="Arial" panose="020B0604020202020204" pitchFamily="34" charset="0"/>
                <a:cs typeface="Arial" panose="020B0604020202020204" pitchFamily="34" charset="0"/>
              </a:rPr>
              <a:t>Hoose</a:t>
            </a:r>
            <a:r>
              <a:rPr lang="tr-TR" sz="2400" dirty="0">
                <a:latin typeface="Arial" panose="020B0604020202020204" pitchFamily="34" charset="0"/>
                <a:cs typeface="Arial" panose="020B0604020202020204" pitchFamily="34" charset="0"/>
              </a:rPr>
              <a:t> ve </a:t>
            </a:r>
            <a:r>
              <a:rPr lang="tr-TR" sz="2400" dirty="0" err="1">
                <a:latin typeface="Arial" panose="020B0604020202020204" pitchFamily="34" charset="0"/>
                <a:cs typeface="Arial" panose="020B0604020202020204" pitchFamily="34" charset="0"/>
              </a:rPr>
              <a:t>Weed</a:t>
            </a:r>
            <a:r>
              <a:rPr lang="tr-TR" sz="2400" dirty="0">
                <a:latin typeface="Arial" panose="020B0604020202020204" pitchFamily="34" charset="0"/>
                <a:cs typeface="Arial" panose="020B0604020202020204" pitchFamily="34" charset="0"/>
              </a:rPr>
              <a:t>, 2003: 4-5)</a:t>
            </a:r>
          </a:p>
          <a:p>
            <a:endParaRPr lang="tr-TR" sz="2400" dirty="0">
              <a:latin typeface="Arial" panose="020B0604020202020204" pitchFamily="34" charset="0"/>
              <a:cs typeface="Arial" panose="020B0604020202020204" pitchFamily="34" charset="0"/>
            </a:endParaRPr>
          </a:p>
          <a:p>
            <a:endParaRPr lang="tr-TR" dirty="0"/>
          </a:p>
        </p:txBody>
      </p:sp>
    </p:spTree>
    <p:extLst>
      <p:ext uri="{BB962C8B-B14F-4D97-AF65-F5344CB8AC3E}">
        <p14:creationId xmlns:p14="http://schemas.microsoft.com/office/powerpoint/2010/main" val="7149974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7334" y="0"/>
            <a:ext cx="8596668" cy="6857999"/>
          </a:xfrm>
        </p:spPr>
        <p:txBody>
          <a:bodyPr>
            <a:normAutofit fontScale="92500" lnSpcReduction="20000"/>
          </a:bodyPr>
          <a:lstStyle/>
          <a:p>
            <a:r>
              <a:rPr lang="tr-TR" dirty="0"/>
              <a:t>Kaynakça</a:t>
            </a:r>
          </a:p>
          <a:p>
            <a:r>
              <a:rPr lang="tr-TR" dirty="0"/>
              <a:t>Abay, M. (2000). Zamanı Değerlendirmek. (Birinci Baskı). İstanbul: Babıali Kültür Yayıncılığı.</a:t>
            </a:r>
          </a:p>
          <a:p>
            <a:r>
              <a:rPr lang="tr-TR" dirty="0"/>
              <a:t>Arslan, S. (1996). Yüksek Öğrenim Kredi ve Yurtlar Kurumuna Bağlı Yurtlarda Kalan Bayan</a:t>
            </a:r>
          </a:p>
          <a:p>
            <a:r>
              <a:rPr lang="tr-TR" dirty="0"/>
              <a:t>Öğrencilerin Boş Zamanları Değerlendirme Sorunları Üzerine Bir Araştırma,</a:t>
            </a:r>
          </a:p>
          <a:p>
            <a:r>
              <a:rPr lang="tr-TR" dirty="0"/>
              <a:t>Yayımlanmamış Yüksek Lisans Tezi, Ankara, Gazi Üniversitesi Sağlık Bilimleri Enstitüsü,</a:t>
            </a:r>
          </a:p>
          <a:p>
            <a:r>
              <a:rPr lang="tr-TR" dirty="0"/>
              <a:t>Beden Eğitimi ve Spor Anabilim dalı, Ankara.</a:t>
            </a:r>
          </a:p>
          <a:p>
            <a:r>
              <a:rPr lang="tr-TR" dirty="0" err="1"/>
              <a:t>Bull</a:t>
            </a:r>
            <a:r>
              <a:rPr lang="tr-TR" dirty="0"/>
              <a:t>, C., </a:t>
            </a:r>
            <a:r>
              <a:rPr lang="tr-TR" dirty="0" err="1"/>
              <a:t>Hoose</a:t>
            </a:r>
            <a:r>
              <a:rPr lang="tr-TR" dirty="0"/>
              <a:t>, J. </a:t>
            </a:r>
            <a:r>
              <a:rPr lang="tr-TR" dirty="0" err="1"/>
              <a:t>and</a:t>
            </a:r>
            <a:r>
              <a:rPr lang="tr-TR" dirty="0"/>
              <a:t> </a:t>
            </a:r>
            <a:r>
              <a:rPr lang="tr-TR" dirty="0" err="1"/>
              <a:t>Weed</a:t>
            </a:r>
            <a:r>
              <a:rPr lang="tr-TR" dirty="0"/>
              <a:t>, M.(2003). An </a:t>
            </a:r>
            <a:r>
              <a:rPr lang="tr-TR" dirty="0" err="1"/>
              <a:t>Introduction</a:t>
            </a:r>
            <a:r>
              <a:rPr lang="tr-TR" dirty="0"/>
              <a:t> </a:t>
            </a:r>
            <a:r>
              <a:rPr lang="tr-TR" dirty="0" err="1"/>
              <a:t>to</a:t>
            </a:r>
            <a:r>
              <a:rPr lang="tr-TR" dirty="0"/>
              <a:t> </a:t>
            </a:r>
            <a:r>
              <a:rPr lang="tr-TR" dirty="0" err="1"/>
              <a:t>Leisure</a:t>
            </a:r>
            <a:r>
              <a:rPr lang="tr-TR" dirty="0"/>
              <a:t> </a:t>
            </a:r>
            <a:r>
              <a:rPr lang="tr-TR" dirty="0" err="1"/>
              <a:t>Studies</a:t>
            </a:r>
            <a:r>
              <a:rPr lang="tr-TR" dirty="0"/>
              <a:t>. </a:t>
            </a:r>
            <a:r>
              <a:rPr lang="tr-TR" dirty="0" err="1"/>
              <a:t>Englewood</a:t>
            </a:r>
            <a:r>
              <a:rPr lang="tr-TR" dirty="0"/>
              <a:t>: </a:t>
            </a:r>
            <a:r>
              <a:rPr lang="tr-TR" dirty="0" err="1"/>
              <a:t>Prentice</a:t>
            </a:r>
            <a:endParaRPr lang="tr-TR" dirty="0"/>
          </a:p>
          <a:p>
            <a:r>
              <a:rPr lang="tr-TR" dirty="0" err="1"/>
              <a:t>Hall</a:t>
            </a:r>
            <a:r>
              <a:rPr lang="tr-TR" dirty="0"/>
              <a:t>.</a:t>
            </a:r>
          </a:p>
          <a:p>
            <a:r>
              <a:rPr lang="tr-TR" dirty="0" err="1"/>
              <a:t>Brightbill</a:t>
            </a:r>
            <a:r>
              <a:rPr lang="tr-TR" dirty="0"/>
              <a:t>, C. (1960). </a:t>
            </a:r>
            <a:r>
              <a:rPr lang="tr-TR" dirty="0" err="1"/>
              <a:t>The</a:t>
            </a:r>
            <a:r>
              <a:rPr lang="tr-TR" dirty="0"/>
              <a:t> </a:t>
            </a:r>
            <a:r>
              <a:rPr lang="tr-TR" dirty="0" err="1"/>
              <a:t>Challange</a:t>
            </a:r>
            <a:r>
              <a:rPr lang="tr-TR" dirty="0"/>
              <a:t> of </a:t>
            </a:r>
            <a:r>
              <a:rPr lang="tr-TR" dirty="0" err="1"/>
              <a:t>Leisure</a:t>
            </a:r>
            <a:r>
              <a:rPr lang="tr-TR" dirty="0"/>
              <a:t>. </a:t>
            </a:r>
            <a:r>
              <a:rPr lang="tr-TR" dirty="0" err="1"/>
              <a:t>Englewood</a:t>
            </a:r>
            <a:r>
              <a:rPr lang="tr-TR" dirty="0"/>
              <a:t> </a:t>
            </a:r>
            <a:r>
              <a:rPr lang="tr-TR" dirty="0" err="1"/>
              <a:t>Cliffs</a:t>
            </a:r>
            <a:r>
              <a:rPr lang="tr-TR" dirty="0"/>
              <a:t>: </a:t>
            </a:r>
            <a:r>
              <a:rPr lang="tr-TR" dirty="0" err="1"/>
              <a:t>Prentice</a:t>
            </a:r>
            <a:r>
              <a:rPr lang="tr-TR" dirty="0"/>
              <a:t> </a:t>
            </a:r>
            <a:r>
              <a:rPr lang="tr-TR" dirty="0" err="1"/>
              <a:t>Hall</a:t>
            </a:r>
            <a:r>
              <a:rPr lang="tr-TR" dirty="0"/>
              <a:t>, 4.</a:t>
            </a:r>
          </a:p>
          <a:p>
            <a:r>
              <a:rPr lang="tr-TR" dirty="0" err="1"/>
              <a:t>Chick</a:t>
            </a:r>
            <a:r>
              <a:rPr lang="tr-TR" dirty="0"/>
              <a:t>, G.E. (1986). </a:t>
            </a:r>
            <a:r>
              <a:rPr lang="tr-TR" dirty="0" err="1"/>
              <a:t>Leisure</a:t>
            </a:r>
            <a:r>
              <a:rPr lang="tr-TR" dirty="0"/>
              <a:t>, </a:t>
            </a:r>
            <a:r>
              <a:rPr lang="tr-TR" dirty="0" err="1"/>
              <a:t>Labor</a:t>
            </a:r>
            <a:r>
              <a:rPr lang="tr-TR" dirty="0"/>
              <a:t> </a:t>
            </a:r>
            <a:r>
              <a:rPr lang="tr-TR" dirty="0" err="1"/>
              <a:t>and</a:t>
            </a:r>
            <a:r>
              <a:rPr lang="tr-TR" dirty="0"/>
              <a:t> </a:t>
            </a:r>
            <a:r>
              <a:rPr lang="tr-TR" dirty="0" err="1"/>
              <a:t>the</a:t>
            </a:r>
            <a:r>
              <a:rPr lang="tr-TR" dirty="0"/>
              <a:t> </a:t>
            </a:r>
            <a:r>
              <a:rPr lang="tr-TR" dirty="0" err="1"/>
              <a:t>Complexity</a:t>
            </a:r>
            <a:r>
              <a:rPr lang="tr-TR" dirty="0"/>
              <a:t> of </a:t>
            </a:r>
            <a:r>
              <a:rPr lang="tr-TR" dirty="0" err="1"/>
              <a:t>Culture</a:t>
            </a:r>
            <a:r>
              <a:rPr lang="tr-TR" dirty="0"/>
              <a:t>: An </a:t>
            </a:r>
            <a:r>
              <a:rPr lang="tr-TR" dirty="0" err="1"/>
              <a:t>Anthropogical</a:t>
            </a:r>
            <a:r>
              <a:rPr lang="tr-TR" dirty="0"/>
              <a:t> </a:t>
            </a:r>
            <a:r>
              <a:rPr lang="tr-TR" dirty="0" err="1"/>
              <a:t>Prespective</a:t>
            </a:r>
            <a:r>
              <a:rPr lang="tr-TR" dirty="0"/>
              <a:t>.</a:t>
            </a:r>
          </a:p>
          <a:p>
            <a:r>
              <a:rPr lang="tr-TR" dirty="0" err="1"/>
              <a:t>Journal</a:t>
            </a:r>
            <a:r>
              <a:rPr lang="tr-TR" dirty="0"/>
              <a:t> of </a:t>
            </a:r>
            <a:r>
              <a:rPr lang="tr-TR" dirty="0" err="1"/>
              <a:t>Leisure</a:t>
            </a:r>
            <a:r>
              <a:rPr lang="tr-TR" dirty="0"/>
              <a:t> </a:t>
            </a:r>
            <a:r>
              <a:rPr lang="tr-TR" dirty="0" err="1"/>
              <a:t>Research</a:t>
            </a:r>
            <a:r>
              <a:rPr lang="tr-TR" dirty="0"/>
              <a:t>, 18(3), 154-168</a:t>
            </a:r>
            <a:r>
              <a:rPr lang="tr-TR" dirty="0" smtClean="0"/>
              <a:t>.</a:t>
            </a:r>
          </a:p>
          <a:p>
            <a:r>
              <a:rPr lang="tr-TR" dirty="0"/>
              <a:t>Dikici, K. (1994). Adana ili lise öğrencilerinin boş zamanlarını değerlendirme alışkanlıkları.</a:t>
            </a:r>
          </a:p>
          <a:p>
            <a:r>
              <a:rPr lang="tr-TR" dirty="0"/>
              <a:t>Çukurova Üniversitesi Sağlık Bilimleri Enstitüsü. Yayımlanmamış Yüksek Lisans Tezi,</a:t>
            </a:r>
          </a:p>
          <a:p>
            <a:r>
              <a:rPr lang="tr-TR" dirty="0"/>
              <a:t>Adana.</a:t>
            </a:r>
          </a:p>
        </p:txBody>
      </p:sp>
    </p:spTree>
    <p:extLst>
      <p:ext uri="{BB962C8B-B14F-4D97-AF65-F5344CB8AC3E}">
        <p14:creationId xmlns:p14="http://schemas.microsoft.com/office/powerpoint/2010/main" val="40666112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7334" y="0"/>
            <a:ext cx="8596668" cy="6857999"/>
          </a:xfrm>
        </p:spPr>
        <p:txBody>
          <a:bodyPr>
            <a:normAutofit fontScale="77500" lnSpcReduction="20000"/>
          </a:bodyPr>
          <a:lstStyle/>
          <a:p>
            <a:r>
              <a:rPr lang="tr-TR" dirty="0" err="1"/>
              <a:t>Hutchinson</a:t>
            </a:r>
            <a:r>
              <a:rPr lang="tr-TR" dirty="0"/>
              <a:t>, J.L. (1949). </a:t>
            </a:r>
            <a:r>
              <a:rPr lang="tr-TR" dirty="0" err="1"/>
              <a:t>Principles</a:t>
            </a:r>
            <a:r>
              <a:rPr lang="tr-TR" dirty="0"/>
              <a:t> of </a:t>
            </a:r>
            <a:r>
              <a:rPr lang="tr-TR" dirty="0" err="1"/>
              <a:t>Recreation</a:t>
            </a:r>
            <a:r>
              <a:rPr lang="tr-TR" dirty="0"/>
              <a:t> .New York: </a:t>
            </a:r>
            <a:r>
              <a:rPr lang="tr-TR" dirty="0" err="1"/>
              <a:t>A.S.Barnes</a:t>
            </a:r>
            <a:r>
              <a:rPr lang="tr-TR" dirty="0"/>
              <a:t>, 17.</a:t>
            </a:r>
          </a:p>
          <a:p>
            <a:r>
              <a:rPr lang="tr-TR" dirty="0" err="1"/>
              <a:t>Juniu</a:t>
            </a:r>
            <a:r>
              <a:rPr lang="tr-TR" dirty="0"/>
              <a:t>, S. (2000). </a:t>
            </a:r>
            <a:r>
              <a:rPr lang="tr-TR" dirty="0" err="1"/>
              <a:t>Downshifting</a:t>
            </a:r>
            <a:r>
              <a:rPr lang="tr-TR" dirty="0"/>
              <a:t>: </a:t>
            </a:r>
            <a:r>
              <a:rPr lang="tr-TR" dirty="0" err="1"/>
              <a:t>regaining</a:t>
            </a:r>
            <a:r>
              <a:rPr lang="tr-TR" dirty="0"/>
              <a:t> </a:t>
            </a:r>
            <a:r>
              <a:rPr lang="tr-TR" dirty="0" err="1"/>
              <a:t>the</a:t>
            </a:r>
            <a:r>
              <a:rPr lang="tr-TR" dirty="0"/>
              <a:t> </a:t>
            </a:r>
            <a:r>
              <a:rPr lang="tr-TR" dirty="0" err="1"/>
              <a:t>essence</a:t>
            </a:r>
            <a:r>
              <a:rPr lang="tr-TR" dirty="0"/>
              <a:t> of </a:t>
            </a:r>
            <a:r>
              <a:rPr lang="tr-TR" dirty="0" err="1"/>
              <a:t>leisure</a:t>
            </a:r>
            <a:r>
              <a:rPr lang="tr-TR" dirty="0"/>
              <a:t>. </a:t>
            </a:r>
            <a:r>
              <a:rPr lang="tr-TR" dirty="0" err="1"/>
              <a:t>Journal</a:t>
            </a:r>
            <a:r>
              <a:rPr lang="tr-TR" dirty="0"/>
              <a:t> of </a:t>
            </a:r>
            <a:r>
              <a:rPr lang="tr-TR" dirty="0" err="1"/>
              <a:t>Leisure</a:t>
            </a:r>
            <a:r>
              <a:rPr lang="tr-TR" dirty="0"/>
              <a:t> </a:t>
            </a:r>
            <a:r>
              <a:rPr lang="tr-TR" dirty="0" err="1"/>
              <a:t>Research</a:t>
            </a:r>
            <a:r>
              <a:rPr lang="tr-TR" dirty="0"/>
              <a:t>,</a:t>
            </a:r>
          </a:p>
          <a:p>
            <a:r>
              <a:rPr lang="tr-TR" dirty="0"/>
              <a:t>32/1.</a:t>
            </a:r>
          </a:p>
          <a:p>
            <a:r>
              <a:rPr lang="tr-TR" dirty="0" err="1"/>
              <a:t>Karaküçük</a:t>
            </a:r>
            <a:r>
              <a:rPr lang="tr-TR" dirty="0"/>
              <a:t>, S. (1999). Rekreasyon Boş Zaman Değerlendirme. (Altıncı Baskı). Ankara: Bağırgan</a:t>
            </a:r>
          </a:p>
          <a:p>
            <a:r>
              <a:rPr lang="tr-TR" dirty="0"/>
              <a:t>Yayınevi.</a:t>
            </a:r>
          </a:p>
          <a:p>
            <a:r>
              <a:rPr lang="tr-TR" dirty="0"/>
              <a:t>Karaoğlan, A. D. (2006). Üst düzey yöneticilerin zaman yönetimi, Yayınlanmamış Yüksek Lisans</a:t>
            </a:r>
          </a:p>
          <a:p>
            <a:r>
              <a:rPr lang="tr-TR" dirty="0"/>
              <a:t>Tezi, Balıkesir Üniversitesi Fen Bilimleri Enstitüsü, Balıkesir.</a:t>
            </a:r>
          </a:p>
          <a:p>
            <a:r>
              <a:rPr lang="tr-TR" dirty="0"/>
              <a:t>Karslı, M. D.(2011). Sınıfta Öğrenme Zamanın Yönetimi, M. Şişman ve S. Duran (editörler).</a:t>
            </a:r>
          </a:p>
          <a:p>
            <a:r>
              <a:rPr lang="tr-TR" dirty="0"/>
              <a:t>Sınıf Yönetimi. Sekizinci Baskı. </a:t>
            </a:r>
            <a:r>
              <a:rPr lang="tr-TR" dirty="0" err="1"/>
              <a:t>Pegem</a:t>
            </a:r>
            <a:r>
              <a:rPr lang="tr-TR" dirty="0"/>
              <a:t> Akademi Yayıncılık, 148-163.</a:t>
            </a:r>
          </a:p>
          <a:p>
            <a:r>
              <a:rPr lang="tr-TR" dirty="0" err="1"/>
              <a:t>Kelly</a:t>
            </a:r>
            <a:r>
              <a:rPr lang="tr-TR" dirty="0"/>
              <a:t>, J. R (1989). </a:t>
            </a:r>
            <a:r>
              <a:rPr lang="tr-TR" dirty="0" err="1"/>
              <a:t>Lesiure</a:t>
            </a:r>
            <a:r>
              <a:rPr lang="tr-TR" dirty="0"/>
              <a:t> (Second ed.). New Jersey: </a:t>
            </a:r>
            <a:r>
              <a:rPr lang="tr-TR" dirty="0" err="1"/>
              <a:t>Prentice</a:t>
            </a:r>
            <a:r>
              <a:rPr lang="tr-TR" dirty="0"/>
              <a:t> </a:t>
            </a:r>
            <a:r>
              <a:rPr lang="tr-TR" dirty="0" err="1"/>
              <a:t>Hall</a:t>
            </a:r>
            <a:endParaRPr lang="tr-TR" dirty="0"/>
          </a:p>
          <a:p>
            <a:r>
              <a:rPr lang="tr-TR" dirty="0" err="1"/>
              <a:t>Kraus</a:t>
            </a:r>
            <a:r>
              <a:rPr lang="tr-TR" dirty="0"/>
              <a:t>, R. (1998). </a:t>
            </a:r>
            <a:r>
              <a:rPr lang="tr-TR" dirty="0" err="1"/>
              <a:t>Recreation</a:t>
            </a:r>
            <a:r>
              <a:rPr lang="tr-TR" dirty="0"/>
              <a:t> </a:t>
            </a:r>
            <a:r>
              <a:rPr lang="tr-TR" dirty="0" err="1"/>
              <a:t>and</a:t>
            </a:r>
            <a:r>
              <a:rPr lang="tr-TR" dirty="0"/>
              <a:t> </a:t>
            </a:r>
            <a:r>
              <a:rPr lang="tr-TR" dirty="0" err="1"/>
              <a:t>Leisure</a:t>
            </a:r>
            <a:r>
              <a:rPr lang="tr-TR" dirty="0"/>
              <a:t> in Modern </a:t>
            </a:r>
            <a:r>
              <a:rPr lang="tr-TR" dirty="0" err="1"/>
              <a:t>Society</a:t>
            </a:r>
            <a:r>
              <a:rPr lang="tr-TR" dirty="0"/>
              <a:t> (Third </a:t>
            </a:r>
            <a:r>
              <a:rPr lang="tr-TR" dirty="0" err="1"/>
              <a:t>edition</a:t>
            </a:r>
            <a:r>
              <a:rPr lang="tr-TR" dirty="0"/>
              <a:t>) . United </a:t>
            </a:r>
            <a:r>
              <a:rPr lang="tr-TR" dirty="0" err="1"/>
              <a:t>States</a:t>
            </a:r>
            <a:r>
              <a:rPr lang="tr-TR" dirty="0"/>
              <a:t> of</a:t>
            </a:r>
          </a:p>
          <a:p>
            <a:r>
              <a:rPr lang="tr-TR" dirty="0" err="1"/>
              <a:t>America</a:t>
            </a:r>
            <a:r>
              <a:rPr lang="tr-TR" dirty="0"/>
              <a:t>: </a:t>
            </a:r>
            <a:r>
              <a:rPr lang="tr-TR" dirty="0" err="1"/>
              <a:t>Pearson</a:t>
            </a:r>
            <a:r>
              <a:rPr lang="tr-TR" dirty="0"/>
              <a:t> </a:t>
            </a:r>
            <a:r>
              <a:rPr lang="tr-TR" dirty="0" err="1"/>
              <a:t>Scott</a:t>
            </a:r>
            <a:r>
              <a:rPr lang="tr-TR" dirty="0"/>
              <a:t> </a:t>
            </a:r>
            <a:r>
              <a:rPr lang="tr-TR" dirty="0" err="1"/>
              <a:t>Foresman</a:t>
            </a:r>
            <a:r>
              <a:rPr lang="tr-TR" dirty="0"/>
              <a:t>.</a:t>
            </a:r>
          </a:p>
          <a:p>
            <a:r>
              <a:rPr lang="tr-TR" dirty="0" err="1"/>
              <a:t>Mc</a:t>
            </a:r>
            <a:r>
              <a:rPr lang="tr-TR" dirty="0"/>
              <a:t> </a:t>
            </a:r>
            <a:r>
              <a:rPr lang="tr-TR" dirty="0" err="1"/>
              <a:t>Donnell</a:t>
            </a:r>
            <a:r>
              <a:rPr lang="tr-TR" dirty="0"/>
              <a:t>, I., </a:t>
            </a:r>
            <a:r>
              <a:rPr lang="tr-TR" dirty="0" err="1"/>
              <a:t>Johnny</a:t>
            </a:r>
            <a:r>
              <a:rPr lang="tr-TR" dirty="0"/>
              <a:t>, A., Ve </a:t>
            </a:r>
            <a:r>
              <a:rPr lang="tr-TR" dirty="0" err="1"/>
              <a:t>O’toole</a:t>
            </a:r>
            <a:r>
              <a:rPr lang="tr-TR" dirty="0"/>
              <a:t>, W., (1998), Festival </a:t>
            </a:r>
            <a:r>
              <a:rPr lang="tr-TR" dirty="0" err="1"/>
              <a:t>and</a:t>
            </a:r>
            <a:r>
              <a:rPr lang="tr-TR" dirty="0"/>
              <a:t> Special </a:t>
            </a:r>
            <a:r>
              <a:rPr lang="tr-TR" dirty="0" err="1"/>
              <a:t>Event</a:t>
            </a:r>
            <a:r>
              <a:rPr lang="tr-TR" dirty="0"/>
              <a:t> Management,</a:t>
            </a:r>
          </a:p>
          <a:p>
            <a:r>
              <a:rPr lang="tr-TR" dirty="0"/>
              <a:t>John </a:t>
            </a:r>
            <a:r>
              <a:rPr lang="tr-TR" dirty="0" err="1"/>
              <a:t>Wiley</a:t>
            </a:r>
            <a:r>
              <a:rPr lang="tr-TR" dirty="0"/>
              <a:t> &amp; </a:t>
            </a:r>
            <a:r>
              <a:rPr lang="tr-TR" dirty="0" err="1"/>
              <a:t>Sons</a:t>
            </a:r>
            <a:r>
              <a:rPr lang="tr-TR" dirty="0"/>
              <a:t> </a:t>
            </a:r>
            <a:r>
              <a:rPr lang="tr-TR" dirty="0" err="1"/>
              <a:t>Australia</a:t>
            </a:r>
            <a:r>
              <a:rPr lang="tr-TR" dirty="0"/>
              <a:t> Ltd., </a:t>
            </a:r>
            <a:r>
              <a:rPr lang="tr-TR" dirty="0" err="1"/>
              <a:t>Brisbane</a:t>
            </a:r>
            <a:r>
              <a:rPr lang="tr-TR" dirty="0"/>
              <a:t>.</a:t>
            </a:r>
          </a:p>
          <a:p>
            <a:r>
              <a:rPr lang="tr-TR" dirty="0" err="1"/>
              <a:t>Meyer</a:t>
            </a:r>
            <a:r>
              <a:rPr lang="tr-TR" dirty="0"/>
              <a:t>, D. H., </a:t>
            </a:r>
            <a:r>
              <a:rPr lang="tr-TR" dirty="0" err="1"/>
              <a:t>Brightbill</a:t>
            </a:r>
            <a:r>
              <a:rPr lang="tr-TR" dirty="0"/>
              <a:t>, K. C. </a:t>
            </a:r>
            <a:r>
              <a:rPr lang="tr-TR" dirty="0" err="1"/>
              <a:t>and</a:t>
            </a:r>
            <a:r>
              <a:rPr lang="tr-TR" dirty="0"/>
              <a:t> </a:t>
            </a:r>
            <a:r>
              <a:rPr lang="tr-TR" dirty="0" err="1"/>
              <a:t>Sessoms</a:t>
            </a:r>
            <a:r>
              <a:rPr lang="tr-TR" dirty="0"/>
              <a:t>, D. H. (1969). </a:t>
            </a:r>
            <a:r>
              <a:rPr lang="tr-TR" dirty="0" err="1"/>
              <a:t>Community</a:t>
            </a:r>
            <a:r>
              <a:rPr lang="tr-TR" dirty="0"/>
              <a:t> </a:t>
            </a:r>
            <a:r>
              <a:rPr lang="tr-TR" dirty="0" err="1"/>
              <a:t>Recreation</a:t>
            </a:r>
            <a:r>
              <a:rPr lang="tr-TR" dirty="0"/>
              <a:t> A</a:t>
            </a:r>
          </a:p>
          <a:p>
            <a:r>
              <a:rPr lang="tr-TR" dirty="0"/>
              <a:t>Guide </a:t>
            </a:r>
            <a:r>
              <a:rPr lang="tr-TR" dirty="0" err="1"/>
              <a:t>to</a:t>
            </a:r>
            <a:r>
              <a:rPr lang="tr-TR" dirty="0"/>
              <a:t> </a:t>
            </a:r>
            <a:r>
              <a:rPr lang="tr-TR" dirty="0" err="1"/>
              <a:t>Its</a:t>
            </a:r>
            <a:r>
              <a:rPr lang="tr-TR" dirty="0"/>
              <a:t> </a:t>
            </a:r>
            <a:r>
              <a:rPr lang="tr-TR" dirty="0" err="1"/>
              <a:t>Organization</a:t>
            </a:r>
            <a:r>
              <a:rPr lang="tr-TR" dirty="0"/>
              <a:t>. (4th ed.). USA: </a:t>
            </a:r>
            <a:r>
              <a:rPr lang="tr-TR" dirty="0" err="1"/>
              <a:t>Prentice</a:t>
            </a:r>
            <a:r>
              <a:rPr lang="tr-TR" dirty="0"/>
              <a:t> </a:t>
            </a:r>
            <a:r>
              <a:rPr lang="tr-TR" dirty="0" err="1"/>
              <a:t>Hall</a:t>
            </a:r>
            <a:r>
              <a:rPr lang="tr-TR" dirty="0"/>
              <a:t>.</a:t>
            </a:r>
          </a:p>
          <a:p>
            <a:r>
              <a:rPr lang="tr-TR" dirty="0" err="1"/>
              <a:t>Mullett</a:t>
            </a:r>
            <a:r>
              <a:rPr lang="tr-TR" dirty="0"/>
              <a:t>, S.(1988). </a:t>
            </a:r>
            <a:r>
              <a:rPr lang="tr-TR" dirty="0" err="1"/>
              <a:t>Leisure</a:t>
            </a:r>
            <a:r>
              <a:rPr lang="tr-TR" dirty="0"/>
              <a:t> </a:t>
            </a:r>
            <a:r>
              <a:rPr lang="tr-TR" dirty="0" err="1"/>
              <a:t>and</a:t>
            </a:r>
            <a:r>
              <a:rPr lang="tr-TR" dirty="0"/>
              <a:t> </a:t>
            </a:r>
            <a:r>
              <a:rPr lang="tr-TR" dirty="0" err="1"/>
              <a:t>consumption</a:t>
            </a:r>
            <a:r>
              <a:rPr lang="tr-TR" dirty="0"/>
              <a:t>: </a:t>
            </a:r>
            <a:r>
              <a:rPr lang="tr-TR" dirty="0" err="1"/>
              <a:t>incompatible</a:t>
            </a:r>
            <a:r>
              <a:rPr lang="tr-TR" dirty="0"/>
              <a:t> </a:t>
            </a:r>
            <a:r>
              <a:rPr lang="tr-TR" dirty="0" err="1"/>
              <a:t>concepts</a:t>
            </a:r>
            <a:r>
              <a:rPr lang="tr-TR" dirty="0"/>
              <a:t>? . </a:t>
            </a:r>
            <a:r>
              <a:rPr lang="tr-TR" dirty="0" err="1"/>
              <a:t>Leisure</a:t>
            </a:r>
            <a:r>
              <a:rPr lang="tr-TR" dirty="0"/>
              <a:t> </a:t>
            </a:r>
            <a:r>
              <a:rPr lang="tr-TR" dirty="0" err="1"/>
              <a:t>Studies</a:t>
            </a:r>
            <a:r>
              <a:rPr lang="tr-TR" dirty="0"/>
              <a:t>, 7(3), 241-</a:t>
            </a:r>
          </a:p>
          <a:p>
            <a:r>
              <a:rPr lang="tr-TR" dirty="0"/>
              <a:t>253.</a:t>
            </a:r>
          </a:p>
          <a:p>
            <a:r>
              <a:rPr lang="tr-TR" dirty="0"/>
              <a:t>Omay, U. (2008). Boş zaman manipülasyonu ve çalışma. İş Güç İlişkileri ve İnsan Kaynakları</a:t>
            </a:r>
          </a:p>
          <a:p>
            <a:r>
              <a:rPr lang="tr-TR" dirty="0"/>
              <a:t>Dergisi, 10(3), 122-147.</a:t>
            </a:r>
          </a:p>
        </p:txBody>
      </p:sp>
    </p:spTree>
    <p:extLst>
      <p:ext uri="{BB962C8B-B14F-4D97-AF65-F5344CB8AC3E}">
        <p14:creationId xmlns:p14="http://schemas.microsoft.com/office/powerpoint/2010/main" val="1947383420"/>
      </p:ext>
    </p:extLst>
  </p:cSld>
  <p:clrMapOvr>
    <a:masterClrMapping/>
  </p:clrMapOvr>
  <p:timing>
    <p:tnLst>
      <p:par>
        <p:cTn id="1" dur="indefinite" restart="never" nodeType="tmRoot"/>
      </p:par>
    </p:tnLst>
  </p:timing>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345</TotalTime>
  <Words>1224</Words>
  <Application>Microsoft Office PowerPoint</Application>
  <PresentationFormat>Özel</PresentationFormat>
  <Paragraphs>94</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Duman</vt:lpstr>
      <vt:lpstr>PowerPoint Sunusu</vt:lpstr>
      <vt:lpstr> Boş Zaman ve Rekreasyon ile Turizm Arasındaki İlişki Üzerine Akademik bir Araştırma</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KİLİMCİLİK</dc:title>
  <dc:creator>Sıla Balıkçı</dc:creator>
  <cp:lastModifiedBy>kumsaal</cp:lastModifiedBy>
  <cp:revision>32</cp:revision>
  <dcterms:created xsi:type="dcterms:W3CDTF">2019-12-25T06:30:39Z</dcterms:created>
  <dcterms:modified xsi:type="dcterms:W3CDTF">2020-05-10T13:00:08Z</dcterms:modified>
</cp:coreProperties>
</file>