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6" r:id="rId9"/>
    <p:sldId id="267" r:id="rId10"/>
    <p:sldId id="268" r:id="rId11"/>
    <p:sldId id="269" r:id="rId12"/>
    <p:sldId id="270" r:id="rId13"/>
    <p:sldId id="27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F26CFF3-4B50-423A-9769-7D610923E92C}"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533785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26CFF3-4B50-423A-9769-7D610923E92C}"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45055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26CFF3-4B50-423A-9769-7D610923E92C}"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2780040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26CFF3-4B50-423A-9769-7D610923E92C}"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2944723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F26CFF3-4B50-423A-9769-7D610923E92C}"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1247732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F26CFF3-4B50-423A-9769-7D610923E92C}"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3924989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F26CFF3-4B50-423A-9769-7D610923E92C}"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314287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F26CFF3-4B50-423A-9769-7D610923E92C}"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3065201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F26CFF3-4B50-423A-9769-7D610923E92C}"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1058575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26CFF3-4B50-423A-9769-7D610923E92C}"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4041397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26CFF3-4B50-423A-9769-7D610923E92C}"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1DD404-9A9E-4983-87AA-EE44FE3FD22B}" type="slidenum">
              <a:rPr lang="tr-TR" smtClean="0"/>
              <a:t>‹#›</a:t>
            </a:fld>
            <a:endParaRPr lang="tr-TR"/>
          </a:p>
        </p:txBody>
      </p:sp>
    </p:spTree>
    <p:extLst>
      <p:ext uri="{BB962C8B-B14F-4D97-AF65-F5344CB8AC3E}">
        <p14:creationId xmlns:p14="http://schemas.microsoft.com/office/powerpoint/2010/main" val="3912840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6CFF3-4B50-423A-9769-7D610923E92C}"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1DD404-9A9E-4983-87AA-EE44FE3FD22B}" type="slidenum">
              <a:rPr lang="tr-TR" smtClean="0"/>
              <a:t>‹#›</a:t>
            </a:fld>
            <a:endParaRPr lang="tr-TR"/>
          </a:p>
        </p:txBody>
      </p:sp>
    </p:spTree>
    <p:extLst>
      <p:ext uri="{BB962C8B-B14F-4D97-AF65-F5344CB8AC3E}">
        <p14:creationId xmlns:p14="http://schemas.microsoft.com/office/powerpoint/2010/main" val="10496477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İdarenin Faaliyetleri</a:t>
            </a:r>
            <a:endParaRPr lang="tr-TR" b="1" dirty="0"/>
          </a:p>
        </p:txBody>
      </p:sp>
      <p:sp>
        <p:nvSpPr>
          <p:cNvPr id="3" name="İçerik Yer Tutucusu 2"/>
          <p:cNvSpPr>
            <a:spLocks noGrp="1"/>
          </p:cNvSpPr>
          <p:nvPr>
            <p:ph idx="1"/>
          </p:nvPr>
        </p:nvSpPr>
        <p:spPr>
          <a:xfrm>
            <a:off x="1620982" y="1905000"/>
            <a:ext cx="9883630" cy="4006222"/>
          </a:xfrm>
        </p:spPr>
        <p:txBody>
          <a:bodyPr/>
          <a:lstStyle/>
          <a:p>
            <a:pPr marL="0" indent="0" algn="just">
              <a:buNone/>
            </a:pPr>
            <a:r>
              <a:rPr lang="tr-TR" dirty="0">
                <a:latin typeface="Times New Roman" panose="02020603050405020304" pitchFamily="18" charset="0"/>
                <a:cs typeface="Times New Roman" panose="02020603050405020304" pitchFamily="18" charset="0"/>
              </a:rPr>
              <a:t>İdarenin faaliyet alanı çeşitli ve değişkendir,</a:t>
            </a:r>
          </a:p>
          <a:p>
            <a:pPr marL="0" indent="0" algn="just">
              <a:buNone/>
            </a:pPr>
            <a:r>
              <a:rPr lang="tr-TR" dirty="0">
                <a:latin typeface="Times New Roman" panose="02020603050405020304" pitchFamily="18" charset="0"/>
                <a:cs typeface="Times New Roman" panose="02020603050405020304" pitchFamily="18" charset="0"/>
              </a:rPr>
              <a:t>Esasen verili bir alan olmayıp, siyasal seçimlerle belirlenir. Konu, bir ülkede, kamu/bireyler/piyasa üçgeninin hangi ilke ve değerler üzerine oturduğundan bağımsız olmayıp, jandarma devletten sosyal devlete ve oradan da </a:t>
            </a:r>
            <a:r>
              <a:rPr lang="tr-TR" dirty="0" err="1">
                <a:latin typeface="Times New Roman" panose="02020603050405020304" pitchFamily="18" charset="0"/>
                <a:cs typeface="Times New Roman" panose="02020603050405020304" pitchFamily="18" charset="0"/>
              </a:rPr>
              <a:t>neo</a:t>
            </a:r>
            <a:r>
              <a:rPr lang="tr-TR" dirty="0">
                <a:latin typeface="Times New Roman" panose="02020603050405020304" pitchFamily="18" charset="0"/>
                <a:cs typeface="Times New Roman" panose="02020603050405020304" pitchFamily="18" charset="0"/>
              </a:rPr>
              <a:t>-liberal devlete uzanan süreç ve dönüşümlerin siyasal/ekonomik boyutunu önümüze serer.</a:t>
            </a:r>
          </a:p>
          <a:p>
            <a:pPr marL="0" indent="0" algn="just">
              <a:buNone/>
            </a:pPr>
            <a:r>
              <a:rPr lang="tr-TR" dirty="0">
                <a:latin typeface="Times New Roman" panose="02020603050405020304" pitchFamily="18" charset="0"/>
                <a:cs typeface="Times New Roman" panose="02020603050405020304" pitchFamily="18" charset="0"/>
              </a:rPr>
              <a:t>Diğer yandan, konunun tüm çeşitliliği ve zenginliğine rağmen, idarenin faaliyetleri genellikle “kamu hizmeti” ve “kolluk” başlıkları altında incelenmektedir.</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0391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Kamu hizmetlerinin kurulması ve kaldırılması, hizmete hakim hukuki rejimi belirler. Kamu hizmetinin kurulmasında asli yetki kural olarak yasama organına aittir. ( Anayasa </a:t>
            </a:r>
            <a:r>
              <a:rPr lang="tr-TR" dirty="0" smtClean="0">
                <a:latin typeface="Times New Roman" panose="02020603050405020304" pitchFamily="18" charset="0"/>
                <a:cs typeface="Times New Roman" panose="02020603050405020304" pitchFamily="18" charset="0"/>
              </a:rPr>
              <a:t>123/1) </a:t>
            </a:r>
            <a:r>
              <a:rPr lang="tr-TR" dirty="0">
                <a:latin typeface="Times New Roman" panose="02020603050405020304" pitchFamily="18" charset="0"/>
                <a:cs typeface="Times New Roman" panose="02020603050405020304" pitchFamily="18" charset="0"/>
              </a:rPr>
              <a:t>Mahalli kamu hizmetleri ise  mahalli idarelerin karar organları tarafından kurulabilir. (</a:t>
            </a:r>
            <a:r>
              <a:rPr lang="tr-TR" dirty="0" smtClean="0">
                <a:latin typeface="Times New Roman" panose="02020603050405020304" pitchFamily="18" charset="0"/>
                <a:cs typeface="Times New Roman" panose="02020603050405020304" pitchFamily="18" charset="0"/>
              </a:rPr>
              <a:t>GÖZLER, </a:t>
            </a:r>
            <a:r>
              <a:rPr lang="tr-TR" dirty="0">
                <a:latin typeface="Times New Roman" panose="02020603050405020304" pitchFamily="18" charset="0"/>
                <a:cs typeface="Times New Roman" panose="02020603050405020304" pitchFamily="18" charset="0"/>
              </a:rPr>
              <a:t>s. 274-275)</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2962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73576" y="728020"/>
            <a:ext cx="8911687" cy="1280890"/>
          </a:xfrm>
        </p:spPr>
        <p:txBody>
          <a:bodyPr>
            <a:normAutofit fontScale="90000"/>
          </a:bodyPr>
          <a:lstStyle/>
          <a:p>
            <a:pPr algn="ctr"/>
            <a:r>
              <a:rPr lang="tr-TR" b="1" dirty="0" smtClean="0">
                <a:latin typeface="Times New Roman" panose="02020603050405020304" pitchFamily="18" charset="0"/>
                <a:cs typeface="Times New Roman" panose="02020603050405020304" pitchFamily="18" charset="0"/>
              </a:rPr>
              <a:t>Kamu Hizmetlerinin Türleri</a:t>
            </a:r>
            <a:r>
              <a:rPr lang="tr-TR" dirty="0"/>
              <a:t/>
            </a:r>
            <a:br>
              <a:rPr lang="tr-TR" dirty="0"/>
            </a:br>
            <a:endParaRPr lang="tr-TR" dirty="0"/>
          </a:p>
        </p:txBody>
      </p:sp>
      <p:sp>
        <p:nvSpPr>
          <p:cNvPr id="4" name="İçerik Yer Tutucusu 3"/>
          <p:cNvSpPr>
            <a:spLocks noGrp="1"/>
          </p:cNvSpPr>
          <p:nvPr>
            <p:ph idx="1"/>
          </p:nvPr>
        </p:nvSpPr>
        <p:spPr>
          <a:xfrm>
            <a:off x="2029187" y="2219065"/>
            <a:ext cx="8915400" cy="3777622"/>
          </a:xfrm>
        </p:spPr>
        <p:txBody>
          <a:bodyPr/>
          <a:lstStyle/>
          <a:p>
            <a:pPr marL="0" indent="0">
              <a:buNone/>
            </a:pPr>
            <a:r>
              <a:rPr lang="tr-TR" dirty="0">
                <a:latin typeface="Times New Roman" panose="02020603050405020304" pitchFamily="18" charset="0"/>
                <a:cs typeface="Times New Roman" panose="02020603050405020304" pitchFamily="18" charset="0"/>
              </a:rPr>
              <a:t>İdari Kamu Hizmetleri </a:t>
            </a:r>
            <a:endParaRPr lang="tr-TR" dirty="0" smtClean="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İktisadi </a:t>
            </a:r>
            <a:r>
              <a:rPr lang="tr-TR" dirty="0">
                <a:latin typeface="Times New Roman" panose="02020603050405020304" pitchFamily="18" charset="0"/>
                <a:cs typeface="Times New Roman" panose="02020603050405020304" pitchFamily="18" charset="0"/>
              </a:rPr>
              <a:t>Kamu Hizmetleri </a:t>
            </a:r>
            <a:endParaRPr lang="tr-TR" dirty="0" smtClean="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Sosyal </a:t>
            </a:r>
            <a:r>
              <a:rPr lang="tr-TR" dirty="0">
                <a:latin typeface="Times New Roman" panose="02020603050405020304" pitchFamily="18" charset="0"/>
                <a:cs typeface="Times New Roman" panose="02020603050405020304" pitchFamily="18" charset="0"/>
              </a:rPr>
              <a:t>Kamu Hizmetleri </a:t>
            </a:r>
            <a:endParaRPr lang="tr-TR" dirty="0" smtClean="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Bilimsel-Teknik-Kültürel </a:t>
            </a:r>
            <a:r>
              <a:rPr lang="tr-TR" dirty="0">
                <a:latin typeface="Times New Roman" panose="02020603050405020304" pitchFamily="18" charset="0"/>
                <a:cs typeface="Times New Roman" panose="02020603050405020304" pitchFamily="18" charset="0"/>
              </a:rPr>
              <a:t>Kamu Hizmetleri</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9239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tr-TR" dirty="0">
                <a:latin typeface="Times New Roman" panose="02020603050405020304" pitchFamily="18" charset="0"/>
                <a:cs typeface="Times New Roman" panose="02020603050405020304" pitchFamily="18" charset="0"/>
              </a:rPr>
              <a:t>Kamu hizmetleri farklı açılardan çeşitli tasniflere tabi tutulabilir. Kamu hizmetleri,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a) Tekelli- </a:t>
            </a:r>
            <a:r>
              <a:rPr lang="tr-TR" dirty="0" err="1">
                <a:latin typeface="Times New Roman" panose="02020603050405020304" pitchFamily="18" charset="0"/>
                <a:cs typeface="Times New Roman" panose="02020603050405020304" pitchFamily="18" charset="0"/>
              </a:rPr>
              <a:t>Tekelsiz</a:t>
            </a:r>
            <a:r>
              <a:rPr lang="tr-TR" dirty="0">
                <a:latin typeface="Times New Roman" panose="02020603050405020304" pitchFamily="18" charset="0"/>
                <a:cs typeface="Times New Roman" panose="02020603050405020304" pitchFamily="18" charset="0"/>
              </a:rPr>
              <a:t> olarak</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b)Yürütüldükleri alana göre,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c) Bireylerin yararlanma biçimlerine göre,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d) Konularına göre, incelenebilir. (Günday, s. 337-340)</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1369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3575" y="1020258"/>
            <a:ext cx="9057701" cy="5524547"/>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Kamu hizmetlerine hakim hukuki rejim, hizmetten yararlananlarla/ yararlanmaya aday olanlarla hizmet arasındaki ilişkiyi etkiler. Kamusal yönetim usullerine tabi hizmetlerle hizmetten yararlananlar/ yararlanmaya aday olanlar kamusal-nesnel bir hukuki durumdur. Özel yönetim usullerine tabi hizmetler söz konusu olduğunda ise, hizmetten yararlanmaya aday olanlar kamusal - nesnel bir hukuki durumda iken, hizmetten yararlananlar özel - nesnel bir hukuki duruma sahiptir. Hizmetten yararlanmaya aday olanlar, bir özel hukuk sözleşmesi olan abonman sözleşmesi ile  hizmetten yararlanan statüsüne geçerler.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GÜNDAy</a:t>
            </a:r>
            <a:r>
              <a:rPr lang="tr-TR" dirty="0">
                <a:latin typeface="Times New Roman" panose="02020603050405020304" pitchFamily="18" charset="0"/>
                <a:cs typeface="Times New Roman" panose="02020603050405020304" pitchFamily="18" charset="0"/>
              </a:rPr>
              <a:t>, s. 341-342.)</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1266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0751"/>
            <a:ext cx="8229600" cy="2774116"/>
          </a:xfrm>
        </p:spPr>
        <p:txBody>
          <a:bodyPr>
            <a:normAutofit fontScale="90000"/>
          </a:bodyPr>
          <a:lstStyle/>
          <a:p>
            <a:r>
              <a:rPr lang="tr-TR" b="1" dirty="0" smtClean="0">
                <a:latin typeface="Times New Roman" panose="02020603050405020304" pitchFamily="18" charset="0"/>
                <a:cs typeface="Times New Roman" panose="02020603050405020304" pitchFamily="18" charset="0"/>
              </a:rPr>
              <a:t/>
            </a:r>
            <a:br>
              <a:rPr lang="tr-TR" b="1" dirty="0" smtClean="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r>
              <a:rPr lang="tr-TR" b="1" dirty="0" smtClean="0">
                <a:latin typeface="Times New Roman" panose="02020603050405020304" pitchFamily="18" charset="0"/>
                <a:cs typeface="Times New Roman" panose="02020603050405020304" pitchFamily="18" charset="0"/>
              </a:rPr>
              <a:t/>
            </a:r>
            <a:br>
              <a:rPr lang="tr-TR" b="1" dirty="0" smtClean="0">
                <a:latin typeface="Times New Roman" panose="02020603050405020304" pitchFamily="18" charset="0"/>
                <a:cs typeface="Times New Roman" panose="02020603050405020304" pitchFamily="18" charset="0"/>
              </a:rPr>
            </a:br>
            <a:r>
              <a:rPr lang="tr-TR" b="1" dirty="0" smtClean="0">
                <a:latin typeface="Times New Roman" panose="02020603050405020304" pitchFamily="18" charset="0"/>
                <a:cs typeface="Times New Roman" panose="02020603050405020304" pitchFamily="18" charset="0"/>
              </a:rPr>
              <a:t>Kamu Hizmeti Kavramının Tanımı- Kamu Hizmeti İlkeleri</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1258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Kamu Hizmeti</a:t>
            </a:r>
            <a:endParaRPr lang="tr-TR" b="1" dirty="0"/>
          </a:p>
        </p:txBody>
      </p:sp>
      <p:sp>
        <p:nvSpPr>
          <p:cNvPr id="3" name="İçerik Yer Tutucusu 2"/>
          <p:cNvSpPr>
            <a:spLocks noGrp="1"/>
          </p:cNvSpPr>
          <p:nvPr>
            <p:ph idx="1"/>
          </p:nvPr>
        </p:nvSpPr>
        <p:spPr>
          <a:xfrm>
            <a:off x="1620982" y="1905000"/>
            <a:ext cx="9883630" cy="4006222"/>
          </a:xfrm>
        </p:spPr>
        <p:txBody>
          <a:bodyPr>
            <a:normAutofit lnSpcReduction="10000"/>
          </a:bodyPr>
          <a:lstStyle/>
          <a:p>
            <a:pPr marL="0" indent="0" algn="just">
              <a:buNone/>
            </a:pPr>
            <a:r>
              <a:rPr lang="tr-TR" dirty="0">
                <a:latin typeface="Times New Roman" panose="02020603050405020304" pitchFamily="18" charset="0"/>
                <a:cs typeface="Times New Roman" panose="02020603050405020304" pitchFamily="18" charset="0"/>
              </a:rPr>
              <a:t>İdare hukukunun demirbaş kavramlarından olmakla ve </a:t>
            </a:r>
            <a:r>
              <a:rPr lang="tr-TR" dirty="0" smtClean="0">
                <a:latin typeface="Times New Roman" panose="02020603050405020304" pitchFamily="18" charset="0"/>
                <a:cs typeface="Times New Roman" panose="02020603050405020304" pitchFamily="18" charset="0"/>
              </a:rPr>
              <a:t>TC Anayasasının </a:t>
            </a:r>
            <a:r>
              <a:rPr lang="tr-TR" dirty="0">
                <a:latin typeface="Times New Roman" panose="02020603050405020304" pitchFamily="18" charset="0"/>
                <a:cs typeface="Times New Roman" panose="02020603050405020304" pitchFamily="18" charset="0"/>
              </a:rPr>
              <a:t>çeşitli maddelerinde de “saygıyla” anılan bir kavram olmakla beraber, kabul görmüş genel bir tanımı yoktur. Bu saptama daha ziyade mevzuat ve içtihat </a:t>
            </a:r>
            <a:r>
              <a:rPr lang="tr-TR" dirty="0" smtClean="0">
                <a:latin typeface="Times New Roman" panose="02020603050405020304" pitchFamily="18" charset="0"/>
                <a:cs typeface="Times New Roman" panose="02020603050405020304" pitchFamily="18" charset="0"/>
              </a:rPr>
              <a:t>yönünden geçerli </a:t>
            </a:r>
            <a:r>
              <a:rPr lang="tr-TR" dirty="0">
                <a:latin typeface="Times New Roman" panose="02020603050405020304" pitchFamily="18" charset="0"/>
                <a:cs typeface="Times New Roman" panose="02020603050405020304" pitchFamily="18" charset="0"/>
              </a:rPr>
              <a:t>sayılmak gerekir; öğretinin bu açıdan bir sıkıntısı olmadığı görülmektedir.</a:t>
            </a:r>
          </a:p>
          <a:p>
            <a:pPr marL="0" indent="0" algn="just">
              <a:buNone/>
            </a:pPr>
            <a:r>
              <a:rPr lang="tr-TR" dirty="0">
                <a:latin typeface="Times New Roman" panose="02020603050405020304" pitchFamily="18" charset="0"/>
                <a:cs typeface="Times New Roman" panose="02020603050405020304" pitchFamily="18" charset="0"/>
              </a:rPr>
              <a:t>Öğretinin sıklıkla başvurduğu açılar, esasen birkaç başlık altında toplanabilir:</a:t>
            </a:r>
          </a:p>
          <a:p>
            <a:pPr marL="0" indent="0" algn="just">
              <a:buNone/>
            </a:pPr>
            <a:r>
              <a:rPr lang="tr-TR" dirty="0">
                <a:latin typeface="Times New Roman" panose="02020603050405020304" pitchFamily="18" charset="0"/>
                <a:cs typeface="Times New Roman" panose="02020603050405020304" pitchFamily="18" charset="0"/>
              </a:rPr>
              <a:t>Kamu hizmeti “maddi </a:t>
            </a:r>
            <a:r>
              <a:rPr lang="tr-TR" dirty="0" smtClean="0">
                <a:latin typeface="Times New Roman" panose="02020603050405020304" pitchFamily="18" charset="0"/>
                <a:cs typeface="Times New Roman" panose="02020603050405020304" pitchFamily="18" charset="0"/>
              </a:rPr>
              <a:t>açıdan” bu </a:t>
            </a:r>
            <a:r>
              <a:rPr lang="tr-TR" dirty="0">
                <a:latin typeface="Times New Roman" panose="02020603050405020304" pitchFamily="18" charset="0"/>
                <a:cs typeface="Times New Roman" panose="02020603050405020304" pitchFamily="18" charset="0"/>
              </a:rPr>
              <a:t>faaliyeti yürüten teşkilatın/öznenin niteliklerinden bağımsız olarak, sadece faaliyetin niteliği esas alınarak tanımlanmaktadır.</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1083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6508" y="1219200"/>
            <a:ext cx="9648103" cy="4692022"/>
          </a:xfrm>
        </p:spPr>
        <p:txBody>
          <a:bodyPr/>
          <a:lstStyle/>
          <a:p>
            <a:pPr marL="0" indent="0" algn="just">
              <a:buNone/>
            </a:pPr>
            <a:r>
              <a:rPr lang="tr-TR" dirty="0">
                <a:latin typeface="Times New Roman" panose="02020603050405020304" pitchFamily="18" charset="0"/>
                <a:cs typeface="Times New Roman" panose="02020603050405020304" pitchFamily="18" charset="0"/>
              </a:rPr>
              <a:t>Organik açıdan kamu hizmeti kavramı, bir teşkilat ve örgüte işaret eder ve “</a:t>
            </a:r>
            <a:r>
              <a:rPr lang="tr-TR" i="1" dirty="0">
                <a:latin typeface="Times New Roman" panose="02020603050405020304" pitchFamily="18" charset="0"/>
                <a:cs typeface="Times New Roman" panose="02020603050405020304" pitchFamily="18" charset="0"/>
              </a:rPr>
              <a:t>belli bir görevi yürütmek için bir kamu tüzel kişisi tarafından tahsis edilmiş olan ajan ve vasıtaların bütünü olarak tanımlanmıştır</a:t>
            </a:r>
            <a:r>
              <a:rPr lang="tr-TR" dirty="0">
                <a:latin typeface="Times New Roman" panose="02020603050405020304" pitchFamily="18" charset="0"/>
                <a:cs typeface="Times New Roman" panose="02020603050405020304" pitchFamily="18" charset="0"/>
              </a:rPr>
              <a:t>.” (GÜNDAY, s.330).</a:t>
            </a:r>
          </a:p>
          <a:p>
            <a:pPr marL="0" indent="0" algn="just">
              <a:buNone/>
            </a:pPr>
            <a:r>
              <a:rPr lang="tr-TR" dirty="0">
                <a:latin typeface="Times New Roman" panose="02020603050405020304" pitchFamily="18" charset="0"/>
                <a:cs typeface="Times New Roman" panose="02020603050405020304" pitchFamily="18" charset="0"/>
              </a:rPr>
              <a:t>Bu bahiste anılacak son “açı”, şekli açıdan kamu hizmeti kavramına yaklaşımdır. Bu açı da, kamu hizmetinin tabi olduğu belli bir usulü ve hukuki rejimi işaret eder. Bu anlamda kamu hizmetlerinin klasik hukuki rejimi, kamusal idare usullerine tabi oluştur.</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3872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Kamu hizmeti, "</a:t>
            </a:r>
            <a:r>
              <a:rPr lang="tr-TR" i="1" dirty="0">
                <a:latin typeface="Times New Roman" panose="02020603050405020304" pitchFamily="18" charset="0"/>
                <a:cs typeface="Times New Roman" panose="02020603050405020304" pitchFamily="18" charset="0"/>
              </a:rPr>
              <a:t>siyasal organlar tarafından kamuya yararlı olarak kabul edilen, bir kamu kuruluşunun ya kendisi ya da yakın denetimi ve gözetimi altında özel kesim tarafından yürütülen faaliyetlerdir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GÜNDAY, </a:t>
            </a:r>
            <a:r>
              <a:rPr lang="tr-TR" dirty="0">
                <a:latin typeface="Times New Roman" panose="02020603050405020304" pitchFamily="18" charset="0"/>
                <a:cs typeface="Times New Roman" panose="02020603050405020304" pitchFamily="18" charset="0"/>
              </a:rPr>
              <a:t>s. 333)</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3113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37965"/>
            <a:ext cx="8911687" cy="1280890"/>
          </a:xfrm>
        </p:spPr>
        <p:txBody>
          <a:bodyPr>
            <a:normAutofit fontScale="90000"/>
          </a:bodyPr>
          <a:lstStyle/>
          <a:p>
            <a:pPr algn="ctr"/>
            <a:r>
              <a:rPr lang="tr-TR" b="1" dirty="0"/>
              <a:t>KAMU HİZMETİNE HAKİM OLAN İLKELER</a:t>
            </a:r>
            <a:r>
              <a:rPr lang="tr-TR" dirty="0"/>
              <a:t/>
            </a:r>
            <a:br>
              <a:rPr lang="tr-TR" dirty="0"/>
            </a:br>
            <a:endParaRPr lang="tr-TR" dirty="0"/>
          </a:p>
        </p:txBody>
      </p:sp>
      <p:sp>
        <p:nvSpPr>
          <p:cNvPr id="4" name="İçerik Yer Tutucusu 3"/>
          <p:cNvSpPr>
            <a:spLocks noGrp="1"/>
          </p:cNvSpPr>
          <p:nvPr>
            <p:ph idx="1"/>
          </p:nvPr>
        </p:nvSpPr>
        <p:spPr>
          <a:xfrm>
            <a:off x="1039425" y="1729648"/>
            <a:ext cx="10660488" cy="4395730"/>
          </a:xfrm>
        </p:spPr>
        <p:txBody>
          <a:bodyPr>
            <a:noAutofit/>
          </a:bodyPr>
          <a:lstStyle/>
          <a:p>
            <a:pPr marL="0" indent="0">
              <a:buNone/>
            </a:pPr>
            <a:r>
              <a:rPr lang="tr-TR" sz="2400" dirty="0" smtClean="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	Süreklilik(Kesintisizlik) ve Düzenlilik</a:t>
            </a:r>
          </a:p>
          <a:p>
            <a:pPr marL="0" indent="0">
              <a:buNone/>
            </a:pPr>
            <a:r>
              <a:rPr lang="tr-TR" sz="2400" dirty="0">
                <a:latin typeface="Times New Roman" panose="02020603050405020304" pitchFamily="18" charset="0"/>
                <a:cs typeface="Times New Roman" panose="02020603050405020304" pitchFamily="18" charset="0"/>
              </a:rPr>
              <a:t>•	Değişkenlik(Uyarlanma)</a:t>
            </a:r>
          </a:p>
          <a:p>
            <a:pPr marL="0" indent="0">
              <a:buNone/>
            </a:pPr>
            <a:r>
              <a:rPr lang="tr-TR" sz="2400" dirty="0">
                <a:latin typeface="Times New Roman" panose="02020603050405020304" pitchFamily="18" charset="0"/>
                <a:cs typeface="Times New Roman" panose="02020603050405020304" pitchFamily="18" charset="0"/>
              </a:rPr>
              <a:t>•	Tarafsızlık</a:t>
            </a:r>
          </a:p>
          <a:p>
            <a:pPr marL="0" indent="0">
              <a:buNone/>
            </a:pPr>
            <a:r>
              <a:rPr lang="tr-TR" sz="2400" dirty="0">
                <a:latin typeface="Times New Roman" panose="02020603050405020304" pitchFamily="18" charset="0"/>
                <a:cs typeface="Times New Roman" panose="02020603050405020304" pitchFamily="18" charset="0"/>
              </a:rPr>
              <a:t>•	Eşitlik</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Bedelsizlik</a:t>
            </a:r>
          </a:p>
          <a:p>
            <a:pPr marL="0" indent="0" algn="just">
              <a:buNone/>
            </a:pPr>
            <a:r>
              <a:rPr lang="tr-TR" sz="2400" b="1" dirty="0" smtClean="0">
                <a:latin typeface="Times New Roman" panose="02020603050405020304" pitchFamily="18" charset="0"/>
                <a:cs typeface="Times New Roman" panose="02020603050405020304" pitchFamily="18" charset="0"/>
              </a:rPr>
              <a:t>D. 8D, E. 2007/8336, K. 2009/2995, T. 6.5.2009: </a:t>
            </a:r>
            <a:r>
              <a:rPr lang="tr-TR" sz="2400" i="1" dirty="0" smtClean="0">
                <a:latin typeface="Times New Roman" panose="02020603050405020304" pitchFamily="18" charset="0"/>
                <a:cs typeface="Times New Roman" panose="02020603050405020304" pitchFamily="18" charset="0"/>
              </a:rPr>
              <a:t>«Toplu </a:t>
            </a:r>
            <a:r>
              <a:rPr lang="tr-TR" sz="2400" i="1" dirty="0">
                <a:latin typeface="Times New Roman" panose="02020603050405020304" pitchFamily="18" charset="0"/>
                <a:cs typeface="Times New Roman" panose="02020603050405020304" pitchFamily="18" charset="0"/>
              </a:rPr>
              <a:t>ulaşım hizmetinin, kamu yararına, bir gereksinimi karşılayan kamu hizmeti niteliğinde bir faaliyet olduğu açık olup bu nedenle sürekli ve düzenli bir biçimde yürütülmesi esastır. Bu süreklilik kamu hizmetinin mutlak bir şekilde her an yürütülmesi anlamına gelmemektedir. Kamu hizmetinin yürütülmesi ile giderilecek olan gereksinimin kendini hissettirdiği anda kesintisiz olması esastır</a:t>
            </a:r>
            <a:r>
              <a:rPr lang="tr-TR" sz="2400" i="1" dirty="0" smtClean="0">
                <a:latin typeface="Times New Roman" panose="02020603050405020304" pitchFamily="18" charset="0"/>
                <a:cs typeface="Times New Roman" panose="02020603050405020304" pitchFamily="18" charset="0"/>
              </a:rPr>
              <a:t>.»</a:t>
            </a:r>
          </a:p>
          <a:p>
            <a:pPr marL="0" indent="0" algn="just">
              <a:buNone/>
            </a:pPr>
            <a:endParaRPr lang="tr-TR" sz="2400" i="1" dirty="0">
              <a:latin typeface="Times New Roman" panose="02020603050405020304" pitchFamily="18" charset="0"/>
              <a:cs typeface="Times New Roman" panose="02020603050405020304" pitchFamily="18" charset="0"/>
            </a:endParaRP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2890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Kamu hizmetine hakim ilkeler genel olarak " devamlılık, değişkenlik, eşitlik ve </a:t>
            </a:r>
            <a:r>
              <a:rPr lang="tr-TR" dirty="0" err="1">
                <a:latin typeface="Times New Roman" panose="02020603050405020304" pitchFamily="18" charset="0"/>
                <a:cs typeface="Times New Roman" panose="02020603050405020304" pitchFamily="18" charset="0"/>
              </a:rPr>
              <a:t>bedelsizlik</a:t>
            </a:r>
            <a:r>
              <a:rPr lang="tr-TR" dirty="0">
                <a:latin typeface="Times New Roman" panose="02020603050405020304" pitchFamily="18" charset="0"/>
                <a:cs typeface="Times New Roman" panose="02020603050405020304" pitchFamily="18" charset="0"/>
              </a:rPr>
              <a:t>" olarak sayılabilir.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Devamlılık ilkesi, süreklilik ya da kesintisizlik ilkesi olarak da anılmaktadır. Buna göre, gündelik, toplumsal ihtiyaçların sürekli ve düzenli olarak karşılanası, toplumsal yaşamın düzenini sağlar.</a:t>
            </a:r>
            <a:r>
              <a:rPr lang="en-US" dirty="0" smtClean="0">
                <a:effectLst/>
                <a:latin typeface="Times New Roman" panose="02020603050405020304" pitchFamily="18" charset="0"/>
                <a:cs typeface="Times New Roman" panose="02020603050405020304" pitchFamily="18" charset="0"/>
              </a:rPr>
              <a:t> </a:t>
            </a:r>
            <a:endParaRPr lang="tr-TR" dirty="0" smtClean="0">
              <a:effectLst/>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Değişkenlik ilkesi, uyarlama ilkesi olarak da anılmaktadır.  Kamu hizmetinin, değişen ve gelişen koşullara ve teknik verilere uyması,  hizmetin örgütleniş ve işleyişinde değişiklikler yapmasını ifade eder. </a:t>
            </a:r>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8447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Nesnellik ve Eşitlik ilkesi,  idarenin kamu hizmetini yürütürken nesnel davranması zorunda olmasını; bireylerin kamu hizmetinden yararlanma ve katılma yönünden eşit durumda olmasını ifade eder. </a:t>
            </a:r>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Bedelsizlik</a:t>
            </a:r>
            <a:r>
              <a:rPr lang="tr-TR" dirty="0" smtClean="0">
                <a:latin typeface="Times New Roman" panose="02020603050405020304" pitchFamily="18" charset="0"/>
                <a:cs typeface="Times New Roman" panose="02020603050405020304" pitchFamily="18" charset="0"/>
              </a:rPr>
              <a:t> ilkesi, </a:t>
            </a:r>
            <a:r>
              <a:rPr lang="tr-TR" dirty="0" err="1" smtClean="0">
                <a:latin typeface="Times New Roman" panose="02020603050405020304" pitchFamily="18" charset="0"/>
                <a:cs typeface="Times New Roman" panose="02020603050405020304" pitchFamily="18" charset="0"/>
              </a:rPr>
              <a:t>meccanilik</a:t>
            </a:r>
            <a:r>
              <a:rPr lang="tr-TR" dirty="0" smtClean="0">
                <a:latin typeface="Times New Roman" panose="02020603050405020304" pitchFamily="18" charset="0"/>
                <a:cs typeface="Times New Roman" panose="02020603050405020304" pitchFamily="18" charset="0"/>
              </a:rPr>
              <a:t> ilkesi olarak da anılmaktadır. Örneğin, Anayasa </a:t>
            </a:r>
            <a:r>
              <a:rPr lang="tr-TR" dirty="0" smtClean="0">
                <a:latin typeface="Times New Roman" panose="02020603050405020304" pitchFamily="18" charset="0"/>
                <a:cs typeface="Times New Roman" panose="02020603050405020304" pitchFamily="18" charset="0"/>
              </a:rPr>
              <a:t>42/5 </a:t>
            </a:r>
            <a:r>
              <a:rPr lang="tr-TR" dirty="0" smtClean="0">
                <a:latin typeface="Times New Roman" panose="02020603050405020304" pitchFamily="18" charset="0"/>
                <a:cs typeface="Times New Roman" panose="02020603050405020304" pitchFamily="18" charset="0"/>
              </a:rPr>
              <a:t>'e göre, devlet okullarında yapılan ilköğretim parasız olarak yürütülmektedir.</a:t>
            </a:r>
            <a:r>
              <a:rPr lang="en-US" dirty="0" smtClean="0">
                <a:effectLst/>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9078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Kamu hizmetlerinde amaç, "kamu </a:t>
            </a:r>
            <a:r>
              <a:rPr lang="tr-TR" dirty="0" err="1">
                <a:latin typeface="Times New Roman" panose="02020603050405020304" pitchFamily="18" charset="0"/>
                <a:cs typeface="Times New Roman" panose="02020603050405020304" pitchFamily="18" charset="0"/>
              </a:rPr>
              <a:t>yararı"dır</a:t>
            </a:r>
            <a:r>
              <a:rPr lang="tr-TR" dirty="0">
                <a:latin typeface="Times New Roman" panose="02020603050405020304" pitchFamily="18" charset="0"/>
                <a:cs typeface="Times New Roman" panose="02020603050405020304" pitchFamily="18" charset="0"/>
              </a:rPr>
              <a:t>. Bu nedenle, kamu hizmetinde kar amaç değil, kamu yararını gerçekleştirmeye yönelik faaliyetlerin sonucudur.</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47499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637</Words>
  <Application>Microsoft Office PowerPoint</Application>
  <PresentationFormat>Geniş ekran</PresentationFormat>
  <Paragraphs>37</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Times New Roman</vt:lpstr>
      <vt:lpstr>Office Teması</vt:lpstr>
      <vt:lpstr>İdarenin Faaliyetleri</vt:lpstr>
      <vt:lpstr>   Kamu Hizmeti Kavramının Tanımı- Kamu Hizmeti İlkeleri </vt:lpstr>
      <vt:lpstr>Kamu Hizmeti</vt:lpstr>
      <vt:lpstr>PowerPoint Sunusu</vt:lpstr>
      <vt:lpstr>PowerPoint Sunusu</vt:lpstr>
      <vt:lpstr>KAMU HİZMETİNE HAKİM OLAN İLKELER </vt:lpstr>
      <vt:lpstr>PowerPoint Sunusu</vt:lpstr>
      <vt:lpstr>PowerPoint Sunusu</vt:lpstr>
      <vt:lpstr>PowerPoint Sunusu</vt:lpstr>
      <vt:lpstr>PowerPoint Sunusu</vt:lpstr>
      <vt:lpstr>Kamu Hizmetlerinin Türleri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İDARENİN FAALİYETLERİ</dc:title>
  <dc:creator>Fatma Betül Damar</dc:creator>
  <cp:lastModifiedBy>Fatma Betül Damar</cp:lastModifiedBy>
  <cp:revision>3</cp:revision>
  <dcterms:created xsi:type="dcterms:W3CDTF">2019-09-24T10:00:03Z</dcterms:created>
  <dcterms:modified xsi:type="dcterms:W3CDTF">2019-09-24T15:09:37Z</dcterms:modified>
</cp:coreProperties>
</file>