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2" r:id="rId3"/>
    <p:sldId id="323" r:id="rId4"/>
    <p:sldId id="326" r:id="rId5"/>
    <p:sldId id="327" r:id="rId6"/>
    <p:sldId id="324" r:id="rId7"/>
    <p:sldId id="325" r:id="rId8"/>
    <p:sldId id="260" r:id="rId9"/>
    <p:sldId id="321" r:id="rId10"/>
    <p:sldId id="32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 snapToGrid="0">
      <p:cViewPr varScale="1">
        <p:scale>
          <a:sx n="69" d="100"/>
          <a:sy n="69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5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353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26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11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99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29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5438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76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82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44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13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FC91E-67F0-4EA2-BBD4-8571E6ED2344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C2F69-8B49-487C-B0B4-A7A74796C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19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37855" y="845127"/>
            <a:ext cx="9144000" cy="3246727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ÖDE5024</a:t>
            </a:r>
            <a:br>
              <a:rPr lang="tr-TR" sz="4000" b="1" dirty="0" smtClean="0"/>
            </a:br>
            <a:r>
              <a:rPr lang="tr-TR" sz="4000" b="1" dirty="0" smtClean="0"/>
              <a:t>DAVRANIŞ BİLİMLERİNDE İSTATİSTİK</a:t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Yüksek Lisans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27018" y="4391747"/>
            <a:ext cx="9144000" cy="1655762"/>
          </a:xfrm>
        </p:spPr>
        <p:txBody>
          <a:bodyPr/>
          <a:lstStyle/>
          <a:p>
            <a:r>
              <a:rPr lang="tr-TR" b="1" dirty="0" smtClean="0"/>
              <a:t>Doç. Dr. ÖMAY ÇOKLUK BÖKEOĞLU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615623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Büyüköztürk, Ş. Çokluk-</a:t>
            </a:r>
            <a:r>
              <a:rPr lang="tr-TR" dirty="0" err="1"/>
              <a:t>Bökeoğlu</a:t>
            </a:r>
            <a:r>
              <a:rPr lang="tr-TR" dirty="0"/>
              <a:t>, Ö. Köklü, N. (2016). Sosyal Bilimler için İstatistik.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pPr algn="just"/>
            <a:r>
              <a:rPr lang="tr-TR" dirty="0"/>
              <a:t>Büyüköztürk, Ş. (1995). </a:t>
            </a:r>
            <a:r>
              <a:rPr lang="tr-TR" dirty="0" err="1"/>
              <a:t>Kestirisel</a:t>
            </a:r>
            <a:r>
              <a:rPr lang="tr-TR" dirty="0"/>
              <a:t> istatistik. Ankara Üniversitesi Eğitim Bilimleri Fakültesi Dergisi, 26 (1), 409-28.</a:t>
            </a:r>
          </a:p>
          <a:p>
            <a:pPr algn="just"/>
            <a:r>
              <a:rPr lang="tr-TR" dirty="0"/>
              <a:t>Büyüköztürk, Ş. (2017) Sosyal Bilimler için Veri Analizi El Kitabı: İstatistik, Araştırma Deseni SPSS Uygulamaları ve Yorum.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r>
              <a:rPr lang="tr-TR" dirty="0"/>
              <a:t>Çokluk, Ö. Şekercioğlu, G. Büyüköztürk, Ş. (2016). Sosyal Bilimler İçin Çok Değişkenli İstatistik SPSS ve LISREL Uygulamaları. Ankara: </a:t>
            </a:r>
            <a:r>
              <a:rPr lang="tr-TR" dirty="0" err="1"/>
              <a:t>Pegem</a:t>
            </a:r>
            <a:r>
              <a:rPr lang="tr-TR" dirty="0"/>
              <a:t> Akademi Yayıncılık.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114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Verilerin Anlamlı Hale Getirilmesi: 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err="1" smtClean="0"/>
              <a:t>Betimsel</a:t>
            </a:r>
            <a:r>
              <a:rPr lang="tr-TR" b="1" dirty="0" smtClean="0"/>
              <a:t> </a:t>
            </a:r>
            <a:r>
              <a:rPr lang="tr-TR" b="1" dirty="0"/>
              <a:t>İstatistikler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Frekans </a:t>
            </a:r>
            <a:r>
              <a:rPr lang="tr-TR" b="1" dirty="0"/>
              <a:t>Dağılımı ve </a:t>
            </a:r>
            <a:r>
              <a:rPr lang="tr-TR" b="1" dirty="0" err="1"/>
              <a:t>Betimsel</a:t>
            </a:r>
            <a:r>
              <a:rPr lang="tr-TR" b="1" dirty="0"/>
              <a:t> İstatistikler</a:t>
            </a:r>
          </a:p>
          <a:p>
            <a:r>
              <a:rPr lang="tr-TR" dirty="0"/>
              <a:t>Frekans dağılımı; bir ya da daha çok değişkene ait değerlerin ya da puanların dağılımına ait özelliklerini betimlemek amacıyla  verileri sayı ve yüzde olarak verir. </a:t>
            </a:r>
          </a:p>
          <a:p>
            <a:r>
              <a:rPr lang="tr-TR" dirty="0"/>
              <a:t>T</a:t>
            </a:r>
            <a:r>
              <a:rPr lang="tr-TR" dirty="0" smtClean="0"/>
              <a:t>ablo </a:t>
            </a:r>
            <a:r>
              <a:rPr lang="tr-TR" dirty="0"/>
              <a:t>halinde verilebileceği gibi, uygun olduğu durumlarda çeşitli grafikler kullanılarak da gösterilebilir. </a:t>
            </a:r>
            <a:endParaRPr lang="tr-TR" dirty="0" smtClean="0"/>
          </a:p>
          <a:p>
            <a:r>
              <a:rPr lang="tr-TR" dirty="0" smtClean="0"/>
              <a:t>Değişken </a:t>
            </a:r>
            <a:r>
              <a:rPr lang="tr-TR" dirty="0"/>
              <a:t>sürekli ise verileri betimlemede ek olarak merkezi eğilim (ortalama, ortanca, </a:t>
            </a:r>
            <a:r>
              <a:rPr lang="tr-TR" dirty="0" err="1"/>
              <a:t>mod</a:t>
            </a:r>
            <a:r>
              <a:rPr lang="tr-TR" dirty="0"/>
              <a:t>) ve değişkenlik ölçüleri (standart sapma, </a:t>
            </a:r>
            <a:r>
              <a:rPr lang="tr-TR" dirty="0" err="1"/>
              <a:t>ranj</a:t>
            </a:r>
            <a:r>
              <a:rPr lang="tr-TR" dirty="0"/>
              <a:t>) ile dağılıma ait diğer istatistikler (yüzdelikler, çarpıklık ve basıklık katsayısı, en düşük ve en yüksek </a:t>
            </a:r>
            <a:r>
              <a:rPr lang="tr-TR" dirty="0" smtClean="0"/>
              <a:t>değerler) </a:t>
            </a:r>
            <a:r>
              <a:rPr lang="tr-TR" dirty="0"/>
              <a:t>bulunabilir.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045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Verilerin Anlamlı Hale Getirilmesi: </a:t>
            </a:r>
            <a:br>
              <a:rPr lang="tr-TR" b="1" dirty="0"/>
            </a:br>
            <a:r>
              <a:rPr lang="tr-TR" b="1" dirty="0" err="1"/>
              <a:t>Betimsel</a:t>
            </a:r>
            <a:r>
              <a:rPr lang="tr-TR" b="1" dirty="0"/>
              <a:t> İstatistikler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687781"/>
            <a:ext cx="4980709" cy="3489181"/>
          </a:xfrm>
        </p:spPr>
        <p:txBody>
          <a:bodyPr/>
          <a:lstStyle/>
          <a:p>
            <a:r>
              <a:rPr lang="tr-TR" dirty="0" smtClean="0"/>
              <a:t>Frekans için SPSS uygulaması</a:t>
            </a:r>
          </a:p>
          <a:p>
            <a:pPr marL="0" indent="0">
              <a:buNone/>
            </a:pPr>
            <a:endParaRPr lang="tr-TR" dirty="0" smtClean="0"/>
          </a:p>
          <a:p>
            <a:pPr lvl="0"/>
            <a:r>
              <a:rPr lang="tr-TR" dirty="0"/>
              <a:t>“</a:t>
            </a:r>
            <a:r>
              <a:rPr lang="tr-TR" dirty="0" err="1"/>
              <a:t>Analyze</a:t>
            </a:r>
            <a:r>
              <a:rPr lang="tr-TR" dirty="0"/>
              <a:t>” dan “</a:t>
            </a:r>
            <a:r>
              <a:rPr lang="tr-TR" dirty="0" err="1"/>
              <a:t>Descriptive</a:t>
            </a:r>
            <a:r>
              <a:rPr lang="tr-TR" dirty="0"/>
              <a:t> </a:t>
            </a:r>
            <a:r>
              <a:rPr lang="tr-TR" dirty="0" err="1"/>
              <a:t>Statistics</a:t>
            </a:r>
            <a:r>
              <a:rPr lang="tr-TR" dirty="0"/>
              <a:t>” ve buradan da “</a:t>
            </a:r>
            <a:r>
              <a:rPr lang="tr-TR" dirty="0" err="1"/>
              <a:t>Frequencies</a:t>
            </a:r>
            <a:r>
              <a:rPr lang="tr-TR" dirty="0"/>
              <a:t>” komutunu tıklayın.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745" y="2227985"/>
            <a:ext cx="5749636" cy="3632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723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Verilerin Anlamlı Hale Getirilmesi: </a:t>
            </a:r>
            <a:br>
              <a:rPr lang="tr-TR" b="1" dirty="0"/>
            </a:br>
            <a:r>
              <a:rPr lang="tr-TR" b="1" dirty="0" err="1"/>
              <a:t>Betimsel</a:t>
            </a:r>
            <a:r>
              <a:rPr lang="tr-TR" b="1" dirty="0"/>
              <a:t> İstatistikler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Verilerin Grafik ile Gösterilmesi </a:t>
            </a:r>
          </a:p>
          <a:p>
            <a:r>
              <a:rPr lang="tr-TR" dirty="0" smtClean="0"/>
              <a:t>Grafik Türleri</a:t>
            </a:r>
          </a:p>
          <a:p>
            <a:pPr marL="514350" indent="-514350">
              <a:buAutoNum type="arabicPeriod"/>
            </a:pPr>
            <a:r>
              <a:rPr lang="tr-TR" dirty="0" smtClean="0"/>
              <a:t>Bar Diyagram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Histogram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Çizgi Grafiği</a:t>
            </a:r>
          </a:p>
          <a:p>
            <a:pPr marL="514350" indent="-514350">
              <a:buAutoNum type="arabicPeriod"/>
            </a:pPr>
            <a:r>
              <a:rPr lang="tr-TR" dirty="0" smtClean="0"/>
              <a:t>Daire Grafiği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9677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Verilerin Anlamlı Hale Getirilmesi: </a:t>
            </a:r>
            <a:br>
              <a:rPr lang="tr-TR" b="1" dirty="0"/>
            </a:br>
            <a:r>
              <a:rPr lang="tr-TR" b="1" dirty="0" err="1"/>
              <a:t>Betimsel</a:t>
            </a:r>
            <a:r>
              <a:rPr lang="tr-TR" b="1" dirty="0"/>
              <a:t> İstatistikler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4953000" cy="4351338"/>
          </a:xfrm>
        </p:spPr>
        <p:txBody>
          <a:bodyPr/>
          <a:lstStyle/>
          <a:p>
            <a:r>
              <a:rPr lang="tr-TR" dirty="0" smtClean="0"/>
              <a:t>SPSS uygulaması </a:t>
            </a:r>
          </a:p>
          <a:p>
            <a:r>
              <a:rPr lang="tr-TR" dirty="0" err="1"/>
              <a:t>Analyze</a:t>
            </a:r>
            <a:r>
              <a:rPr lang="tr-TR" dirty="0"/>
              <a:t> / </a:t>
            </a:r>
            <a:r>
              <a:rPr lang="tr-TR" dirty="0" err="1"/>
              <a:t>Descriptive</a:t>
            </a:r>
            <a:r>
              <a:rPr lang="tr-TR" dirty="0"/>
              <a:t> </a:t>
            </a:r>
            <a:r>
              <a:rPr lang="tr-TR" dirty="0" err="1"/>
              <a:t>statistics</a:t>
            </a:r>
            <a:r>
              <a:rPr lang="tr-TR" dirty="0"/>
              <a:t> / </a:t>
            </a:r>
            <a:r>
              <a:rPr lang="tr-TR" dirty="0" err="1"/>
              <a:t>Frequencies</a:t>
            </a:r>
            <a:r>
              <a:rPr lang="tr-TR" dirty="0"/>
              <a:t> sekmelerine tıkladıktan sonra açılan pencereden </a:t>
            </a:r>
            <a:r>
              <a:rPr lang="tr-TR" dirty="0" err="1" smtClean="0"/>
              <a:t>charts</a:t>
            </a:r>
            <a:r>
              <a:rPr lang="tr-TR" dirty="0" smtClean="0"/>
              <a:t> </a:t>
            </a:r>
            <a:r>
              <a:rPr lang="tr-TR" dirty="0"/>
              <a:t>butonuna tıklandığında </a:t>
            </a:r>
            <a:r>
              <a:rPr lang="tr-TR" dirty="0" smtClean="0"/>
              <a:t>farklı türlerden grafikleri </a:t>
            </a:r>
            <a:r>
              <a:rPr lang="tr-TR" dirty="0"/>
              <a:t>elde edeceğimiz ara yüze ulaşırız.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9345" y="1825625"/>
            <a:ext cx="4336473" cy="379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802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Verilerin Anlamlı Hale Getirilmesi: </a:t>
            </a:r>
            <a:br>
              <a:rPr lang="tr-TR" b="1" dirty="0"/>
            </a:br>
            <a:r>
              <a:rPr lang="tr-TR" b="1" dirty="0" err="1"/>
              <a:t>Betimsel</a:t>
            </a:r>
            <a:r>
              <a:rPr lang="tr-TR" b="1" dirty="0"/>
              <a:t> İstatistikler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Merkezi Eğilim Ölçüleri ; tipik puanlar / bir grup ölçümün ortalama durumu </a:t>
            </a:r>
          </a:p>
          <a:p>
            <a:r>
              <a:rPr lang="tr-TR" dirty="0" smtClean="0"/>
              <a:t>Aritmetik Ortalama : bir dağılımdaki puanların toplamının puan sayısına bölünmesi ile hesaplanmaktadır </a:t>
            </a:r>
          </a:p>
          <a:p>
            <a:r>
              <a:rPr lang="tr-TR" dirty="0" smtClean="0"/>
              <a:t>Ortanca: küçükten büyüğe doğru sıralanmış bir ölçüm gurubunun orta puanını göstermektedir. </a:t>
            </a:r>
          </a:p>
          <a:p>
            <a:r>
              <a:rPr lang="tr-TR" dirty="0" err="1" smtClean="0"/>
              <a:t>Mod</a:t>
            </a:r>
            <a:r>
              <a:rPr lang="tr-TR" dirty="0" smtClean="0"/>
              <a:t> : En çok tekrarlanan ölçüm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74385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Verilerin Anlamlı Hale Getirilmesi: </a:t>
            </a:r>
            <a:br>
              <a:rPr lang="tr-TR" b="1" dirty="0"/>
            </a:br>
            <a:r>
              <a:rPr lang="tr-TR" b="1" dirty="0" err="1"/>
              <a:t>Betimsel</a:t>
            </a:r>
            <a:r>
              <a:rPr lang="tr-TR" b="1" dirty="0"/>
              <a:t> İstatistikler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Değişkenlik Ölçüleri; Veriler arasındaki değişimden kaynaklanan farklılıkların istatistiksel ölçüleridir. Bir aralığın değerini verir. Merkezi eğilim ölçüsünden sapma miktarı olarak da yorumlanır. </a:t>
            </a:r>
          </a:p>
          <a:p>
            <a:r>
              <a:rPr lang="tr-TR" dirty="0" err="1" smtClean="0"/>
              <a:t>Ranj</a:t>
            </a:r>
            <a:r>
              <a:rPr lang="tr-TR" dirty="0" smtClean="0"/>
              <a:t>: Ölçümlerin en büyüğü ve en küçüğü arasındaki fark </a:t>
            </a:r>
          </a:p>
          <a:p>
            <a:r>
              <a:rPr lang="tr-TR" dirty="0" err="1" smtClean="0"/>
              <a:t>Varyans</a:t>
            </a:r>
            <a:r>
              <a:rPr lang="tr-TR" dirty="0" smtClean="0"/>
              <a:t>: Puanların ortalamadan sapmalarının kareleri toplamının evren için </a:t>
            </a:r>
            <a:r>
              <a:rPr lang="tr-TR" dirty="0" err="1" smtClean="0"/>
              <a:t>N’e</a:t>
            </a:r>
            <a:r>
              <a:rPr lang="tr-TR" dirty="0" smtClean="0"/>
              <a:t> örneklem için n-1’e bölünmesi ile elde edilir </a:t>
            </a:r>
          </a:p>
          <a:p>
            <a:r>
              <a:rPr lang="tr-TR" dirty="0" smtClean="0"/>
              <a:t>Standart sapma: </a:t>
            </a:r>
            <a:r>
              <a:rPr lang="tr-TR" dirty="0" err="1"/>
              <a:t>V</a:t>
            </a:r>
            <a:r>
              <a:rPr lang="tr-TR" dirty="0" err="1" smtClean="0"/>
              <a:t>aryansın</a:t>
            </a:r>
            <a:r>
              <a:rPr lang="tr-TR" dirty="0" smtClean="0"/>
              <a:t> karekökü </a:t>
            </a:r>
          </a:p>
          <a:p>
            <a:r>
              <a:rPr lang="tr-TR" dirty="0" smtClean="0"/>
              <a:t>Çeyrek sapma: Üçüncü yüzdelik ile birinci yüzdelik arasındaki farkın yarısıdır. </a:t>
            </a:r>
          </a:p>
        </p:txBody>
      </p:sp>
    </p:spTree>
    <p:extLst>
      <p:ext uri="{BB962C8B-B14F-4D97-AF65-F5344CB8AC3E}">
        <p14:creationId xmlns:p14="http://schemas.microsoft.com/office/powerpoint/2010/main" val="2022840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/>
              <a:t>Verilerin Anlamlı Hale Getirilmesi: </a:t>
            </a:r>
            <a:r>
              <a:rPr lang="tr-TR" sz="3200" b="1" dirty="0" err="1" smtClean="0"/>
              <a:t>Betimsel</a:t>
            </a:r>
            <a:r>
              <a:rPr lang="tr-TR" sz="3200" b="1" dirty="0" smtClean="0"/>
              <a:t> İstatistikler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6171" y="1597025"/>
            <a:ext cx="4688774" cy="4351338"/>
          </a:xfrm>
        </p:spPr>
        <p:txBody>
          <a:bodyPr/>
          <a:lstStyle/>
          <a:p>
            <a:r>
              <a:rPr lang="tr-TR" dirty="0" smtClean="0"/>
              <a:t>SPSS uygulaması </a:t>
            </a:r>
          </a:p>
          <a:p>
            <a:r>
              <a:rPr lang="tr-TR" sz="3000" dirty="0" err="1" smtClean="0"/>
              <a:t>Analyze</a:t>
            </a:r>
            <a:r>
              <a:rPr lang="tr-TR" sz="3000" dirty="0" smtClean="0"/>
              <a:t> / </a:t>
            </a:r>
            <a:r>
              <a:rPr lang="tr-TR" sz="3000" dirty="0" err="1" smtClean="0"/>
              <a:t>Descriptive</a:t>
            </a:r>
            <a:r>
              <a:rPr lang="tr-TR" sz="3000" dirty="0" smtClean="0"/>
              <a:t> </a:t>
            </a:r>
            <a:r>
              <a:rPr lang="tr-TR" sz="3000" dirty="0" err="1" smtClean="0"/>
              <a:t>statistics</a:t>
            </a:r>
            <a:r>
              <a:rPr lang="tr-TR" sz="3000" dirty="0" smtClean="0"/>
              <a:t> / </a:t>
            </a:r>
            <a:r>
              <a:rPr lang="tr-TR" sz="3000" dirty="0" err="1" smtClean="0"/>
              <a:t>Frequencies</a:t>
            </a:r>
            <a:r>
              <a:rPr lang="tr-TR" sz="3000" dirty="0" smtClean="0"/>
              <a:t> sekmelerine tıkladıktan sonra açılan pencereden </a:t>
            </a:r>
            <a:r>
              <a:rPr lang="tr-TR" sz="3000" dirty="0" err="1" smtClean="0"/>
              <a:t>statistics</a:t>
            </a:r>
            <a:r>
              <a:rPr lang="tr-TR" sz="3000" dirty="0" smtClean="0"/>
              <a:t> butonuna tıklandığında eğilim ve değişkenlik ölçülerini elde edeceğimiz ara yüze ulaşırız.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7487" y="1597025"/>
            <a:ext cx="441916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102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/>
              <a:t>Verilerin Anlamlı Hale Getirilmesi: </a:t>
            </a:r>
            <a:r>
              <a:rPr lang="tr-TR" sz="3200" b="1" dirty="0" err="1" smtClean="0"/>
              <a:t>Betimsel</a:t>
            </a:r>
            <a:r>
              <a:rPr lang="tr-TR" sz="3200" b="1" dirty="0" smtClean="0"/>
              <a:t> İstatistikler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36171" y="1371600"/>
            <a:ext cx="10515600" cy="4576763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Mod</a:t>
            </a:r>
            <a:r>
              <a:rPr lang="tr-TR" dirty="0" smtClean="0"/>
              <a:t> tüm ölçeklerde, Ortanca en az sıralamalı ölçeklerde, ortalama ise en az aralıklı ölçek düzeyindeki veriler için hesaplanabilir </a:t>
            </a:r>
          </a:p>
          <a:p>
            <a:r>
              <a:rPr lang="tr-TR" dirty="0" smtClean="0"/>
              <a:t>Uç değerlerin olduğu veri setlerinde ortalama yerine ortancayı kullanmak daha doğru sonuç üretebilir, çünkü ortalama uç değerlerden çok etkilenir. </a:t>
            </a:r>
          </a:p>
          <a:p>
            <a:r>
              <a:rPr lang="tr-TR" dirty="0" smtClean="0"/>
              <a:t>Benzer şekilde dağılım normal ya da normale yakınsa standart sapma daha çok tercih edilirken, dağılım çarpıksa çeyrek sapma daha iyi sonuçlar üretebilir.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6488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518</Words>
  <Application>Microsoft Office PowerPoint</Application>
  <PresentationFormat>Geniş ekran</PresentationFormat>
  <Paragraphs>45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ÖDE5024 DAVRANIŞ BİLİMLERİNDE İSTATİSTİK  Yüksek Lisans</vt:lpstr>
      <vt:lpstr>Verilerin Anlamlı Hale Getirilmesi:  Betimsel İstatistikler</vt:lpstr>
      <vt:lpstr>Verilerin Anlamlı Hale Getirilmesi:  Betimsel İstatistikler</vt:lpstr>
      <vt:lpstr>Verilerin Anlamlı Hale Getirilmesi:  Betimsel İstatistikler</vt:lpstr>
      <vt:lpstr>Verilerin Anlamlı Hale Getirilmesi:  Betimsel İstatistikler</vt:lpstr>
      <vt:lpstr>Verilerin Anlamlı Hale Getirilmesi:  Betimsel İstatistikler</vt:lpstr>
      <vt:lpstr>Verilerin Anlamlı Hale Getirilmesi:  Betimsel İstatistikler</vt:lpstr>
      <vt:lpstr>Verilerin Anlamlı Hale Getirilmesi: Betimsel İstatistikler</vt:lpstr>
      <vt:lpstr>Verilerin Anlamlı Hale Getirilmesi: Betimsel İstatistikler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İSTATİSTİK</dc:title>
  <dc:creator>eğitim</dc:creator>
  <cp:lastModifiedBy>CAT_Proje_PC_1</cp:lastModifiedBy>
  <cp:revision>80</cp:revision>
  <dcterms:created xsi:type="dcterms:W3CDTF">2017-05-17T14:02:52Z</dcterms:created>
  <dcterms:modified xsi:type="dcterms:W3CDTF">2018-02-01T12:03:29Z</dcterms:modified>
</cp:coreProperties>
</file>