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76" r:id="rId5"/>
    <p:sldId id="279" r:id="rId6"/>
    <p:sldId id="278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1458"/>
  </p:normalViewPr>
  <p:slideViewPr>
    <p:cSldViewPr snapToGrid="0" snapToObjects="1">
      <p:cViewPr>
        <p:scale>
          <a:sx n="91" d="100"/>
          <a:sy n="91" d="100"/>
        </p:scale>
        <p:origin x="840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15926" y="1964267"/>
            <a:ext cx="10344199" cy="242146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 smtClean="0"/>
              <a:t>dsm-5 eşliğinde somatik belirtilere yaklaşım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815926" y="4385732"/>
            <a:ext cx="10344199" cy="1405467"/>
          </a:xfrm>
        </p:spPr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Prof</a:t>
            </a:r>
            <a:r>
              <a:rPr lang="tr-TR" dirty="0"/>
              <a:t>. Dr. Vesile Şentürk </a:t>
            </a:r>
            <a:r>
              <a:rPr lang="tr-TR" dirty="0" err="1" smtClean="0"/>
              <a:t>Cankorur</a:t>
            </a:r>
            <a:r>
              <a:rPr lang="tr-TR" dirty="0" smtClean="0"/>
              <a:t> (MD, </a:t>
            </a:r>
            <a:r>
              <a:rPr lang="tr-TR" dirty="0" err="1" smtClean="0"/>
              <a:t>P</a:t>
            </a:r>
            <a:r>
              <a:rPr lang="tr-TR" sz="1700" cap="none" dirty="0" err="1" smtClean="0"/>
              <a:t>h</a:t>
            </a:r>
            <a:r>
              <a:rPr lang="tr-TR" dirty="0" err="1" smtClean="0"/>
              <a:t>D</a:t>
            </a:r>
            <a:r>
              <a:rPr lang="tr-TR" dirty="0" smtClean="0"/>
              <a:t>)</a:t>
            </a:r>
            <a:endParaRPr lang="tr-TR" dirty="0"/>
          </a:p>
          <a:p>
            <a:pPr algn="ctr"/>
            <a:r>
              <a:rPr lang="tr-TR" dirty="0"/>
              <a:t>Ankara Üniversitesi Tıp Fakültesi Ruh S. Ve H. </a:t>
            </a:r>
            <a:r>
              <a:rPr lang="tr-TR" dirty="0" smtClean="0"/>
              <a:t>A.D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401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bedensel belirtiler </a:t>
            </a:r>
            <a:r>
              <a:rPr lang="tr-TR" dirty="0"/>
              <a:t>(</a:t>
            </a:r>
            <a:r>
              <a:rPr lang="tr-TR" dirty="0" err="1"/>
              <a:t>Somatızatıon</a:t>
            </a:r>
            <a:r>
              <a:rPr lang="tr-TR" dirty="0"/>
              <a:t> </a:t>
            </a:r>
            <a:r>
              <a:rPr lang="tr-TR" dirty="0" err="1"/>
              <a:t>symptoms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Genel olarak ruhsal sıkıntılar fiziksel belirtiler olarak ortaya konur ve bu fiziksel belirtiler için tıbbi yardım arayışında bulunulur. </a:t>
            </a:r>
          </a:p>
          <a:p>
            <a:endParaRPr lang="tr-TR" sz="2800" dirty="0"/>
          </a:p>
          <a:p>
            <a:r>
              <a:rPr lang="tr-TR" sz="2800" dirty="0" smtClean="0"/>
              <a:t>Sıklıkla da bu belirtiler açıklanamamakta ve artmış tıbbi başvurulara, gereksiz testlere ve </a:t>
            </a:r>
            <a:r>
              <a:rPr lang="tr-TR" sz="2800" dirty="0" err="1" smtClean="0"/>
              <a:t>iatrojenik</a:t>
            </a:r>
            <a:r>
              <a:rPr lang="tr-TR" sz="2800" dirty="0" smtClean="0"/>
              <a:t> komplikasyonlara  neden olmaktadır.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30077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Bedensel belirtiler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err="1" smtClean="0"/>
              <a:t>Somatizasyon</a:t>
            </a:r>
            <a:r>
              <a:rPr lang="tr-TR" sz="2800" dirty="0" smtClean="0"/>
              <a:t> terimi bu fenomeni tanımlamak için yıllardır kullanılmaktadır.</a:t>
            </a:r>
          </a:p>
          <a:p>
            <a:r>
              <a:rPr lang="tr-TR" sz="2800" dirty="0" smtClean="0"/>
              <a:t>Tıbbi olarak açıklanamayan belirtiler, açıklanamayan belirtiler, fonksiyonel bedensel belirtiler kullanılan diğer terimlerdir.</a:t>
            </a:r>
          </a:p>
          <a:p>
            <a:r>
              <a:rPr lang="tr-TR" sz="2800" dirty="0" err="1"/>
              <a:t>I</a:t>
            </a:r>
            <a:r>
              <a:rPr lang="tr-TR" sz="2800" dirty="0" err="1" smtClean="0"/>
              <a:t>diopathic</a:t>
            </a:r>
            <a:r>
              <a:rPr lang="tr-TR" sz="2800" dirty="0" smtClean="0"/>
              <a:t> (belirsiz veya bilinmeyen bir nedenle </a:t>
            </a:r>
            <a:r>
              <a:rPr lang="tr-TR" sz="2800" dirty="0" err="1" smtClean="0"/>
              <a:t>spontan</a:t>
            </a:r>
            <a:r>
              <a:rPr lang="tr-TR" sz="2800" dirty="0" smtClean="0"/>
              <a:t> olarak ortaya çıkan) en uygun terim olarak önerilmektedir.</a:t>
            </a:r>
          </a:p>
        </p:txBody>
      </p:sp>
    </p:spTree>
    <p:extLst>
      <p:ext uri="{BB962C8B-B14F-4D97-AF65-F5344CB8AC3E}">
        <p14:creationId xmlns:p14="http://schemas.microsoft.com/office/powerpoint/2010/main" val="1987222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Hangi terimi kullanıyorsunuz?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lphaUcPeriod"/>
            </a:pPr>
            <a:r>
              <a:rPr lang="tr-TR" dirty="0" smtClean="0"/>
              <a:t>Somatik belirtiler</a:t>
            </a:r>
          </a:p>
          <a:p>
            <a:pPr marL="342900" indent="-342900">
              <a:buFont typeface="+mj-lt"/>
              <a:buAutoNum type="alphaUcPeriod"/>
            </a:pPr>
            <a:r>
              <a:rPr lang="tr-TR" dirty="0" smtClean="0"/>
              <a:t>Bedensel belirtiler</a:t>
            </a:r>
          </a:p>
          <a:p>
            <a:pPr marL="342900" indent="-342900">
              <a:buFont typeface="+mj-lt"/>
              <a:buAutoNum type="alphaUcPeriod"/>
            </a:pPr>
            <a:r>
              <a:rPr lang="tr-TR" dirty="0"/>
              <a:t>Tıbbi olarak açıklanamayan </a:t>
            </a:r>
            <a:r>
              <a:rPr lang="tr-TR" dirty="0" smtClean="0"/>
              <a:t>belirtiler</a:t>
            </a:r>
          </a:p>
          <a:p>
            <a:pPr marL="342900" indent="-342900">
              <a:buFont typeface="+mj-lt"/>
              <a:buAutoNum type="alphaUcPeriod"/>
            </a:pPr>
            <a:r>
              <a:rPr lang="tr-TR" dirty="0"/>
              <a:t>A</a:t>
            </a:r>
            <a:r>
              <a:rPr lang="tr-TR" dirty="0" smtClean="0"/>
              <a:t>çıklanamayan belirtiler</a:t>
            </a:r>
          </a:p>
          <a:p>
            <a:pPr marL="342900" indent="-342900">
              <a:buFont typeface="+mj-lt"/>
              <a:buAutoNum type="alphaUcPeriod"/>
            </a:pPr>
            <a:r>
              <a:rPr lang="tr-TR" dirty="0"/>
              <a:t>F</a:t>
            </a:r>
            <a:r>
              <a:rPr lang="tr-TR" dirty="0" smtClean="0"/>
              <a:t>onksiyonel </a:t>
            </a:r>
            <a:r>
              <a:rPr lang="tr-TR" dirty="0"/>
              <a:t>bedensel </a:t>
            </a:r>
            <a:r>
              <a:rPr lang="tr-TR" dirty="0" smtClean="0"/>
              <a:t>belirtiler</a:t>
            </a:r>
          </a:p>
          <a:p>
            <a:pPr marL="342900" indent="-342900">
              <a:buFont typeface="+mj-lt"/>
              <a:buAutoNum type="alphaUcPeriod"/>
            </a:pPr>
            <a:r>
              <a:rPr lang="tr-TR" dirty="0" err="1" smtClean="0"/>
              <a:t>İdiopatik</a:t>
            </a:r>
            <a:r>
              <a:rPr lang="tr-TR" dirty="0" smtClean="0"/>
              <a:t> belirtiler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711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Bedensel </a:t>
            </a:r>
            <a:r>
              <a:rPr lang="tr-TR" dirty="0" smtClean="0"/>
              <a:t>belirtiler/ </a:t>
            </a:r>
            <a:r>
              <a:rPr lang="tr-TR" dirty="0" err="1" smtClean="0"/>
              <a:t>idiopatik</a:t>
            </a:r>
            <a:r>
              <a:rPr lang="tr-TR" dirty="0" smtClean="0"/>
              <a:t> belirtiler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err="1" smtClean="0"/>
              <a:t>İdiopatik</a:t>
            </a:r>
            <a:r>
              <a:rPr lang="tr-TR" sz="2800" dirty="0" smtClean="0"/>
              <a:t> belirtiler: Detaylı </a:t>
            </a:r>
            <a:r>
              <a:rPr lang="tr-TR" sz="2800" dirty="0"/>
              <a:t>tıbbi, laboratuvar ve radyolojik incelemeden sonra halen pek de açıklanamayan  bedensel belirtiler  olarak </a:t>
            </a:r>
            <a:r>
              <a:rPr lang="tr-TR" sz="2800" dirty="0" smtClean="0"/>
              <a:t>tanımlanır.</a:t>
            </a:r>
            <a:endParaRPr lang="tr-TR" sz="2800" dirty="0"/>
          </a:p>
          <a:p>
            <a:r>
              <a:rPr lang="tr-TR" sz="2800" dirty="0"/>
              <a:t>Yine de </a:t>
            </a:r>
            <a:r>
              <a:rPr lang="tr-TR" sz="2800" dirty="0" err="1"/>
              <a:t>idiopatik</a:t>
            </a:r>
            <a:r>
              <a:rPr lang="tr-TR" sz="2800" dirty="0"/>
              <a:t> fiziksel belirtilerin genel tıp ve </a:t>
            </a:r>
            <a:r>
              <a:rPr lang="tr-TR" sz="2800" dirty="0" err="1"/>
              <a:t>pskiyatri</a:t>
            </a:r>
            <a:r>
              <a:rPr lang="tr-TR" sz="2800" dirty="0"/>
              <a:t> ile olan ilişkisine rağmen tanımlanması ve sınıflandırılması zor ve </a:t>
            </a:r>
            <a:r>
              <a:rPr lang="tr-TR" sz="2800" dirty="0" smtClean="0"/>
              <a:t>tartışmalıdır.</a:t>
            </a:r>
            <a:endParaRPr lang="tr-TR" sz="2800" dirty="0"/>
          </a:p>
          <a:p>
            <a:r>
              <a:rPr lang="tr-TR" sz="2800" dirty="0"/>
              <a:t>Bu nedenle de sıklıkla tanı ölçütlerinde değişiklik yapılmakta aslında bu durum da işi bir anlamda zor hale </a:t>
            </a:r>
            <a:r>
              <a:rPr lang="tr-TR" sz="2800" dirty="0" smtClean="0"/>
              <a:t>getirmektedir.</a:t>
            </a: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773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Bedensel belirtiler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Genel tıbbi durumlarda </a:t>
            </a:r>
            <a:r>
              <a:rPr lang="tr-TR" sz="2800" dirty="0" err="1" smtClean="0"/>
              <a:t>idiopatik</a:t>
            </a:r>
            <a:r>
              <a:rPr lang="tr-TR" sz="2800" dirty="0" smtClean="0"/>
              <a:t> fiziksel belirtilerin %20-80 oranında olduğu bildirilmektedir.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İdiopatik</a:t>
            </a:r>
            <a:r>
              <a:rPr lang="tr-TR" sz="2800" dirty="0" smtClean="0"/>
              <a:t> fiziksel belirtilerin </a:t>
            </a:r>
            <a:r>
              <a:rPr lang="tr-TR" sz="2800" dirty="0" err="1" smtClean="0"/>
              <a:t>anksiyete</a:t>
            </a:r>
            <a:r>
              <a:rPr lang="tr-TR" sz="2800" dirty="0" smtClean="0"/>
              <a:t> ve </a:t>
            </a:r>
            <a:r>
              <a:rPr lang="tr-TR" sz="2800" dirty="0" err="1" smtClean="0"/>
              <a:t>duygudurum</a:t>
            </a:r>
            <a:r>
              <a:rPr lang="tr-TR" sz="2800" dirty="0" smtClean="0"/>
              <a:t> bozuklukları ile birlikte görülme oranları da sıktır.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92469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bedensel </a:t>
            </a:r>
            <a:r>
              <a:rPr lang="tr-TR" dirty="0" err="1" smtClean="0"/>
              <a:t>belirtİler</a:t>
            </a:r>
            <a:r>
              <a:rPr lang="tr-TR" dirty="0" smtClean="0"/>
              <a:t> </a:t>
            </a:r>
            <a:r>
              <a:rPr lang="tr-TR" cap="none" dirty="0" smtClean="0"/>
              <a:t>ve</a:t>
            </a:r>
            <a:r>
              <a:rPr lang="tr-TR" dirty="0" smtClean="0"/>
              <a:t> DSM-5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Somatik yakınmalar bazen belli bir genel tıbbi durumdan kaynaklanmakta iken bazen de bu belirtilerin kaynağı belirlenemez.</a:t>
            </a:r>
          </a:p>
          <a:p>
            <a:r>
              <a:rPr lang="tr-TR" sz="2800" dirty="0" smtClean="0"/>
              <a:t>Her iki durumda da kişi yoğun bir biçimde bu bedensel belirtilerle uğraş içindedir.</a:t>
            </a:r>
          </a:p>
          <a:p>
            <a:r>
              <a:rPr lang="tr-TR" sz="2800" dirty="0" smtClean="0"/>
              <a:t>DSM -5 bu anlayışı yeni sınıflandırmaya yerleştirmeye çalışmıştır.</a:t>
            </a:r>
          </a:p>
          <a:p>
            <a:r>
              <a:rPr lang="tr-TR" sz="2800" dirty="0" err="1" smtClean="0"/>
              <a:t>Somatoform</a:t>
            </a:r>
            <a:r>
              <a:rPr lang="tr-TR" sz="2800" dirty="0" smtClean="0"/>
              <a:t> bozuklukların DSM-III ve IV geçerlik ve güvenirliği ?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6116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Bedensel Belirti Bozuklukları ve İlişkili </a:t>
            </a:r>
            <a:r>
              <a:rPr lang="tr-TR" dirty="0" smtClean="0"/>
              <a:t>Bozukluklar </a:t>
            </a:r>
            <a:r>
              <a:rPr lang="tr-TR" dirty="0"/>
              <a:t>DSM-5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DSM </a:t>
            </a:r>
            <a:r>
              <a:rPr lang="tr-TR" sz="2800" dirty="0" err="1"/>
              <a:t>IV’te</a:t>
            </a:r>
            <a:r>
              <a:rPr lang="tr-TR" sz="2800" dirty="0"/>
              <a:t> </a:t>
            </a:r>
            <a:r>
              <a:rPr lang="tr-TR" sz="2800" dirty="0" err="1"/>
              <a:t>Somatoform</a:t>
            </a:r>
            <a:r>
              <a:rPr lang="tr-TR" sz="2800" dirty="0"/>
              <a:t> Bozukluklar olarak bir başlık altına alınan ancak DSM V ‘te </a:t>
            </a:r>
            <a:r>
              <a:rPr lang="tr-TR" sz="2800" dirty="0" smtClean="0"/>
              <a:t>değişikliğe </a:t>
            </a:r>
            <a:r>
              <a:rPr lang="tr-TR" sz="2800" dirty="0"/>
              <a:t>gidilerek </a:t>
            </a:r>
            <a:r>
              <a:rPr lang="tr-TR" sz="2800" b="1" i="1" dirty="0"/>
              <a:t>Bedensel Belirti Bozuklukları ve İlişkili Bozukluklar </a:t>
            </a:r>
            <a:r>
              <a:rPr lang="tr-TR" sz="2800" dirty="0"/>
              <a:t>olarak sınıflandırılan </a:t>
            </a:r>
            <a:r>
              <a:rPr lang="tr-TR" sz="2800" dirty="0" smtClean="0"/>
              <a:t>ruhsal hastalıkların anahtar özelliği </a:t>
            </a:r>
            <a:r>
              <a:rPr lang="tr-TR" sz="2800" b="1" i="1" dirty="0" smtClean="0"/>
              <a:t>süreklilik gösteren bir veya birden çok bedensel belirtinin ve bununla aşırı uğraşın </a:t>
            </a:r>
            <a:r>
              <a:rPr lang="tr-TR" sz="2800" dirty="0" smtClean="0"/>
              <a:t>(düşünsel, duygusal ve davranışsal) bulunmasıdır.</a:t>
            </a:r>
          </a:p>
        </p:txBody>
      </p:sp>
    </p:spTree>
    <p:extLst>
      <p:ext uri="{BB962C8B-B14F-4D97-AF65-F5344CB8AC3E}">
        <p14:creationId xmlns:p14="http://schemas.microsoft.com/office/powerpoint/2010/main" val="325044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3318</TotalTime>
  <Words>331</Words>
  <Application>Microsoft Macintosh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Gökyüzü</vt:lpstr>
      <vt:lpstr>  dsm-5 eşliğinde somatik belirtilere yaklaşım</vt:lpstr>
      <vt:lpstr>bedensel belirtiler (Somatızatıon symptoms)</vt:lpstr>
      <vt:lpstr>Bedensel belirtiler</vt:lpstr>
      <vt:lpstr>Hangi terimi kullanıyorsunuz?</vt:lpstr>
      <vt:lpstr>Bedensel belirtiler/ idiopatik belirtiler</vt:lpstr>
      <vt:lpstr>Bedensel belirtiler</vt:lpstr>
      <vt:lpstr>bedensel belirtİler ve DSM-5</vt:lpstr>
      <vt:lpstr>Bedensel Belirti Bozuklukları ve İlişkili Bozukluklar DSM-5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35</cp:revision>
  <dcterms:created xsi:type="dcterms:W3CDTF">2019-05-01T15:14:53Z</dcterms:created>
  <dcterms:modified xsi:type="dcterms:W3CDTF">2020-07-12T13:00:41Z</dcterms:modified>
</cp:coreProperties>
</file>