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0" r:id="rId3"/>
    <p:sldId id="348" r:id="rId4"/>
    <p:sldId id="261" r:id="rId5"/>
    <p:sldId id="349" r:id="rId6"/>
    <p:sldId id="350"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773939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378712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637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3870901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388743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369890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6681578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733019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387254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6595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465769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634864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941977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327608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211501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048332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B9CB69D-BA7B-4A35-9E9F-1F376A607EDC}" type="datetimeFigureOut">
              <a:rPr lang="tr-TR" smtClean="0"/>
              <a:pPr/>
              <a:t>15.03.2019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56FC3D-D3ED-49C1-A1D8-88FB2AA31EAB}" type="slidenum">
              <a:rPr lang="tr-TR" smtClean="0"/>
              <a:pPr/>
              <a:t>‹#›</a:t>
            </a:fld>
            <a:endParaRPr lang="tr-TR"/>
          </a:p>
        </p:txBody>
      </p:sp>
    </p:spTree>
    <p:extLst>
      <p:ext uri="{BB962C8B-B14F-4D97-AF65-F5344CB8AC3E}">
        <p14:creationId xmlns:p14="http://schemas.microsoft.com/office/powerpoint/2010/main" val="186438857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1945201" y="624110"/>
            <a:ext cx="6589199" cy="716658"/>
          </a:xfrm>
        </p:spPr>
        <p:txBody>
          <a:bodyPr>
            <a:normAutofit fontScale="90000"/>
          </a:bodyPr>
          <a:lstStyle/>
          <a:p>
            <a:r>
              <a:rPr lang="tr-TR" dirty="0" smtClean="0"/>
              <a:t>Personel Görev ve Sorumlulukları</a:t>
            </a:r>
            <a:endParaRPr lang="tr-TR" dirty="0"/>
          </a:p>
        </p:txBody>
      </p:sp>
      <p:sp>
        <p:nvSpPr>
          <p:cNvPr id="5" name="4 İçerik Yer Tutucusu"/>
          <p:cNvSpPr>
            <a:spLocks noGrp="1"/>
          </p:cNvSpPr>
          <p:nvPr>
            <p:ph idx="1"/>
          </p:nvPr>
        </p:nvSpPr>
        <p:spPr>
          <a:xfrm>
            <a:off x="304800" y="1554162"/>
            <a:ext cx="8686800" cy="4732358"/>
          </a:xfrm>
        </p:spPr>
        <p:txBody>
          <a:bodyPr>
            <a:normAutofit/>
          </a:bodyPr>
          <a:lstStyle/>
          <a:p>
            <a:pPr marL="0" indent="0">
              <a:buNone/>
            </a:pPr>
            <a:r>
              <a:rPr lang="tr-TR" b="1" dirty="0" smtClean="0">
                <a:effectLst>
                  <a:outerShdw blurRad="38100" dist="38100" dir="2700000" algn="tl">
                    <a:srgbClr val="000000">
                      <a:alpha val="43137"/>
                    </a:srgbClr>
                  </a:outerShdw>
                </a:effectLst>
              </a:rPr>
              <a:t>Acente Sorumlu Müdürü </a:t>
            </a:r>
          </a:p>
          <a:p>
            <a:pPr>
              <a:buNone/>
            </a:pPr>
            <a:r>
              <a:rPr lang="tr-TR" dirty="0" smtClean="0">
                <a:effectLst>
                  <a:outerShdw blurRad="38100" dist="38100" dir="2700000" algn="tl">
                    <a:srgbClr val="000000">
                      <a:alpha val="43137"/>
                    </a:srgbClr>
                  </a:outerShdw>
                </a:effectLst>
              </a:rPr>
              <a:t> </a:t>
            </a:r>
          </a:p>
          <a:p>
            <a:r>
              <a:rPr lang="tr-TR" dirty="0" smtClean="0">
                <a:latin typeface="Cambria" panose="02040503050406030204" pitchFamily="18" charset="0"/>
              </a:rPr>
              <a:t>Tur gelir ve giderlerini kontrol edecek genel müdüre rapor veren, ödemeleri kontrol eden, konuk Şikâyetlerini değerlendiren, bölge faaliyetlerini talimatlara uygun olarak yürümesini sağlayan, bölgesindeki acente personelinin koordinasyonunu acente personelinin iş başı ve hizmet içi eğitimine katılmalarını sağlayan, üst düzey seyahat acentesi personelidir. Acente müdürü olmak için T.C uyruklu olmak zorunludur. En az 2 yıl seyahat acentesinde çalışmış olmak ve bakanlıkça kurulacak bir komisyon tarafından yapılacak yabancı dil sınavını başarıyla tamamlamış olmak gerekmektedir.</a:t>
            </a:r>
            <a:endParaRPr lang="tr-TR" dirty="0">
              <a:latin typeface="Cambria" panose="0204050305040603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8443" y="1700808"/>
            <a:ext cx="8686800" cy="4657150"/>
          </a:xfrm>
        </p:spPr>
        <p:txBody>
          <a:bodyPr>
            <a:normAutofit/>
          </a:bodyPr>
          <a:lstStyle/>
          <a:p>
            <a:pPr marL="0" indent="0">
              <a:buNone/>
            </a:pPr>
            <a:r>
              <a:rPr lang="tr-TR" dirty="0" smtClean="0">
                <a:latin typeface="Cambria" panose="02040503050406030204" pitchFamily="18" charset="0"/>
              </a:rPr>
              <a:t>Görevleri: </a:t>
            </a:r>
          </a:p>
          <a:p>
            <a:r>
              <a:rPr lang="tr-TR" dirty="0" smtClean="0">
                <a:latin typeface="Cambria" panose="02040503050406030204" pitchFamily="18" charset="0"/>
              </a:rPr>
              <a:t>Tur </a:t>
            </a:r>
            <a:r>
              <a:rPr lang="tr-TR" dirty="0" smtClean="0">
                <a:latin typeface="Cambria" panose="02040503050406030204" pitchFamily="18" charset="0"/>
              </a:rPr>
              <a:t>gelir ve giderlerini kontrol altına almak için muhasebe departmanını yönlendirmek</a:t>
            </a:r>
          </a:p>
          <a:p>
            <a:r>
              <a:rPr lang="tr-TR" dirty="0" smtClean="0">
                <a:latin typeface="Cambria" panose="02040503050406030204" pitchFamily="18" charset="0"/>
              </a:rPr>
              <a:t>Günlük </a:t>
            </a:r>
            <a:r>
              <a:rPr lang="tr-TR" dirty="0" smtClean="0">
                <a:latin typeface="Cambria" panose="02040503050406030204" pitchFamily="18" charset="0"/>
              </a:rPr>
              <a:t>turlara ait kontratların yapılması için tur koordinasyon departmanı ile ortak çalışmak</a:t>
            </a:r>
          </a:p>
          <a:p>
            <a:r>
              <a:rPr lang="tr-TR" dirty="0" smtClean="0">
                <a:latin typeface="Cambria" panose="02040503050406030204" pitchFamily="18" charset="0"/>
              </a:rPr>
              <a:t> </a:t>
            </a:r>
            <a:r>
              <a:rPr lang="tr-TR" dirty="0" smtClean="0">
                <a:latin typeface="Cambria" panose="02040503050406030204" pitchFamily="18" charset="0"/>
              </a:rPr>
              <a:t>Acente </a:t>
            </a:r>
            <a:r>
              <a:rPr lang="tr-TR" dirty="0" smtClean="0">
                <a:latin typeface="Cambria" panose="02040503050406030204" pitchFamily="18" charset="0"/>
              </a:rPr>
              <a:t>personelini ve hizmetlerini organize etmek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71600" y="2492896"/>
            <a:ext cx="6880017" cy="3273566"/>
          </a:xfrm>
        </p:spPr>
        <p:txBody>
          <a:bodyPr/>
          <a:lstStyle/>
          <a:p>
            <a:r>
              <a:rPr lang="tr-TR" dirty="0" smtClean="0">
                <a:latin typeface="Cambria" panose="02040503050406030204" pitchFamily="18" charset="0"/>
              </a:rPr>
              <a:t>Personelin </a:t>
            </a:r>
            <a:r>
              <a:rPr lang="tr-TR" dirty="0" smtClean="0">
                <a:latin typeface="Cambria" panose="02040503050406030204" pitchFamily="18" charset="0"/>
              </a:rPr>
              <a:t>çalışma saatlerini ve günlerinin düzenlemek </a:t>
            </a:r>
          </a:p>
          <a:p>
            <a:r>
              <a:rPr lang="tr-TR" dirty="0" smtClean="0">
                <a:latin typeface="Cambria" panose="02040503050406030204" pitchFamily="18" charset="0"/>
              </a:rPr>
              <a:t>Hizmet </a:t>
            </a:r>
            <a:r>
              <a:rPr lang="tr-TR" dirty="0" smtClean="0">
                <a:latin typeface="Cambria" panose="02040503050406030204" pitchFamily="18" charset="0"/>
              </a:rPr>
              <a:t>içi eğitim programları düzenlemek</a:t>
            </a:r>
          </a:p>
          <a:p>
            <a:r>
              <a:rPr lang="tr-TR" dirty="0" smtClean="0">
                <a:latin typeface="Cambria" panose="02040503050406030204" pitchFamily="18" charset="0"/>
              </a:rPr>
              <a:t>Bölgedeki </a:t>
            </a:r>
            <a:r>
              <a:rPr lang="tr-TR" dirty="0" smtClean="0">
                <a:latin typeface="Cambria" panose="02040503050406030204" pitchFamily="18" charset="0"/>
              </a:rPr>
              <a:t>oteller ile sürekli işbirliği içerisinde olmak</a:t>
            </a:r>
            <a:endParaRPr lang="tr-TR" dirty="0">
              <a:latin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Rezervasyon Görevlileri </a:t>
            </a:r>
            <a:endParaRPr lang="tr-TR" dirty="0"/>
          </a:p>
        </p:txBody>
      </p:sp>
      <p:sp>
        <p:nvSpPr>
          <p:cNvPr id="3" name="2 İçerik Yer Tutucusu"/>
          <p:cNvSpPr>
            <a:spLocks noGrp="1"/>
          </p:cNvSpPr>
          <p:nvPr>
            <p:ph idx="1"/>
          </p:nvPr>
        </p:nvSpPr>
        <p:spPr>
          <a:xfrm>
            <a:off x="1259633" y="2133600"/>
            <a:ext cx="7274768" cy="3777622"/>
          </a:xfrm>
        </p:spPr>
        <p:txBody>
          <a:bodyPr>
            <a:normAutofit/>
          </a:bodyPr>
          <a:lstStyle/>
          <a:p>
            <a:r>
              <a:rPr lang="tr-TR" dirty="0" smtClean="0">
                <a:latin typeface="Cambria" panose="02040503050406030204" pitchFamily="18" charset="0"/>
              </a:rPr>
              <a:t>Turizm yatırımlarının artması, turizmin 12 aya yayılması turist sayısının artması, teknolojinin hızla gelişmesi mesleğin daha kolay yapılmasına imkan vermiştir. Önce yalnızca elle bilet hazırlayan, bilgilere telefon görüşmeleri yoluyla ulaşıp rezervasyon yapmaya çalışan rezervasyon ve </a:t>
            </a:r>
            <a:r>
              <a:rPr lang="tr-TR" dirty="0" smtClean="0">
                <a:latin typeface="Cambria" panose="02040503050406030204" pitchFamily="18" charset="0"/>
              </a:rPr>
              <a:t>biletle me </a:t>
            </a:r>
            <a:r>
              <a:rPr lang="tr-TR" dirty="0" smtClean="0">
                <a:latin typeface="Cambria" panose="02040503050406030204" pitchFamily="18" charset="0"/>
              </a:rPr>
              <a:t>elemanlarının, bilgisayarların kullanılmaya başlamasından sonra yeni bilgi ve becerilere sahip olmaları gereği ortaya çıkmıştır. </a:t>
            </a:r>
          </a:p>
          <a:p>
            <a:pPr>
              <a:buNone/>
            </a:pPr>
            <a:r>
              <a:rPr lang="tr-TR" dirty="0" smtClean="0">
                <a:latin typeface="Cambria" panose="02040503050406030204" pitchFamily="18" charset="0"/>
              </a:rPr>
              <a:t> </a:t>
            </a:r>
          </a:p>
          <a:p>
            <a:pPr marL="0" indent="0">
              <a:buNone/>
            </a:pPr>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31641" y="2133600"/>
            <a:ext cx="7202760" cy="1871464"/>
          </a:xfrm>
        </p:spPr>
        <p:txBody>
          <a:bodyPr/>
          <a:lstStyle/>
          <a:p>
            <a:r>
              <a:rPr lang="tr-TR" dirty="0" smtClean="0">
                <a:latin typeface="Cambria" panose="02040503050406030204" pitchFamily="18" charset="0"/>
              </a:rPr>
              <a:t>internet aracılığı ile yapılan rezervasyonlar, telefon aracılığı ile rezervasyon yapılabilen merkezlerdeki teknolojik gelişmeler az personelle çok hizmet olanağı sağlanmaktadır. Elektronik </a:t>
            </a:r>
            <a:r>
              <a:rPr lang="tr-TR" dirty="0" smtClean="0">
                <a:latin typeface="Cambria" panose="02040503050406030204" pitchFamily="18" charset="0"/>
              </a:rPr>
              <a:t>biletle me </a:t>
            </a:r>
            <a:r>
              <a:rPr lang="tr-TR" dirty="0" smtClean="0">
                <a:latin typeface="Cambria" panose="02040503050406030204" pitchFamily="18" charset="0"/>
              </a:rPr>
              <a:t>, bilet masraflarını azaltmakta, yolcuya kolaylık ve zaman tasarrufu sağlanmaktadır</a:t>
            </a:r>
            <a:endParaRPr lang="tr-TR" dirty="0">
              <a:latin typeface="Cambria" panose="0204050305040603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15617" y="2133600"/>
            <a:ext cx="7418784" cy="3777622"/>
          </a:xfrm>
        </p:spPr>
        <p:txBody>
          <a:bodyPr/>
          <a:lstStyle/>
          <a:p>
            <a:pPr lvl="0">
              <a:buClr>
                <a:srgbClr val="A53010"/>
              </a:buClr>
            </a:pPr>
            <a:r>
              <a:rPr lang="tr-TR" b="1" dirty="0">
                <a:solidFill>
                  <a:prstClr val="black">
                    <a:lumMod val="75000"/>
                    <a:lumOff val="25000"/>
                  </a:prstClr>
                </a:solidFill>
                <a:effectLst>
                  <a:outerShdw blurRad="38100" dist="38100" dir="2700000" algn="tl">
                    <a:srgbClr val="000000">
                      <a:alpha val="43137"/>
                    </a:srgbClr>
                  </a:outerShdw>
                </a:effectLst>
              </a:rPr>
              <a:t>KAYNAKÇA</a:t>
            </a:r>
          </a:p>
          <a:p>
            <a:pPr marL="0" lvl="0" indent="0">
              <a:buClr>
                <a:srgbClr val="A53010"/>
              </a:buClr>
              <a:buNone/>
            </a:pPr>
            <a:endParaRPr lang="tr-TR" b="1" dirty="0">
              <a:solidFill>
                <a:prstClr val="black">
                  <a:lumMod val="75000"/>
                  <a:lumOff val="25000"/>
                </a:prstClr>
              </a:solidFill>
              <a:effectLst>
                <a:outerShdw blurRad="38100" dist="38100" dir="2700000" algn="tl">
                  <a:srgbClr val="000000">
                    <a:alpha val="43137"/>
                  </a:srgbClr>
                </a:outerShdw>
              </a:effectLst>
            </a:endParaRPr>
          </a:p>
          <a:p>
            <a:pPr marL="0" lvl="0" indent="0">
              <a:buClr>
                <a:srgbClr val="A53010"/>
              </a:buClr>
              <a:buNone/>
            </a:pPr>
            <a:r>
              <a:rPr lang="tr-TR" b="1" dirty="0">
                <a:solidFill>
                  <a:prstClr val="black">
                    <a:lumMod val="75000"/>
                    <a:lumOff val="25000"/>
                  </a:prstClr>
                </a:solidFill>
                <a:effectLst>
                  <a:outerShdw blurRad="38100" dist="38100" dir="2700000" algn="tl">
                    <a:srgbClr val="000000">
                      <a:alpha val="43137"/>
                    </a:srgbClr>
                  </a:outerShdw>
                </a:effectLst>
              </a:rPr>
              <a:t>MEB, Konaklama ve Seyahat Hizmetleri Rezervasyon Sistemleri Ankara,2011</a:t>
            </a:r>
          </a:p>
          <a:p>
            <a:pPr marL="0" indent="0">
              <a:buNone/>
            </a:pPr>
            <a:endParaRPr lang="tr-TR"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128</TotalTime>
  <Words>243</Words>
  <Application>Microsoft Office PowerPoint</Application>
  <PresentationFormat>Ekran Gösterisi (4:3)</PresentationFormat>
  <Paragraphs>19</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Cambria</vt:lpstr>
      <vt:lpstr>Century Gothic</vt:lpstr>
      <vt:lpstr>Wingdings 3</vt:lpstr>
      <vt:lpstr>Duman</vt:lpstr>
      <vt:lpstr>Personel Görev ve Sorumlulukları</vt:lpstr>
      <vt:lpstr>PowerPoint Sunusu</vt:lpstr>
      <vt:lpstr>PowerPoint Sunusu</vt:lpstr>
      <vt:lpstr>Rezervasyon Görevlileri </vt:lpstr>
      <vt:lpstr>PowerPoint Sunusu</vt:lpstr>
      <vt:lpstr>PowerPoint Sunusu</vt:lpstr>
    </vt:vector>
  </TitlesOfParts>
  <Company>mustafaozkan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Personel Görev ve Sorumlulukları</dc:title>
  <dc:creator>Windows Kullanıcısı</dc:creator>
  <cp:lastModifiedBy>zeynep</cp:lastModifiedBy>
  <cp:revision>13</cp:revision>
  <dcterms:created xsi:type="dcterms:W3CDTF">2019-03-14T11:42:35Z</dcterms:created>
  <dcterms:modified xsi:type="dcterms:W3CDTF">2019-03-15T10:54:49Z</dcterms:modified>
</cp:coreProperties>
</file>