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C9517C3-1382-4448-9677-2E5A856DB43D}"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99FA38-56A4-40C6-A9CB-098DC6FD8D13}" type="slidenum">
              <a:rPr lang="tr-TR" smtClean="0"/>
              <a:t>‹#›</a:t>
            </a:fld>
            <a:endParaRPr lang="tr-TR"/>
          </a:p>
        </p:txBody>
      </p:sp>
    </p:spTree>
    <p:extLst>
      <p:ext uri="{BB962C8B-B14F-4D97-AF65-F5344CB8AC3E}">
        <p14:creationId xmlns:p14="http://schemas.microsoft.com/office/powerpoint/2010/main" val="2034262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9517C3-1382-4448-9677-2E5A856DB43D}"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99FA38-56A4-40C6-A9CB-098DC6FD8D13}" type="slidenum">
              <a:rPr lang="tr-TR" smtClean="0"/>
              <a:t>‹#›</a:t>
            </a:fld>
            <a:endParaRPr lang="tr-TR"/>
          </a:p>
        </p:txBody>
      </p:sp>
    </p:spTree>
    <p:extLst>
      <p:ext uri="{BB962C8B-B14F-4D97-AF65-F5344CB8AC3E}">
        <p14:creationId xmlns:p14="http://schemas.microsoft.com/office/powerpoint/2010/main" val="479197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9517C3-1382-4448-9677-2E5A856DB43D}"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99FA38-56A4-40C6-A9CB-098DC6FD8D13}" type="slidenum">
              <a:rPr lang="tr-TR" smtClean="0"/>
              <a:t>‹#›</a:t>
            </a:fld>
            <a:endParaRPr lang="tr-TR"/>
          </a:p>
        </p:txBody>
      </p:sp>
    </p:spTree>
    <p:extLst>
      <p:ext uri="{BB962C8B-B14F-4D97-AF65-F5344CB8AC3E}">
        <p14:creationId xmlns:p14="http://schemas.microsoft.com/office/powerpoint/2010/main" val="4010360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9517C3-1382-4448-9677-2E5A856DB43D}"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99FA38-56A4-40C6-A9CB-098DC6FD8D13}" type="slidenum">
              <a:rPr lang="tr-TR" smtClean="0"/>
              <a:t>‹#›</a:t>
            </a:fld>
            <a:endParaRPr lang="tr-TR"/>
          </a:p>
        </p:txBody>
      </p:sp>
    </p:spTree>
    <p:extLst>
      <p:ext uri="{BB962C8B-B14F-4D97-AF65-F5344CB8AC3E}">
        <p14:creationId xmlns:p14="http://schemas.microsoft.com/office/powerpoint/2010/main" val="2642437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C9517C3-1382-4448-9677-2E5A856DB43D}"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99FA38-56A4-40C6-A9CB-098DC6FD8D13}" type="slidenum">
              <a:rPr lang="tr-TR" smtClean="0"/>
              <a:t>‹#›</a:t>
            </a:fld>
            <a:endParaRPr lang="tr-TR"/>
          </a:p>
        </p:txBody>
      </p:sp>
    </p:spTree>
    <p:extLst>
      <p:ext uri="{BB962C8B-B14F-4D97-AF65-F5344CB8AC3E}">
        <p14:creationId xmlns:p14="http://schemas.microsoft.com/office/powerpoint/2010/main" val="3535880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C9517C3-1382-4448-9677-2E5A856DB43D}"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99FA38-56A4-40C6-A9CB-098DC6FD8D13}" type="slidenum">
              <a:rPr lang="tr-TR" smtClean="0"/>
              <a:t>‹#›</a:t>
            </a:fld>
            <a:endParaRPr lang="tr-TR"/>
          </a:p>
        </p:txBody>
      </p:sp>
    </p:spTree>
    <p:extLst>
      <p:ext uri="{BB962C8B-B14F-4D97-AF65-F5344CB8AC3E}">
        <p14:creationId xmlns:p14="http://schemas.microsoft.com/office/powerpoint/2010/main" val="2449923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C9517C3-1382-4448-9677-2E5A856DB43D}" type="datetimeFigureOut">
              <a:rPr lang="tr-TR" smtClean="0"/>
              <a:t>20 Mar 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599FA38-56A4-40C6-A9CB-098DC6FD8D13}" type="slidenum">
              <a:rPr lang="tr-TR" smtClean="0"/>
              <a:t>‹#›</a:t>
            </a:fld>
            <a:endParaRPr lang="tr-TR"/>
          </a:p>
        </p:txBody>
      </p:sp>
    </p:spTree>
    <p:extLst>
      <p:ext uri="{BB962C8B-B14F-4D97-AF65-F5344CB8AC3E}">
        <p14:creationId xmlns:p14="http://schemas.microsoft.com/office/powerpoint/2010/main" val="801830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C9517C3-1382-4448-9677-2E5A856DB43D}" type="datetimeFigureOut">
              <a:rPr lang="tr-TR" smtClean="0"/>
              <a:t>20 Mar 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599FA38-56A4-40C6-A9CB-098DC6FD8D13}" type="slidenum">
              <a:rPr lang="tr-TR" smtClean="0"/>
              <a:t>‹#›</a:t>
            </a:fld>
            <a:endParaRPr lang="tr-TR"/>
          </a:p>
        </p:txBody>
      </p:sp>
    </p:spTree>
    <p:extLst>
      <p:ext uri="{BB962C8B-B14F-4D97-AF65-F5344CB8AC3E}">
        <p14:creationId xmlns:p14="http://schemas.microsoft.com/office/powerpoint/2010/main" val="474251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C9517C3-1382-4448-9677-2E5A856DB43D}" type="datetimeFigureOut">
              <a:rPr lang="tr-TR" smtClean="0"/>
              <a:t>20 Mar 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599FA38-56A4-40C6-A9CB-098DC6FD8D13}" type="slidenum">
              <a:rPr lang="tr-TR" smtClean="0"/>
              <a:t>‹#›</a:t>
            </a:fld>
            <a:endParaRPr lang="tr-TR"/>
          </a:p>
        </p:txBody>
      </p:sp>
    </p:spTree>
    <p:extLst>
      <p:ext uri="{BB962C8B-B14F-4D97-AF65-F5344CB8AC3E}">
        <p14:creationId xmlns:p14="http://schemas.microsoft.com/office/powerpoint/2010/main" val="793093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C9517C3-1382-4448-9677-2E5A856DB43D}"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99FA38-56A4-40C6-A9CB-098DC6FD8D13}" type="slidenum">
              <a:rPr lang="tr-TR" smtClean="0"/>
              <a:t>‹#›</a:t>
            </a:fld>
            <a:endParaRPr lang="tr-TR"/>
          </a:p>
        </p:txBody>
      </p:sp>
    </p:spTree>
    <p:extLst>
      <p:ext uri="{BB962C8B-B14F-4D97-AF65-F5344CB8AC3E}">
        <p14:creationId xmlns:p14="http://schemas.microsoft.com/office/powerpoint/2010/main" val="3859334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C9517C3-1382-4448-9677-2E5A856DB43D}"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99FA38-56A4-40C6-A9CB-098DC6FD8D13}" type="slidenum">
              <a:rPr lang="tr-TR" smtClean="0"/>
              <a:t>‹#›</a:t>
            </a:fld>
            <a:endParaRPr lang="tr-TR"/>
          </a:p>
        </p:txBody>
      </p:sp>
    </p:spTree>
    <p:extLst>
      <p:ext uri="{BB962C8B-B14F-4D97-AF65-F5344CB8AC3E}">
        <p14:creationId xmlns:p14="http://schemas.microsoft.com/office/powerpoint/2010/main" val="904195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9517C3-1382-4448-9677-2E5A856DB43D}" type="datetimeFigureOut">
              <a:rPr lang="tr-TR" smtClean="0"/>
              <a:t>20 Mar 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99FA38-56A4-40C6-A9CB-098DC6FD8D13}" type="slidenum">
              <a:rPr lang="tr-TR" smtClean="0"/>
              <a:t>‹#›</a:t>
            </a:fld>
            <a:endParaRPr lang="tr-TR"/>
          </a:p>
        </p:txBody>
      </p:sp>
    </p:spTree>
    <p:extLst>
      <p:ext uri="{BB962C8B-B14F-4D97-AF65-F5344CB8AC3E}">
        <p14:creationId xmlns:p14="http://schemas.microsoft.com/office/powerpoint/2010/main" val="2590888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tr-TR" altLang="tr-TR">
                <a:solidFill>
                  <a:srgbClr val="66FF33"/>
                </a:solidFill>
              </a:rPr>
              <a:t>ETİK</a:t>
            </a:r>
          </a:p>
        </p:txBody>
      </p:sp>
      <p:sp>
        <p:nvSpPr>
          <p:cNvPr id="96259" name="Rectangle 3"/>
          <p:cNvSpPr>
            <a:spLocks noGrp="1" noChangeArrowheads="1"/>
          </p:cNvSpPr>
          <p:nvPr>
            <p:ph type="body" idx="1"/>
          </p:nvPr>
        </p:nvSpPr>
        <p:spPr/>
        <p:txBody>
          <a:bodyPr/>
          <a:lstStyle/>
          <a:p>
            <a:pPr marL="609600" indent="-609600">
              <a:buClr>
                <a:srgbClr val="66FF33"/>
              </a:buClr>
            </a:pPr>
            <a:r>
              <a:rPr lang="tr-TR" altLang="tr-TR" b="1"/>
              <a:t>1948  "İnsan Hakları Evrensel Bildirgesi" ile İnsan Hakları</a:t>
            </a:r>
          </a:p>
          <a:p>
            <a:pPr marL="609600" indent="-609600">
              <a:buClr>
                <a:srgbClr val="66FF33"/>
              </a:buClr>
            </a:pPr>
            <a:r>
              <a:rPr lang="tr-TR" altLang="tr-TR" b="1"/>
              <a:t>1949 "Nürenberg Kararları" ile Hasta Hakları</a:t>
            </a:r>
          </a:p>
          <a:p>
            <a:pPr marL="609600" indent="-609600">
              <a:buClr>
                <a:srgbClr val="66FF33"/>
              </a:buClr>
            </a:pPr>
            <a:r>
              <a:rPr lang="tr-TR" altLang="tr-TR" b="1"/>
              <a:t>1978 "Hayvan Hakları Evrensel Bildirgesi" ile Hayvan Hakları</a:t>
            </a:r>
          </a:p>
        </p:txBody>
      </p:sp>
    </p:spTree>
    <p:extLst>
      <p:ext uri="{BB962C8B-B14F-4D97-AF65-F5344CB8AC3E}">
        <p14:creationId xmlns:p14="http://schemas.microsoft.com/office/powerpoint/2010/main" val="28956212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3"/>
          <p:cNvSpPr>
            <a:spLocks noGrp="1" noChangeArrowheads="1"/>
          </p:cNvSpPr>
          <p:nvPr>
            <p:ph type="body" idx="1"/>
          </p:nvPr>
        </p:nvSpPr>
        <p:spPr>
          <a:xfrm>
            <a:off x="1981200" y="836613"/>
            <a:ext cx="8229600" cy="5294312"/>
          </a:xfrm>
        </p:spPr>
        <p:txBody>
          <a:bodyPr/>
          <a:lstStyle/>
          <a:p>
            <a:pPr algn="just">
              <a:buClr>
                <a:srgbClr val="66FF33"/>
              </a:buClr>
            </a:pPr>
            <a:r>
              <a:rPr lang="tr-TR" altLang="tr-TR" b="1">
                <a:solidFill>
                  <a:srgbClr val="66FF33"/>
                </a:solidFill>
              </a:rPr>
              <a:t>Ahlak</a:t>
            </a:r>
            <a:r>
              <a:rPr lang="tr-TR" altLang="tr-TR" b="1"/>
              <a:t>, kültürel değerler ve ideallerle ilgili doğru ve yanlışları ve bunlara uygun olarak nasıl davranılması gerektiğini belirlemenin yanı sıra, ayrıca geniş tabanlı ve nasıl davranılması gerektiğine ilişkin yazılı olmayan standartları da belirler. </a:t>
            </a:r>
          </a:p>
        </p:txBody>
      </p:sp>
    </p:spTree>
    <p:extLst>
      <p:ext uri="{BB962C8B-B14F-4D97-AF65-F5344CB8AC3E}">
        <p14:creationId xmlns:p14="http://schemas.microsoft.com/office/powerpoint/2010/main" val="3051494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7" name="Rectangle 3"/>
          <p:cNvSpPr>
            <a:spLocks noGrp="1" noChangeArrowheads="1"/>
          </p:cNvSpPr>
          <p:nvPr>
            <p:ph type="body" idx="1"/>
          </p:nvPr>
        </p:nvSpPr>
        <p:spPr>
          <a:xfrm>
            <a:off x="1981200" y="260351"/>
            <a:ext cx="8229600" cy="5870575"/>
          </a:xfrm>
        </p:spPr>
        <p:txBody>
          <a:bodyPr/>
          <a:lstStyle/>
          <a:p>
            <a:pPr>
              <a:buClr>
                <a:srgbClr val="66FF33"/>
              </a:buClr>
            </a:pPr>
            <a:r>
              <a:rPr lang="tr-TR" altLang="tr-TR" b="1"/>
              <a:t>Ahlaki kavramlar ve değer sistemleri açısından bireyler birbirinden farklılık gösterirler. Bireylerin neyi ahlaklı, neyin ahlak dışı olduğuna ilişkin değerlendirmesi onların dinsel inançlarından, bireysel felsefelerinden ve güdülerinden kaynaklanır. </a:t>
            </a:r>
          </a:p>
          <a:p>
            <a:pPr>
              <a:buClr>
                <a:srgbClr val="66FF33"/>
              </a:buClr>
              <a:buFont typeface="Wingdings" panose="05000000000000000000" pitchFamily="2" charset="2"/>
              <a:buNone/>
            </a:pPr>
            <a:endParaRPr lang="tr-TR" altLang="tr-TR" b="1"/>
          </a:p>
          <a:p>
            <a:pPr>
              <a:buClr>
                <a:srgbClr val="66FF33"/>
              </a:buClr>
            </a:pPr>
            <a:r>
              <a:rPr lang="tr-TR" altLang="tr-TR" b="1"/>
              <a:t>Bir toplumda farklı ulusal, dinsel, etnik, cinsel kimlikler olması, farklı ahlak anlayışlarını gündeme getirir. Etikte ise “</a:t>
            </a:r>
            <a:r>
              <a:rPr lang="tr-TR" altLang="tr-TR" b="1">
                <a:solidFill>
                  <a:srgbClr val="66FF33"/>
                </a:solidFill>
              </a:rPr>
              <a:t>istenilir iyi</a:t>
            </a:r>
            <a:r>
              <a:rPr lang="tr-TR" altLang="tr-TR" b="1"/>
              <a:t>” kavramı vardır. Bu “</a:t>
            </a:r>
            <a:r>
              <a:rPr lang="tr-TR" altLang="tr-TR" b="1">
                <a:solidFill>
                  <a:srgbClr val="66FF33"/>
                </a:solidFill>
              </a:rPr>
              <a:t>istenilir iyi”</a:t>
            </a:r>
            <a:r>
              <a:rPr lang="tr-TR" altLang="tr-TR" b="1"/>
              <a:t>ler daha evrensel ve genel geçerliliğe sahiptir.</a:t>
            </a:r>
          </a:p>
        </p:txBody>
      </p:sp>
    </p:spTree>
    <p:extLst>
      <p:ext uri="{BB962C8B-B14F-4D97-AF65-F5344CB8AC3E}">
        <p14:creationId xmlns:p14="http://schemas.microsoft.com/office/powerpoint/2010/main" val="15498904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981200" y="277814"/>
            <a:ext cx="8229600" cy="744537"/>
          </a:xfrm>
        </p:spPr>
        <p:txBody>
          <a:bodyPr/>
          <a:lstStyle/>
          <a:p>
            <a:r>
              <a:rPr lang="tr-TR" altLang="tr-TR" sz="4000">
                <a:solidFill>
                  <a:srgbClr val="99FF33"/>
                </a:solidFill>
              </a:rPr>
              <a:t>KAYNAKLAR</a:t>
            </a:r>
            <a:r>
              <a:rPr lang="tr-TR" altLang="tr-TR" sz="4000"/>
              <a:t> </a:t>
            </a:r>
          </a:p>
        </p:txBody>
      </p:sp>
      <p:sp>
        <p:nvSpPr>
          <p:cNvPr id="83971" name="Rectangle 3"/>
          <p:cNvSpPr>
            <a:spLocks noGrp="1" noChangeArrowheads="1"/>
          </p:cNvSpPr>
          <p:nvPr>
            <p:ph type="body" idx="1"/>
          </p:nvPr>
        </p:nvSpPr>
        <p:spPr>
          <a:xfrm>
            <a:off x="2206626" y="1989139"/>
            <a:ext cx="8461375" cy="4535487"/>
          </a:xfrm>
        </p:spPr>
        <p:txBody>
          <a:bodyPr/>
          <a:lstStyle/>
          <a:p>
            <a:pPr marL="609600" indent="-609600" algn="just">
              <a:lnSpc>
                <a:spcPct val="80000"/>
              </a:lnSpc>
              <a:buClr>
                <a:srgbClr val="99FF33"/>
              </a:buClr>
            </a:pPr>
            <a:r>
              <a:rPr lang="tr-TR" altLang="tr-TR" sz="2400" b="1"/>
              <a:t>Tıbbi Etik ve Meslek Tarihi, Recep Aktur, Erdem Aydın, Somgür Y.E., 2001, Ankara</a:t>
            </a:r>
          </a:p>
          <a:p>
            <a:pPr marL="609600" indent="-609600" algn="just">
              <a:lnSpc>
                <a:spcPct val="80000"/>
              </a:lnSpc>
              <a:buClr>
                <a:srgbClr val="99FF33"/>
              </a:buClr>
            </a:pPr>
            <a:r>
              <a:rPr lang="tr-TR" altLang="tr-TR" sz="2400" b="1"/>
              <a:t>Erdemir, A.,D., Tıp Tarihi ve Deontoloji Dersleri, Uludağ Üniversitesi Basımevi,1994, Bursa.</a:t>
            </a:r>
          </a:p>
          <a:p>
            <a:pPr marL="609600" indent="-609600" algn="just">
              <a:lnSpc>
                <a:spcPct val="80000"/>
              </a:lnSpc>
              <a:buClr>
                <a:srgbClr val="99FF33"/>
              </a:buClr>
            </a:pPr>
            <a:r>
              <a:rPr lang="tr-TR" altLang="tr-TR" sz="2400" b="1"/>
              <a:t>Şehsuvaroğlu, B.,N., Tıbbi Deontoloji, Yayına hazırlayan Arslan Terzioğlu, Genişletilmiş II.Baskı, İstanbul Tıp Fakültesi Vakfı, 1983, İstanbul.</a:t>
            </a:r>
          </a:p>
          <a:p>
            <a:pPr marL="609600" indent="-609600" algn="just">
              <a:lnSpc>
                <a:spcPct val="80000"/>
              </a:lnSpc>
              <a:buClr>
                <a:srgbClr val="99FF33"/>
              </a:buClr>
            </a:pPr>
            <a:r>
              <a:rPr lang="tr-TR" altLang="tr-TR" sz="2400" b="1"/>
              <a:t>Erdem Aydın; Tıp Etiğine Giriş, Pegem Yayıncılık, 2001,Ankara.</a:t>
            </a:r>
          </a:p>
          <a:p>
            <a:pPr marL="609600" indent="-609600" algn="just">
              <a:lnSpc>
                <a:spcPct val="80000"/>
              </a:lnSpc>
              <a:buClr>
                <a:srgbClr val="99FF33"/>
              </a:buClr>
            </a:pPr>
            <a:r>
              <a:rPr lang="tr-TR" altLang="tr-TR" sz="2400" b="1"/>
              <a:t>Pehlivan, İ., “Yönetsel Mesleki ve Örgütsel Etik”, Pegem Yayıncılık, 1998, Ankara</a:t>
            </a:r>
          </a:p>
          <a:p>
            <a:pPr marL="609600" indent="-609600" algn="just">
              <a:lnSpc>
                <a:spcPct val="80000"/>
              </a:lnSpc>
              <a:buClr>
                <a:srgbClr val="99FF33"/>
              </a:buClr>
            </a:pPr>
            <a:r>
              <a:rPr lang="tr-TR" altLang="tr-TR" sz="2400" b="1"/>
              <a:t>http://www.rpsgb.org.uk/pdfs/techregcoundecsumm.pdf </a:t>
            </a:r>
          </a:p>
        </p:txBody>
      </p:sp>
    </p:spTree>
    <p:extLst>
      <p:ext uri="{BB962C8B-B14F-4D97-AF65-F5344CB8AC3E}">
        <p14:creationId xmlns:p14="http://schemas.microsoft.com/office/powerpoint/2010/main" val="38337648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tr-TR" altLang="tr-TR">
                <a:solidFill>
                  <a:srgbClr val="66FF33"/>
                </a:solidFill>
              </a:rPr>
              <a:t>Diğer Bildirgeler</a:t>
            </a:r>
          </a:p>
        </p:txBody>
      </p:sp>
      <p:sp>
        <p:nvSpPr>
          <p:cNvPr id="97283" name="Rectangle 3"/>
          <p:cNvSpPr>
            <a:spLocks noGrp="1" noChangeArrowheads="1"/>
          </p:cNvSpPr>
          <p:nvPr>
            <p:ph type="body" idx="1"/>
          </p:nvPr>
        </p:nvSpPr>
        <p:spPr/>
        <p:txBody>
          <a:bodyPr/>
          <a:lstStyle/>
          <a:p>
            <a:pPr>
              <a:lnSpc>
                <a:spcPct val="90000"/>
              </a:lnSpc>
              <a:buClr>
                <a:srgbClr val="66FF33"/>
              </a:buClr>
            </a:pPr>
            <a:r>
              <a:rPr lang="tr-TR" altLang="tr-TR" b="1"/>
              <a:t>Cenevre Bildirgesi</a:t>
            </a:r>
          </a:p>
          <a:p>
            <a:pPr>
              <a:lnSpc>
                <a:spcPct val="90000"/>
              </a:lnSpc>
              <a:buClr>
                <a:srgbClr val="66FF33"/>
              </a:buClr>
            </a:pPr>
            <a:r>
              <a:rPr lang="tr-TR" altLang="tr-TR" b="1"/>
              <a:t>Helsinki Bildirgesi</a:t>
            </a:r>
          </a:p>
          <a:p>
            <a:pPr>
              <a:lnSpc>
                <a:spcPct val="90000"/>
              </a:lnSpc>
              <a:buClr>
                <a:srgbClr val="66FF33"/>
              </a:buClr>
            </a:pPr>
            <a:r>
              <a:rPr lang="tr-TR" altLang="tr-TR" b="1"/>
              <a:t>Sidney Bildirgesi</a:t>
            </a:r>
          </a:p>
          <a:p>
            <a:pPr>
              <a:lnSpc>
                <a:spcPct val="90000"/>
              </a:lnSpc>
              <a:buClr>
                <a:srgbClr val="66FF33"/>
              </a:buClr>
            </a:pPr>
            <a:r>
              <a:rPr lang="tr-TR" altLang="tr-TR" b="1"/>
              <a:t>Oslo Bildirgesi</a:t>
            </a:r>
          </a:p>
          <a:p>
            <a:pPr>
              <a:lnSpc>
                <a:spcPct val="90000"/>
              </a:lnSpc>
              <a:buClr>
                <a:srgbClr val="66FF33"/>
              </a:buClr>
            </a:pPr>
            <a:r>
              <a:rPr lang="tr-TR" altLang="tr-TR" b="1"/>
              <a:t>Tokyo Bildirgesi</a:t>
            </a:r>
          </a:p>
          <a:p>
            <a:pPr>
              <a:lnSpc>
                <a:spcPct val="90000"/>
              </a:lnSpc>
              <a:buClr>
                <a:srgbClr val="66FF33"/>
              </a:buClr>
            </a:pPr>
            <a:r>
              <a:rPr lang="tr-TR" altLang="tr-TR" b="1"/>
              <a:t>Sao Paolo Bildirgesi</a:t>
            </a:r>
          </a:p>
          <a:p>
            <a:pPr>
              <a:lnSpc>
                <a:spcPct val="90000"/>
              </a:lnSpc>
              <a:buClr>
                <a:srgbClr val="66FF33"/>
              </a:buClr>
            </a:pPr>
            <a:r>
              <a:rPr lang="tr-TR" altLang="tr-TR" b="1"/>
              <a:t>Lizbon Bildirgesi</a:t>
            </a:r>
          </a:p>
          <a:p>
            <a:pPr>
              <a:lnSpc>
                <a:spcPct val="90000"/>
              </a:lnSpc>
              <a:buClr>
                <a:srgbClr val="66FF33"/>
              </a:buClr>
            </a:pPr>
            <a:r>
              <a:rPr lang="tr-TR" altLang="tr-TR" b="1"/>
              <a:t>Venedik Bildirgesi</a:t>
            </a:r>
          </a:p>
        </p:txBody>
      </p:sp>
    </p:spTree>
    <p:extLst>
      <p:ext uri="{BB962C8B-B14F-4D97-AF65-F5344CB8AC3E}">
        <p14:creationId xmlns:p14="http://schemas.microsoft.com/office/powerpoint/2010/main" val="21942478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type="body" idx="1"/>
          </p:nvPr>
        </p:nvSpPr>
        <p:spPr>
          <a:xfrm>
            <a:off x="1981200" y="549275"/>
            <a:ext cx="8229600" cy="5581650"/>
          </a:xfrm>
        </p:spPr>
        <p:txBody>
          <a:bodyPr/>
          <a:lstStyle/>
          <a:p>
            <a:pPr algn="just">
              <a:buFont typeface="Wingdings" panose="05000000000000000000" pitchFamily="2" charset="2"/>
              <a:buNone/>
            </a:pPr>
            <a:r>
              <a:rPr lang="tr-TR" altLang="tr-TR"/>
              <a:t>  </a:t>
            </a:r>
            <a:r>
              <a:rPr lang="tr-TR" altLang="tr-TR" b="1"/>
              <a:t>Tüm bu gelişmeler sonunda ülkemizde de eczacılık mesleğine iyi ve kaliteli bir hizmet verilmesini sağlamak amacıyla kanun bazında birtakım düzenlemelere gidilmiştir. Bu amaçla meslek etiği alanında çalışmalar başlatılmıştır.</a:t>
            </a:r>
          </a:p>
        </p:txBody>
      </p:sp>
    </p:spTree>
    <p:extLst>
      <p:ext uri="{BB962C8B-B14F-4D97-AF65-F5344CB8AC3E}">
        <p14:creationId xmlns:p14="http://schemas.microsoft.com/office/powerpoint/2010/main" val="4937697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3"/>
          <p:cNvSpPr>
            <a:spLocks noGrp="1" noChangeArrowheads="1"/>
          </p:cNvSpPr>
          <p:nvPr>
            <p:ph type="body" idx="1"/>
          </p:nvPr>
        </p:nvSpPr>
        <p:spPr>
          <a:xfrm>
            <a:off x="1981200" y="333375"/>
            <a:ext cx="8229600" cy="5797550"/>
          </a:xfrm>
        </p:spPr>
        <p:txBody>
          <a:bodyPr/>
          <a:lstStyle/>
          <a:p>
            <a:pPr algn="ctr">
              <a:buFont typeface="Wingdings" panose="05000000000000000000" pitchFamily="2" charset="2"/>
              <a:buNone/>
            </a:pPr>
            <a:r>
              <a:rPr lang="tr-TR" altLang="tr-TR" b="1">
                <a:solidFill>
                  <a:srgbClr val="66FF33"/>
                </a:solidFill>
              </a:rPr>
              <a:t> </a:t>
            </a:r>
            <a:r>
              <a:rPr lang="tr-TR" altLang="tr-TR" sz="3600" b="1">
                <a:solidFill>
                  <a:srgbClr val="66FF33"/>
                </a:solidFill>
              </a:rPr>
              <a:t>Sağlık Bilimleri Alanında</a:t>
            </a:r>
          </a:p>
          <a:p>
            <a:pPr algn="ctr">
              <a:buFont typeface="Wingdings" panose="05000000000000000000" pitchFamily="2" charset="2"/>
              <a:buNone/>
            </a:pPr>
            <a:endParaRPr lang="tr-TR" altLang="tr-TR" sz="3600" b="1">
              <a:solidFill>
                <a:srgbClr val="66FF33"/>
              </a:solidFill>
            </a:endParaRPr>
          </a:p>
          <a:p>
            <a:pPr>
              <a:buClr>
                <a:srgbClr val="66FF33"/>
              </a:buClr>
            </a:pPr>
            <a:r>
              <a:rPr lang="tr-TR" altLang="tr-TR"/>
              <a:t>	</a:t>
            </a:r>
            <a:r>
              <a:rPr lang="tr-TR" altLang="tr-TR" b="1"/>
              <a:t>Bioetik</a:t>
            </a:r>
          </a:p>
          <a:p>
            <a:pPr>
              <a:buClr>
                <a:srgbClr val="66FF33"/>
              </a:buClr>
            </a:pPr>
            <a:r>
              <a:rPr lang="tr-TR" altLang="tr-TR" b="1"/>
              <a:t>	Tıp Etiği</a:t>
            </a:r>
          </a:p>
          <a:p>
            <a:pPr>
              <a:buClr>
                <a:srgbClr val="66FF33"/>
              </a:buClr>
            </a:pPr>
            <a:r>
              <a:rPr lang="tr-TR" altLang="tr-TR" b="1"/>
              <a:t>	Eczacılık Etiği</a:t>
            </a:r>
          </a:p>
          <a:p>
            <a:pPr>
              <a:buClr>
                <a:srgbClr val="66FF33"/>
              </a:buClr>
              <a:buFont typeface="Wingdings" panose="05000000000000000000" pitchFamily="2" charset="2"/>
              <a:buNone/>
            </a:pPr>
            <a:r>
              <a:rPr lang="tr-TR" altLang="tr-TR"/>
              <a:t>		</a:t>
            </a:r>
          </a:p>
        </p:txBody>
      </p:sp>
    </p:spTree>
    <p:extLst>
      <p:ext uri="{BB962C8B-B14F-4D97-AF65-F5344CB8AC3E}">
        <p14:creationId xmlns:p14="http://schemas.microsoft.com/office/powerpoint/2010/main" val="25966435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tr-TR" altLang="tr-TR">
                <a:solidFill>
                  <a:srgbClr val="66FF33"/>
                </a:solidFill>
              </a:rPr>
              <a:t>ETİK NEDİR?</a:t>
            </a:r>
          </a:p>
        </p:txBody>
      </p:sp>
      <p:sp>
        <p:nvSpPr>
          <p:cNvPr id="100355" name="Rectangle 3"/>
          <p:cNvSpPr>
            <a:spLocks noGrp="1" noChangeArrowheads="1"/>
          </p:cNvSpPr>
          <p:nvPr>
            <p:ph type="body" idx="1"/>
          </p:nvPr>
        </p:nvSpPr>
        <p:spPr/>
        <p:txBody>
          <a:bodyPr/>
          <a:lstStyle/>
          <a:p>
            <a:pPr>
              <a:buFont typeface="Wingdings" panose="05000000000000000000" pitchFamily="2" charset="2"/>
              <a:buNone/>
            </a:pPr>
            <a:r>
              <a:rPr lang="tr-TR" altLang="tr-TR"/>
              <a:t>		</a:t>
            </a:r>
            <a:r>
              <a:rPr lang="tr-TR" altLang="tr-TR" b="1"/>
              <a:t>Basit anlamda</a:t>
            </a:r>
          </a:p>
          <a:p>
            <a:pPr>
              <a:buFont typeface="Wingdings" panose="05000000000000000000" pitchFamily="2" charset="2"/>
              <a:buNone/>
            </a:pPr>
            <a:endParaRPr lang="tr-TR" altLang="tr-TR" b="1"/>
          </a:p>
          <a:p>
            <a:pPr>
              <a:buFont typeface="Wingdings" panose="05000000000000000000" pitchFamily="2" charset="2"/>
              <a:buNone/>
            </a:pPr>
            <a:r>
              <a:rPr lang="tr-TR" altLang="tr-TR" b="1"/>
              <a:t>		</a:t>
            </a:r>
            <a:r>
              <a:rPr lang="tr-TR" altLang="tr-TR" b="1">
                <a:solidFill>
                  <a:srgbClr val="66FF33"/>
                </a:solidFill>
              </a:rPr>
              <a:t>“Ahlak Kuramı”</a:t>
            </a:r>
            <a:r>
              <a:rPr lang="tr-TR" altLang="tr-TR" b="1"/>
              <a:t> ya da </a:t>
            </a:r>
          </a:p>
          <a:p>
            <a:pPr>
              <a:buFont typeface="Wingdings" panose="05000000000000000000" pitchFamily="2" charset="2"/>
              <a:buNone/>
            </a:pPr>
            <a:r>
              <a:rPr lang="tr-TR" altLang="tr-TR" b="1"/>
              <a:t>		</a:t>
            </a:r>
            <a:r>
              <a:rPr lang="tr-TR" altLang="tr-TR" b="1">
                <a:solidFill>
                  <a:srgbClr val="66FF33"/>
                </a:solidFill>
              </a:rPr>
              <a:t>“Teorik Ahlak”</a:t>
            </a:r>
          </a:p>
        </p:txBody>
      </p:sp>
    </p:spTree>
    <p:extLst>
      <p:ext uri="{BB962C8B-B14F-4D97-AF65-F5344CB8AC3E}">
        <p14:creationId xmlns:p14="http://schemas.microsoft.com/office/powerpoint/2010/main" val="20634409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tr-TR" altLang="tr-TR">
                <a:solidFill>
                  <a:srgbClr val="66FF33"/>
                </a:solidFill>
              </a:rPr>
              <a:t>ETİK</a:t>
            </a:r>
          </a:p>
        </p:txBody>
      </p:sp>
      <p:sp>
        <p:nvSpPr>
          <p:cNvPr id="101379" name="Rectangle 3"/>
          <p:cNvSpPr>
            <a:spLocks noGrp="1" noChangeArrowheads="1"/>
          </p:cNvSpPr>
          <p:nvPr>
            <p:ph type="body" idx="1"/>
          </p:nvPr>
        </p:nvSpPr>
        <p:spPr/>
        <p:txBody>
          <a:bodyPr/>
          <a:lstStyle/>
          <a:p>
            <a:pPr>
              <a:buFont typeface="Wingdings" panose="05000000000000000000" pitchFamily="2" charset="2"/>
              <a:buNone/>
            </a:pPr>
            <a:r>
              <a:rPr lang="tr-TR" altLang="tr-TR" b="1"/>
              <a:t>	</a:t>
            </a:r>
            <a:r>
              <a:rPr lang="tr-TR" altLang="tr-TR" b="1">
                <a:effectLst/>
              </a:rPr>
              <a:t>Davranış ve karekterle ilgili olarak neyin doğru ve iyi olduğunu araştıran sistematik bir araştırmadır ve </a:t>
            </a:r>
            <a:r>
              <a:rPr lang="tr-TR" altLang="tr-TR" b="1">
                <a:solidFill>
                  <a:srgbClr val="66FF33"/>
                </a:solidFill>
                <a:effectLst/>
              </a:rPr>
              <a:t>“Ne yapmalıyız?”,</a:t>
            </a:r>
            <a:r>
              <a:rPr lang="tr-TR" altLang="tr-TR" b="1">
                <a:effectLst/>
              </a:rPr>
              <a:t> </a:t>
            </a:r>
            <a:r>
              <a:rPr lang="tr-TR" altLang="tr-TR" b="1">
                <a:solidFill>
                  <a:srgbClr val="66FF33"/>
                </a:solidFill>
                <a:effectLst/>
              </a:rPr>
              <a:t>“Bunu niçin yapmalıyız?”</a:t>
            </a:r>
            <a:r>
              <a:rPr lang="tr-TR" altLang="tr-TR" b="1">
                <a:effectLst/>
              </a:rPr>
              <a:t> sorularının cevabını araştırır.</a:t>
            </a:r>
          </a:p>
        </p:txBody>
      </p:sp>
    </p:spTree>
    <p:extLst>
      <p:ext uri="{BB962C8B-B14F-4D97-AF65-F5344CB8AC3E}">
        <p14:creationId xmlns:p14="http://schemas.microsoft.com/office/powerpoint/2010/main" val="2700818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p:cNvSpPr>
            <a:spLocks noGrp="1" noChangeArrowheads="1"/>
          </p:cNvSpPr>
          <p:nvPr>
            <p:ph type="body" idx="1"/>
          </p:nvPr>
        </p:nvSpPr>
        <p:spPr/>
        <p:txBody>
          <a:bodyPr/>
          <a:lstStyle/>
          <a:p>
            <a:pPr algn="just">
              <a:buClr>
                <a:srgbClr val="66FF33"/>
              </a:buClr>
            </a:pPr>
            <a:r>
              <a:rPr lang="tr-TR" altLang="tr-TR" b="1"/>
              <a:t>Etik sözcüğü Yunanca “</a:t>
            </a:r>
            <a:r>
              <a:rPr lang="tr-TR" altLang="tr-TR" b="1">
                <a:solidFill>
                  <a:srgbClr val="66FF33"/>
                </a:solidFill>
              </a:rPr>
              <a:t>karakter</a:t>
            </a:r>
            <a:r>
              <a:rPr lang="tr-TR" altLang="tr-TR" b="1"/>
              <a:t>” anlamına gelen “</a:t>
            </a:r>
            <a:r>
              <a:rPr lang="tr-TR" altLang="tr-TR" b="1">
                <a:solidFill>
                  <a:srgbClr val="66FF33"/>
                </a:solidFill>
              </a:rPr>
              <a:t>ethos</a:t>
            </a:r>
            <a:r>
              <a:rPr lang="tr-TR" altLang="tr-TR" b="1"/>
              <a:t>” sözcüğünden türetilmiştir ve ahlak kurallarının ve değerlerinin incelenmesi sonucunda ortaya çıkmıştır. </a:t>
            </a:r>
          </a:p>
        </p:txBody>
      </p:sp>
    </p:spTree>
    <p:extLst>
      <p:ext uri="{BB962C8B-B14F-4D97-AF65-F5344CB8AC3E}">
        <p14:creationId xmlns:p14="http://schemas.microsoft.com/office/powerpoint/2010/main" val="20754762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2209800" y="1"/>
            <a:ext cx="7772400" cy="1052513"/>
          </a:xfrm>
        </p:spPr>
        <p:txBody>
          <a:bodyPr/>
          <a:lstStyle/>
          <a:p>
            <a:r>
              <a:rPr lang="tr-TR" altLang="tr-TR">
                <a:solidFill>
                  <a:srgbClr val="66FF33"/>
                </a:solidFill>
              </a:rPr>
              <a:t>FELSEFE ve ETİK</a:t>
            </a:r>
          </a:p>
        </p:txBody>
      </p:sp>
      <p:sp>
        <p:nvSpPr>
          <p:cNvPr id="105475" name="Rectangle 3"/>
          <p:cNvSpPr>
            <a:spLocks noGrp="1" noChangeArrowheads="1"/>
          </p:cNvSpPr>
          <p:nvPr>
            <p:ph type="body" idx="1"/>
          </p:nvPr>
        </p:nvSpPr>
        <p:spPr>
          <a:xfrm>
            <a:off x="2209800" y="1196976"/>
            <a:ext cx="7772400" cy="4975225"/>
          </a:xfrm>
        </p:spPr>
        <p:txBody>
          <a:bodyPr/>
          <a:lstStyle/>
          <a:p>
            <a:pPr algn="just">
              <a:buFont typeface="Wingdings" panose="05000000000000000000" pitchFamily="2" charset="2"/>
              <a:buNone/>
            </a:pPr>
            <a:r>
              <a:rPr lang="tr-TR" altLang="tr-TR" b="1"/>
              <a:t>	</a:t>
            </a:r>
            <a:r>
              <a:rPr lang="tr-TR" altLang="tr-TR" b="1">
                <a:solidFill>
                  <a:srgbClr val="66FF33"/>
                </a:solidFill>
              </a:rPr>
              <a:t>Felsefe</a:t>
            </a:r>
            <a:r>
              <a:rPr lang="tr-TR" altLang="tr-TR" b="1"/>
              <a:t>, Yunanca’da sevgi anlamına gelen </a:t>
            </a:r>
            <a:r>
              <a:rPr lang="tr-TR" altLang="tr-TR" b="1">
                <a:solidFill>
                  <a:srgbClr val="66FF33"/>
                </a:solidFill>
              </a:rPr>
              <a:t>“Sophia”</a:t>
            </a:r>
            <a:r>
              <a:rPr lang="tr-TR" altLang="tr-TR" b="1"/>
              <a:t> sözcüğünden türetilmiş olup </a:t>
            </a:r>
            <a:r>
              <a:rPr lang="tr-TR" altLang="tr-TR" b="1">
                <a:solidFill>
                  <a:srgbClr val="66FF33"/>
                </a:solidFill>
              </a:rPr>
              <a:t>“Bilgi Sevgisi”</a:t>
            </a:r>
            <a:r>
              <a:rPr lang="tr-TR" altLang="tr-TR" b="1"/>
              <a:t> anlamına gelmektedir. </a:t>
            </a:r>
          </a:p>
          <a:p>
            <a:pPr algn="just">
              <a:buFont typeface="Wingdings" panose="05000000000000000000" pitchFamily="2" charset="2"/>
              <a:buNone/>
            </a:pPr>
            <a:r>
              <a:rPr lang="tr-TR" altLang="tr-TR" b="1"/>
              <a:t>	</a:t>
            </a:r>
          </a:p>
          <a:p>
            <a:pPr algn="just">
              <a:buFont typeface="Wingdings" panose="05000000000000000000" pitchFamily="2" charset="2"/>
              <a:buNone/>
            </a:pPr>
            <a:r>
              <a:rPr lang="tr-TR" altLang="tr-TR" b="1"/>
              <a:t>	Felsefe, deneyim bilgi, ve düşünceleri eleştirel yoldan açıklığa kavuşturma ve kendi içinde tutarlı doyurucu bir dünya görüşü oluşturma çabasıdır. </a:t>
            </a:r>
          </a:p>
        </p:txBody>
      </p:sp>
    </p:spTree>
    <p:extLst>
      <p:ext uri="{BB962C8B-B14F-4D97-AF65-F5344CB8AC3E}">
        <p14:creationId xmlns:p14="http://schemas.microsoft.com/office/powerpoint/2010/main" val="22669564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2209800" y="1"/>
            <a:ext cx="7772400" cy="981075"/>
          </a:xfrm>
        </p:spPr>
        <p:txBody>
          <a:bodyPr/>
          <a:lstStyle/>
          <a:p>
            <a:r>
              <a:rPr lang="tr-TR" altLang="tr-TR">
                <a:solidFill>
                  <a:srgbClr val="66FF33"/>
                </a:solidFill>
              </a:rPr>
              <a:t>AHLAK ve ETİK</a:t>
            </a:r>
          </a:p>
        </p:txBody>
      </p:sp>
      <p:sp>
        <p:nvSpPr>
          <p:cNvPr id="115715" name="Rectangle 3"/>
          <p:cNvSpPr>
            <a:spLocks noGrp="1" noChangeArrowheads="1"/>
          </p:cNvSpPr>
          <p:nvPr>
            <p:ph type="body" idx="1"/>
          </p:nvPr>
        </p:nvSpPr>
        <p:spPr>
          <a:xfrm>
            <a:off x="1524000" y="836614"/>
            <a:ext cx="9144000" cy="5761037"/>
          </a:xfrm>
        </p:spPr>
        <p:txBody>
          <a:bodyPr/>
          <a:lstStyle/>
          <a:p>
            <a:pPr algn="just">
              <a:buClr>
                <a:srgbClr val="66FF33"/>
              </a:buClr>
            </a:pPr>
            <a:r>
              <a:rPr lang="tr-TR" altLang="tr-TR" b="1">
                <a:solidFill>
                  <a:srgbClr val="66FF33"/>
                </a:solidFill>
              </a:rPr>
              <a:t>Etik</a:t>
            </a:r>
            <a:r>
              <a:rPr lang="tr-TR" altLang="tr-TR" b="1"/>
              <a:t>, insanların kurduğu bireysel ve toplumsal ilişkilerin temelini oluşturan değerleri, normları, kuralları, doğru-yanlış ya da iyi-kötü gibi ahlaksal açıdan araştıran bir felsefe disiplinidir. Basit bir anlatımla </a:t>
            </a:r>
            <a:r>
              <a:rPr lang="tr-TR" altLang="tr-TR" b="1">
                <a:solidFill>
                  <a:srgbClr val="66FF33"/>
                </a:solidFill>
              </a:rPr>
              <a:t>etik</a:t>
            </a:r>
            <a:r>
              <a:rPr lang="tr-TR" altLang="tr-TR" b="1"/>
              <a:t>, doğru ve yanlış ölçütleridir. </a:t>
            </a:r>
          </a:p>
          <a:p>
            <a:pPr algn="just">
              <a:buClr>
                <a:srgbClr val="66FF33"/>
              </a:buClr>
            </a:pPr>
            <a:r>
              <a:rPr lang="tr-TR" altLang="tr-TR" b="1"/>
              <a:t>Aslında </a:t>
            </a:r>
            <a:r>
              <a:rPr lang="tr-TR" altLang="tr-TR" b="1">
                <a:solidFill>
                  <a:srgbClr val="66FF33"/>
                </a:solidFill>
              </a:rPr>
              <a:t>ahlak</a:t>
            </a:r>
            <a:r>
              <a:rPr lang="tr-TR" altLang="tr-TR" b="1"/>
              <a:t> ve </a:t>
            </a:r>
            <a:r>
              <a:rPr lang="tr-TR" altLang="tr-TR" b="1">
                <a:solidFill>
                  <a:srgbClr val="66FF33"/>
                </a:solidFill>
              </a:rPr>
              <a:t>etik </a:t>
            </a:r>
            <a:r>
              <a:rPr lang="tr-TR" altLang="tr-TR" b="1"/>
              <a:t>birbirinden farklı kavramlardır. Ancak pek çok yazar bu iki kavramı aynı anlamda kullanmış ve genellikle ahlak kavramını kullanmayı tercih etmiştir.</a:t>
            </a:r>
          </a:p>
        </p:txBody>
      </p:sp>
    </p:spTree>
    <p:extLst>
      <p:ext uri="{BB962C8B-B14F-4D97-AF65-F5344CB8AC3E}">
        <p14:creationId xmlns:p14="http://schemas.microsoft.com/office/powerpoint/2010/main" val="6330889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380</Words>
  <Application>Microsoft Office PowerPoint</Application>
  <PresentationFormat>Geniş ekran</PresentationFormat>
  <Paragraphs>46</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Wingdings</vt:lpstr>
      <vt:lpstr>Office Teması</vt:lpstr>
      <vt:lpstr>ETİK</vt:lpstr>
      <vt:lpstr>Diğer Bildirgeler</vt:lpstr>
      <vt:lpstr>PowerPoint Sunusu</vt:lpstr>
      <vt:lpstr>PowerPoint Sunusu</vt:lpstr>
      <vt:lpstr>ETİK NEDİR?</vt:lpstr>
      <vt:lpstr>ETİK</vt:lpstr>
      <vt:lpstr>PowerPoint Sunusu</vt:lpstr>
      <vt:lpstr>FELSEFE ve ETİK</vt:lpstr>
      <vt:lpstr>AHLAK ve ETİK</vt:lpstr>
      <vt:lpstr>PowerPoint Sunusu</vt:lpstr>
      <vt:lpstr>PowerPoint Sunusu</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dc:title>
  <dc:creator>gülbin özçelikay</dc:creator>
  <cp:lastModifiedBy>gülbin özçelikay</cp:lastModifiedBy>
  <cp:revision>2</cp:revision>
  <dcterms:created xsi:type="dcterms:W3CDTF">2018-03-20T12:25:51Z</dcterms:created>
  <dcterms:modified xsi:type="dcterms:W3CDTF">2018-03-20T13:01:24Z</dcterms:modified>
</cp:coreProperties>
</file>