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96" y="79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7" Type="http://schemas.openxmlformats.org/officeDocument/2006/relationships/tableStyles" Target="tableStyles.xml"/><Relationship Id="rId26" Type="http://schemas.openxmlformats.org/officeDocument/2006/relationships/viewProps" Target="viewProps.xml"/><Relationship Id="rId25" Type="http://schemas.openxmlformats.org/officeDocument/2006/relationships/presProps" Target="presProps.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Başlık"/>
          <p:cNvSpPr>
            <a:spLocks noGrp="1"/>
          </p:cNvSpPr>
          <p:nvPr>
            <p:ph type="ctrTitle" hasCustomPrompt="1"/>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hasCustomPrompt="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897443BB-A944-49E3-87AF-896EADCCFA12}" type="datetimeFigureOut">
              <a:rPr lang="tr-TR" smtClean="0"/>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C37DC93-F63D-4C8D-8A73-A9450BFE4305}" type="slidenum">
              <a:rPr lang="tr-TR" smtClean="0"/>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97443BB-A944-49E3-87AF-896EADCCFA12}"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C37DC93-F63D-4C8D-8A73-A9450BFE4305}" type="slidenum">
              <a:rPr lang="tr-TR" smtClean="0"/>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hasCustomPrompt="1"/>
          </p:nvPr>
        </p:nvSpPr>
        <p:spPr>
          <a:xfrm>
            <a:off x="8839200" y="914402"/>
            <a:ext cx="27432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a:xfrm>
            <a:off x="609600" y="914402"/>
            <a:ext cx="8026400" cy="5211763"/>
          </a:xfrm>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97443BB-A944-49E3-87AF-896EADCCFA12}"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C37DC93-F63D-4C8D-8A73-A9450BFE4305}" type="slidenum">
              <a:rPr lang="tr-TR" smtClean="0"/>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3" name="2 İçerik Yer Tutucusu"/>
          <p:cNvSpPr>
            <a:spLocks noGrp="1"/>
          </p:cNvSpPr>
          <p:nvPr>
            <p:ph idx="1" hasCustomPrompt="1"/>
          </p:nvPr>
        </p:nvSpPr>
        <p:spPr/>
        <p:txBody>
          <a:body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97443BB-A944-49E3-87AF-896EADCCFA12}"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C37DC93-F63D-4C8D-8A73-A9450BFE4305}" type="slidenum">
              <a:rPr lang="tr-TR" smtClean="0"/>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hasCustomPrompt="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endParaRPr kumimoji="0" lang="tr-TR" smtClean="0"/>
          </a:p>
        </p:txBody>
      </p:sp>
      <p:sp>
        <p:nvSpPr>
          <p:cNvPr id="4" name="3 Veri Yer Tutucusu"/>
          <p:cNvSpPr>
            <a:spLocks noGrp="1"/>
          </p:cNvSpPr>
          <p:nvPr>
            <p:ph type="dt" sz="half" idx="10"/>
          </p:nvPr>
        </p:nvSpPr>
        <p:spPr/>
        <p:txBody>
          <a:bodyPr/>
          <a:lstStyle/>
          <a:p>
            <a:fld id="{897443BB-A944-49E3-87AF-896EADCCFA12}"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C37DC93-F63D-4C8D-8A73-A9450BFE4305}" type="slidenum">
              <a:rPr lang="tr-TR" smtClean="0"/>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609600" y="704088"/>
            <a:ext cx="109728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hasCustomPrompt="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İçerik Yer Tutucusu"/>
          <p:cNvSpPr>
            <a:spLocks noGrp="1"/>
          </p:cNvSpPr>
          <p:nvPr>
            <p:ph sz="half" idx="2" hasCustomPrompt="1"/>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897443BB-A944-49E3-87AF-896EADCCFA12}"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C37DC93-F63D-4C8D-8A73-A9450BFE4305}" type="slidenum">
              <a:rPr lang="tr-TR" smtClean="0"/>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609600" y="704088"/>
            <a:ext cx="109728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hasCustomPrompt="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4" name="3 Metin Yer Tutucusu"/>
          <p:cNvSpPr>
            <a:spLocks noGrp="1"/>
          </p:cNvSpPr>
          <p:nvPr>
            <p:ph type="body" sz="half" idx="3" hasCustomPrompt="1"/>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5" name="4 İçerik Yer Tutucusu"/>
          <p:cNvSpPr>
            <a:spLocks noGrp="1"/>
          </p:cNvSpPr>
          <p:nvPr>
            <p:ph sz="quarter" idx="2" hasCustomPrompt="1"/>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6" name="5 İçerik Yer Tutucusu"/>
          <p:cNvSpPr>
            <a:spLocks noGrp="1"/>
          </p:cNvSpPr>
          <p:nvPr>
            <p:ph sz="quarter" idx="4" hasCustomPrompt="1"/>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897443BB-A944-49E3-87AF-896EADCCFA12}" type="datetimeFigureOut">
              <a:rPr lang="tr-TR" smtClean="0"/>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C37DC93-F63D-4C8D-8A73-A9450BFE4305}" type="slidenum">
              <a:rPr lang="tr-TR" smtClean="0"/>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897443BB-A944-49E3-87AF-896EADCCFA12}" type="datetimeFigureOut">
              <a:rPr lang="tr-TR" smtClean="0"/>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C37DC93-F63D-4C8D-8A73-A9450BFE4305}" type="slidenum">
              <a:rPr lang="tr-TR" smtClean="0"/>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897443BB-A944-49E3-87AF-896EADCCFA12}" type="datetimeFigureOut">
              <a:rPr lang="tr-TR" smtClean="0"/>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C37DC93-F63D-4C8D-8A73-A9450BFE4305}" type="slidenum">
              <a:rPr lang="tr-TR" smtClean="0"/>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hasCustomPrompt="1"/>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endParaRPr kumimoji="0" lang="tr-TR" smtClean="0"/>
          </a:p>
        </p:txBody>
      </p:sp>
      <p:sp>
        <p:nvSpPr>
          <p:cNvPr id="4" name="3 İçerik Yer Tutucusu"/>
          <p:cNvSpPr>
            <a:spLocks noGrp="1"/>
          </p:cNvSpPr>
          <p:nvPr>
            <p:ph sz="half" idx="1" hasCustomPrompt="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897443BB-A944-49E3-87AF-896EADCCFA12}"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C37DC93-F63D-4C8D-8A73-A9450BFE4305}" type="slidenum">
              <a:rPr lang="tr-TR" smtClean="0"/>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hasCustomPrompt="1"/>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hasCustomPrompt="1"/>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endParaRPr kumimoji="0" lang="tr-TR" smtClean="0"/>
          </a:p>
        </p:txBody>
      </p:sp>
      <p:sp>
        <p:nvSpPr>
          <p:cNvPr id="5" name="4 Veri Yer Tutucusu"/>
          <p:cNvSpPr>
            <a:spLocks noGrp="1"/>
          </p:cNvSpPr>
          <p:nvPr>
            <p:ph type="dt" sz="half" idx="10"/>
          </p:nvPr>
        </p:nvSpPr>
        <p:spPr/>
        <p:txBody>
          <a:bodyPr/>
          <a:lstStyle/>
          <a:p>
            <a:fld id="{897443BB-A944-49E3-87AF-896EADCCFA12}"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10769600" y="6356351"/>
            <a:ext cx="812800" cy="365125"/>
          </a:xfrm>
        </p:spPr>
        <p:txBody>
          <a:bodyPr/>
          <a:lstStyle/>
          <a:p>
            <a:fld id="{BC37DC93-F63D-4C8D-8A73-A9450BFE4305}" type="slidenum">
              <a:rPr lang="tr-TR" smtClean="0"/>
            </a:fld>
            <a:endParaRPr lang="tr-TR"/>
          </a:p>
        </p:txBody>
      </p:sp>
      <p:sp>
        <p:nvSpPr>
          <p:cNvPr id="3" name="2 Resim Yer Tutucusu"/>
          <p:cNvSpPr>
            <a:spLocks noGrp="1"/>
          </p:cNvSpPr>
          <p:nvPr>
            <p:ph type="pic" idx="1" hasCustomPrompt="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6 Serbest Form"/>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tr-TR" smtClean="0"/>
              <a:t>Asıl metin stillerini düzenlemek için tıklatın</a:t>
            </a:r>
            <a:endParaRPr kumimoji="0" lang="tr-TR" smtClean="0"/>
          </a:p>
          <a:p>
            <a:pPr lvl="1" eaLnBrk="1" latinLnBrk="0" hangingPunct="1"/>
            <a:r>
              <a:rPr kumimoji="0" lang="tr-TR" smtClean="0"/>
              <a:t>İkinci düzey</a:t>
            </a:r>
            <a:endParaRPr kumimoji="0" lang="tr-TR" smtClean="0"/>
          </a:p>
          <a:p>
            <a:pPr lvl="2" eaLnBrk="1" latinLnBrk="0" hangingPunct="1"/>
            <a:r>
              <a:rPr kumimoji="0" lang="tr-TR" smtClean="0"/>
              <a:t>Üçüncü düzey</a:t>
            </a:r>
            <a:endParaRPr kumimoji="0" lang="tr-TR" smtClean="0"/>
          </a:p>
          <a:p>
            <a:pPr lvl="3" eaLnBrk="1" latinLnBrk="0" hangingPunct="1"/>
            <a:r>
              <a:rPr kumimoji="0" lang="tr-TR" smtClean="0"/>
              <a:t>Dördüncü düzey</a:t>
            </a:r>
            <a:endParaRPr kumimoji="0" lang="tr-TR" smtClean="0"/>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97443BB-A944-49E3-87AF-896EADCCFA12}" type="datetimeFigureOut">
              <a:rPr lang="tr-TR" smtClean="0"/>
            </a:fld>
            <a:endParaRPr lang="tr-T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C37DC93-F63D-4C8D-8A73-A9450BFE4305}" type="slidenum">
              <a:rPr lang="tr-TR" smtClean="0"/>
            </a:fld>
            <a:endParaRPr lang="tr-TR"/>
          </a:p>
        </p:txBody>
      </p:sp>
      <p:grpSp>
        <p:nvGrpSpPr>
          <p:cNvPr id="2" name="1 Grup"/>
          <p:cNvGrpSpPr/>
          <p:nvPr/>
        </p:nvGrpSpPr>
        <p:grpSpPr>
          <a:xfrm>
            <a:off x="-25356" y="202408"/>
            <a:ext cx="12240731" cy="649224"/>
            <a:chOff x="-19045" y="216550"/>
            <a:chExt cx="9180548" cy="649224"/>
          </a:xfrm>
        </p:grpSpPr>
        <p:sp>
          <p:nvSpPr>
            <p:cNvPr id="12" name="11 Serbest Form"/>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665018" y="2250282"/>
            <a:ext cx="11057082" cy="956056"/>
          </a:xfrm>
        </p:spPr>
        <p:txBody>
          <a:bodyPr>
            <a:normAutofit/>
          </a:bodyPr>
          <a:lstStyle/>
          <a:p>
            <a:r>
              <a:rPr lang="tr-TR" b="1" dirty="0" smtClean="0">
                <a:solidFill>
                  <a:schemeClr val="tx1"/>
                </a:solidFill>
                <a:latin typeface="Arial" panose="020B0604020202020204" pitchFamily="34" charset="0"/>
                <a:cs typeface="Arial" panose="020B0604020202020204" pitchFamily="34" charset="0"/>
              </a:rPr>
              <a:t> BİR OTELİN ÇALIŞTIĞI PİYASALAR</a:t>
            </a:r>
            <a:endParaRPr lang="tr-TR" b="1" dirty="0">
              <a:solidFill>
                <a:schemeClr val="tx1"/>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9600" y="523082"/>
            <a:ext cx="10972800" cy="1184306"/>
          </a:xfrm>
        </p:spPr>
        <p:txBody>
          <a:bodyPr/>
          <a:lstStyle/>
          <a:p>
            <a:r>
              <a:rPr lang="tr-TR" b="1" dirty="0" smtClean="0">
                <a:solidFill>
                  <a:schemeClr val="tx1"/>
                </a:solidFill>
                <a:latin typeface="Arial" panose="020B0604020202020204" pitchFamily="34" charset="0"/>
                <a:cs typeface="Arial" panose="020B0604020202020204" pitchFamily="34" charset="0"/>
              </a:rPr>
              <a:t>Satış faaliyet planı</a:t>
            </a:r>
            <a:endParaRPr lang="tr-TR"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pPr marL="0" indent="0" algn="just">
              <a:buNone/>
            </a:pPr>
            <a:r>
              <a:rPr lang="tr-TR" b="1" dirty="0" smtClean="0">
                <a:latin typeface="Arial" panose="020B0604020202020204" pitchFamily="34" charset="0"/>
                <a:cs typeface="Arial" panose="020B0604020202020204" pitchFamily="34" charset="0"/>
              </a:rPr>
              <a:t>-Her bir Pazar bölümü üzerine dayalı bir paket tur yapabiliriz.</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-Hedef pazarımız belirlendiğinde, bu pazara uygun özel satış geliştirme ve paket turlar hazırlayabiliriz.</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-Satış faaliyet planımız 1 yıl boyunca ne yapacağımızı bileceğimiz bir araç olacaktır. Her hafta gözden geçirilmelidir.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-Her satış sorumlusunun birer rapor hazırlaması gerekir.</a:t>
            </a: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7800" y="611982"/>
            <a:ext cx="12192000" cy="1184306"/>
          </a:xfrm>
        </p:spPr>
        <p:txBody>
          <a:bodyPr>
            <a:normAutofit/>
          </a:bodyPr>
          <a:lstStyle/>
          <a:p>
            <a:r>
              <a:rPr lang="tr-TR" sz="4000" b="1" dirty="0" smtClean="0">
                <a:solidFill>
                  <a:schemeClr val="tx1"/>
                </a:solidFill>
                <a:latin typeface="Arial" panose="020B0604020202020204" pitchFamily="34" charset="0"/>
                <a:cs typeface="Arial" panose="020B0604020202020204" pitchFamily="34" charset="0"/>
              </a:rPr>
              <a:t>Satış faaliyetleri öncesi yapılacak işler programı</a:t>
            </a:r>
            <a:endParaRPr lang="tr-TR" sz="4000"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pPr marL="0" indent="0" algn="just">
              <a:buNone/>
            </a:pPr>
            <a:r>
              <a:rPr lang="tr-TR" b="1" dirty="0" smtClean="0">
                <a:latin typeface="Arial" panose="020B0604020202020204" pitchFamily="34" charset="0"/>
                <a:cs typeface="Arial" panose="020B0604020202020204" pitchFamily="34" charset="0"/>
              </a:rPr>
              <a:t>-Turizm pazarlaması hakkında bilgi sahibi olmak</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-Ürün veya hizmetlerimizi tanımak ve bilmek</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-Hizmet pazarı ile mamul pazarı arasındaki farklar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-Rakiplerimizin güçlü ve zayıf yönlerini tespit etmek</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-Rakiplerimizin avantaj ve dezavantajlarını tespit etmek.</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-İşletmemizin yerini avantaj ve dezavantajlarını tespit etmek</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-Pazardaki payımızı öğrenmek</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-Otel içindeki satışların karın nasıl arttırdığını belirlemek</a:t>
            </a: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193800"/>
            <a:ext cx="10972800" cy="5130800"/>
          </a:xfrm>
        </p:spPr>
        <p:txBody>
          <a:bodyPr/>
          <a:lstStyle/>
          <a:p>
            <a:pPr marL="0" indent="0" algn="just">
              <a:buNone/>
            </a:pPr>
            <a:r>
              <a:rPr lang="tr-TR" b="1" dirty="0" smtClean="0">
                <a:latin typeface="Arial" panose="020B0604020202020204" pitchFamily="34" charset="0"/>
                <a:cs typeface="Arial" panose="020B0604020202020204" pitchFamily="34" charset="0"/>
              </a:rPr>
              <a:t>-Satış çeşidi olan up-selling ve cross-selling metotlarını yeniden gözden geçirmek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-Pazar ve müşteri tiplerini yeniden incelemek</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-İş esaslarının raporlarını hazırlamak</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-Bir coğrafi bölge raporu hazırlamak</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-Satış geliştirme materyallerini gözden geçirmek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-Ürün geliştirme ve satış personelinin sorumluluklarını belirlemek</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-Yukarıdaki işlemler yapıldıktan sonra satış faaliyetine geçilebilir.</a:t>
            </a: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9600" y="573882"/>
            <a:ext cx="10972800" cy="1184306"/>
          </a:xfrm>
        </p:spPr>
        <p:txBody>
          <a:bodyPr>
            <a:normAutofit fontScale="90000"/>
          </a:bodyPr>
          <a:lstStyle/>
          <a:p>
            <a:r>
              <a:rPr lang="tr-TR" b="1" dirty="0" smtClean="0">
                <a:solidFill>
                  <a:schemeClr val="tx1"/>
                </a:solidFill>
                <a:latin typeface="Arial" panose="020B0604020202020204" pitchFamily="34" charset="0"/>
                <a:cs typeface="Arial" panose="020B0604020202020204" pitchFamily="34" charset="0"/>
              </a:rPr>
              <a:t>TURİZM PAZARLAMA ARAŞTIRMASI</a:t>
            </a:r>
            <a:endParaRPr lang="tr-TR"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pPr marL="0" indent="0" algn="just">
              <a:buNone/>
            </a:pPr>
            <a:r>
              <a:rPr lang="tr-TR" b="1" dirty="0" smtClean="0">
                <a:latin typeface="Arial" panose="020B0604020202020204" pitchFamily="34" charset="0"/>
                <a:cs typeface="Arial" panose="020B0604020202020204" pitchFamily="34" charset="0"/>
              </a:rPr>
              <a:t> Pazarlama araştırması, pazarlama olayında ortaya çıkan sorunların bilimsel metotlarla çözümlenmesi işlemine denir. Pazarlama araştırması iş hayatının belirsizliklerle dolu dinamik ve rekabetçi ortamında, üreticilere tüketiciler arasındaki mesafeyi kapatmaya yarayacak bilgileri sağlama fonksiyonunu yerine getirir.</a:t>
            </a:r>
            <a:endParaRPr lang="tr-TR" b="1" dirty="0" smtClean="0">
              <a:latin typeface="Arial" panose="020B0604020202020204" pitchFamily="34" charset="0"/>
              <a:cs typeface="Arial" panose="020B0604020202020204" pitchFamily="34" charset="0"/>
            </a:endParaRPr>
          </a:p>
          <a:p>
            <a:pPr marL="0" indent="0" algn="just">
              <a:buNone/>
            </a:pP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9600" y="472282"/>
            <a:ext cx="10972800" cy="1184306"/>
          </a:xfrm>
        </p:spPr>
        <p:txBody>
          <a:bodyPr>
            <a:normAutofit fontScale="90000"/>
          </a:bodyPr>
          <a:lstStyle/>
          <a:p>
            <a:r>
              <a:rPr lang="tr-TR" b="1" dirty="0" smtClean="0">
                <a:solidFill>
                  <a:schemeClr val="tx1"/>
                </a:solidFill>
                <a:latin typeface="Arial" panose="020B0604020202020204" pitchFamily="34" charset="0"/>
                <a:cs typeface="Arial" panose="020B0604020202020204" pitchFamily="34" charset="0"/>
              </a:rPr>
              <a:t>A)Pazarlama Araştırmalarının Yararları</a:t>
            </a:r>
            <a:endParaRPr lang="tr-TR"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609600" y="1656588"/>
            <a:ext cx="11379200" cy="4985512"/>
          </a:xfrm>
        </p:spPr>
        <p:txBody>
          <a:bodyPr>
            <a:normAutofit lnSpcReduction="10000"/>
          </a:bodyPr>
          <a:lstStyle/>
          <a:p>
            <a:pPr marL="0" indent="0" algn="just">
              <a:buNone/>
            </a:pPr>
            <a:r>
              <a:rPr lang="tr-TR" b="1" dirty="0" smtClean="0">
                <a:latin typeface="Arial" panose="020B0604020202020204" pitchFamily="34" charset="0"/>
                <a:cs typeface="Arial" panose="020B0604020202020204" pitchFamily="34" charset="0"/>
              </a:rPr>
              <a:t>1-Turizm pazarlamasının sorunlarını ve onları oluşturan nedenlerin ortaya çıkarılmasını sağlar.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2-Yönetim tarafından alınacak kararların riskini azaltır, rasyonelliği sağlar.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3-Tüketicinin istek ve arzularına uygun mal ve hizmet üretimini sağlar.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4-Yeni mamul-hizmet veya piyasa oluşturmaya imkan verir.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5-Satış verimliliğini arttırır.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6-Turizm piyasalarında meydana gelen değişikliklerin takip edilmesini sağlar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7-Pazarlamafaaliyetlerinde en uygun metotların seçimini sağlayıp kaynak ve zaman israfını önler.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8-Turistlerin ihtiyaçlarına göre yeni hizmetlerin belirlenmesini sağlar.</a:t>
            </a:r>
            <a:endParaRPr lang="tr-TR" b="1" dirty="0" smtClean="0">
              <a:latin typeface="Arial" panose="020B0604020202020204" pitchFamily="34" charset="0"/>
              <a:cs typeface="Arial" panose="020B0604020202020204" pitchFamily="34" charset="0"/>
            </a:endParaRPr>
          </a:p>
          <a:p>
            <a:pPr marL="0" indent="0" algn="just">
              <a:buNone/>
            </a:pP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1600" y="624682"/>
            <a:ext cx="12090400" cy="1184306"/>
          </a:xfrm>
        </p:spPr>
        <p:txBody>
          <a:bodyPr>
            <a:normAutofit fontScale="90000"/>
          </a:bodyPr>
          <a:lstStyle/>
          <a:p>
            <a:r>
              <a:rPr lang="tr-TR" b="1" dirty="0" smtClean="0">
                <a:solidFill>
                  <a:schemeClr val="tx1"/>
                </a:solidFill>
                <a:latin typeface="Arial" panose="020B0604020202020204" pitchFamily="34" charset="0"/>
                <a:cs typeface="Arial" panose="020B0604020202020204" pitchFamily="34" charset="0"/>
              </a:rPr>
              <a:t>İşletmeler açısından pazarlama araştırması:</a:t>
            </a:r>
            <a:endParaRPr lang="tr-TR"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pPr marL="0" indent="0" algn="just">
              <a:buNone/>
            </a:pPr>
            <a:r>
              <a:rPr lang="tr-TR" b="1" dirty="0" smtClean="0">
                <a:latin typeface="Arial" panose="020B0604020202020204" pitchFamily="34" charset="0"/>
                <a:cs typeface="Arial" panose="020B0604020202020204" pitchFamily="34" charset="0"/>
              </a:rPr>
              <a:t>1-Üretim analizi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2-Rakiplerin analizi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3-Piyasa analizi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4-Kısım analizi</a:t>
            </a:r>
            <a:endParaRPr lang="tr-TR" b="1" dirty="0" smtClean="0">
              <a:latin typeface="Arial" panose="020B0604020202020204" pitchFamily="34" charset="0"/>
              <a:cs typeface="Arial" panose="020B0604020202020204" pitchFamily="34" charset="0"/>
            </a:endParaRPr>
          </a:p>
          <a:p>
            <a:pPr marL="0" indent="0" algn="just">
              <a:buNone/>
            </a:pP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03200" y="662782"/>
            <a:ext cx="11379200" cy="1184306"/>
          </a:xfrm>
        </p:spPr>
        <p:txBody>
          <a:bodyPr>
            <a:normAutofit/>
          </a:bodyPr>
          <a:lstStyle/>
          <a:p>
            <a:r>
              <a:rPr lang="tr-TR" b="1" dirty="0" smtClean="0">
                <a:solidFill>
                  <a:schemeClr val="tx1"/>
                </a:solidFill>
                <a:latin typeface="Arial" panose="020B0604020202020204" pitchFamily="34" charset="0"/>
                <a:cs typeface="Arial" panose="020B0604020202020204" pitchFamily="34" charset="0"/>
              </a:rPr>
              <a:t>B)Pazarlama Araştırması Yöntemi</a:t>
            </a:r>
            <a:endParaRPr lang="tr-TR"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pPr marL="0" indent="0" algn="just">
              <a:buNone/>
            </a:pPr>
            <a:r>
              <a:rPr lang="tr-TR" b="1" dirty="0" smtClean="0">
                <a:latin typeface="Arial" panose="020B0604020202020204" pitchFamily="34" charset="0"/>
                <a:cs typeface="Arial" panose="020B0604020202020204" pitchFamily="34" charset="0"/>
              </a:rPr>
              <a:t> Pazarlama araştırmasında ki işlemler şu şekildedir;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1-Problemin teşhisi ve tanımlanması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2-Veri kaynaklarının belirlenmesi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3-Verilerin toplanacağı ana kütlenin belirlenmesi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4-Verilerin toplanmasında kullanılacak yöntemlerin seçimi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5-Verilerin toplanması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6-Verilerin analizi ve yorumu</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7-Araştırma raporunun hazırlanması</a:t>
            </a: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84200" y="1295400"/>
            <a:ext cx="10972800" cy="5270500"/>
          </a:xfrm>
        </p:spPr>
        <p:txBody>
          <a:bodyPr>
            <a:normAutofit/>
          </a:bodyPr>
          <a:lstStyle/>
          <a:p>
            <a:pPr marL="0" indent="0" algn="just">
              <a:buNone/>
            </a:pPr>
            <a:r>
              <a:rPr lang="tr-TR" sz="3500" b="1" dirty="0" smtClean="0">
                <a:latin typeface="Arial" panose="020B0604020202020204" pitchFamily="34" charset="0"/>
                <a:cs typeface="Arial" panose="020B0604020202020204" pitchFamily="34" charset="0"/>
              </a:rPr>
              <a:t>1-Problemin teşhisi ve tanımlanması: </a:t>
            </a:r>
            <a:r>
              <a:rPr lang="tr-TR" b="1" dirty="0" smtClean="0">
                <a:latin typeface="Arial" panose="020B0604020202020204" pitchFamily="34" charset="0"/>
                <a:cs typeface="Arial" panose="020B0604020202020204" pitchFamily="34" charset="0"/>
              </a:rPr>
              <a:t>Pazarlama araştırmasının ilk adımını oluşturur. Bu durum sayesinde temel problem saptanır ve işletmenin zaman içinde karşılaştığı problemler belirlenir.</a:t>
            </a:r>
            <a:endParaRPr lang="tr-TR" b="1" dirty="0" smtClean="0">
              <a:latin typeface="Arial" panose="020B0604020202020204" pitchFamily="34" charset="0"/>
              <a:cs typeface="Arial" panose="020B0604020202020204" pitchFamily="34" charset="0"/>
            </a:endParaRPr>
          </a:p>
          <a:p>
            <a:pPr marL="0" indent="0" algn="just">
              <a:buNone/>
            </a:pPr>
            <a:r>
              <a:rPr lang="tr-TR" sz="3500" b="1" dirty="0" smtClean="0">
                <a:latin typeface="Arial" panose="020B0604020202020204" pitchFamily="34" charset="0"/>
                <a:cs typeface="Arial" panose="020B0604020202020204" pitchFamily="34" charset="0"/>
              </a:rPr>
              <a:t>2-Veri kaynaklarının belirlenmesi: </a:t>
            </a:r>
            <a:endParaRPr lang="tr-TR" b="1" dirty="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a)Doğrudan elde edilen veriler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b)Dolaylı yoldan edilen veriler</a:t>
            </a:r>
            <a:endParaRPr lang="tr-TR" b="1" dirty="0" smtClean="0">
              <a:latin typeface="Arial" panose="020B0604020202020204" pitchFamily="34" charset="0"/>
              <a:cs typeface="Arial" panose="020B0604020202020204" pitchFamily="34" charset="0"/>
            </a:endParaRPr>
          </a:p>
          <a:p>
            <a:pPr marL="0" indent="0" algn="just">
              <a:buNone/>
            </a:pP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054100"/>
            <a:ext cx="10972800" cy="5270500"/>
          </a:xfrm>
        </p:spPr>
        <p:txBody>
          <a:bodyPr>
            <a:normAutofit/>
          </a:bodyPr>
          <a:lstStyle/>
          <a:p>
            <a:pPr marL="0" indent="0" algn="just">
              <a:buNone/>
            </a:pPr>
            <a:r>
              <a:rPr lang="tr-TR" sz="3500" b="1" dirty="0" smtClean="0">
                <a:latin typeface="Arial" panose="020B0604020202020204" pitchFamily="34" charset="0"/>
                <a:cs typeface="Arial" panose="020B0604020202020204" pitchFamily="34" charset="0"/>
              </a:rPr>
              <a:t>3-Verilerin toplanacağı ana kütlenin seçimi: </a:t>
            </a:r>
            <a:r>
              <a:rPr lang="tr-TR" b="1" dirty="0" smtClean="0">
                <a:latin typeface="Arial" panose="020B0604020202020204" pitchFamily="34" charset="0"/>
                <a:cs typeface="Arial" panose="020B0604020202020204" pitchFamily="34" charset="0"/>
              </a:rPr>
              <a:t>Verilerin toplanacağı ana kütleyi oluştururken iki örnekleme metodu kullanılır.</a:t>
            </a:r>
            <a:endParaRPr lang="tr-TR" b="1" dirty="0" smtClean="0">
              <a:latin typeface="Arial" panose="020B0604020202020204" pitchFamily="34" charset="0"/>
              <a:cs typeface="Arial" panose="020B0604020202020204" pitchFamily="34" charset="0"/>
            </a:endParaRPr>
          </a:p>
          <a:p>
            <a:pPr marL="0" indent="0" algn="just">
              <a:buNone/>
            </a:pPr>
            <a:r>
              <a:rPr lang="tr-TR" sz="3000" b="1" dirty="0" smtClean="0">
                <a:latin typeface="Arial" panose="020B0604020202020204" pitchFamily="34" charset="0"/>
                <a:cs typeface="Arial" panose="020B0604020202020204" pitchFamily="34" charset="0"/>
              </a:rPr>
              <a:t>a)Tesadüfi örnekleme metodu yöntemi: </a:t>
            </a:r>
            <a:r>
              <a:rPr lang="tr-TR" b="1" dirty="0" smtClean="0">
                <a:latin typeface="Arial" panose="020B0604020202020204" pitchFamily="34" charset="0"/>
                <a:cs typeface="Arial" panose="020B0604020202020204" pitchFamily="34" charset="0"/>
              </a:rPr>
              <a:t>Bu yöntemde dört çeşit tesadüfü örnekleme vardır;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1-Basit tesadüfü örnekleme</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2-Zümrelere göre örnekleme</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3-Kümelere göre örnekleme</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4-Alanlara göre örnekleme</a:t>
            </a:r>
            <a:endParaRPr lang="tr-TR" b="1" dirty="0" smtClean="0">
              <a:latin typeface="Arial" panose="020B0604020202020204" pitchFamily="34" charset="0"/>
              <a:cs typeface="Arial" panose="020B0604020202020204" pitchFamily="34" charset="0"/>
            </a:endParaRPr>
          </a:p>
          <a:p>
            <a:pPr marL="0" indent="0" algn="just">
              <a:buNone/>
            </a:pPr>
            <a:r>
              <a:rPr lang="tr-TR" sz="3000" b="1" dirty="0" smtClean="0">
                <a:latin typeface="Arial" panose="020B0604020202020204" pitchFamily="34" charset="0"/>
                <a:cs typeface="Arial" panose="020B0604020202020204" pitchFamily="34" charset="0"/>
              </a:rPr>
              <a:t>b)Tesadüfi olmayan örnekleme yöntemleri: </a:t>
            </a:r>
            <a:r>
              <a:rPr lang="tr-TR" b="1" dirty="0" smtClean="0">
                <a:latin typeface="Arial" panose="020B0604020202020204" pitchFamily="34" charset="0"/>
                <a:cs typeface="Arial" panose="020B0604020202020204" pitchFamily="34" charset="0"/>
              </a:rPr>
              <a:t>Örneğe girme imkanı olmayan birimlerin kullanılarak ana kütlenin oluşturulması</a:t>
            </a:r>
            <a:endParaRPr lang="tr-TR" sz="3000"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028700"/>
            <a:ext cx="10972800" cy="5613400"/>
          </a:xfrm>
        </p:spPr>
        <p:txBody>
          <a:bodyPr>
            <a:normAutofit lnSpcReduction="10000"/>
          </a:bodyPr>
          <a:lstStyle/>
          <a:p>
            <a:pPr marL="0" indent="0" algn="just">
              <a:buNone/>
            </a:pPr>
            <a:r>
              <a:rPr lang="tr-TR" sz="3500" b="1" dirty="0" smtClean="0">
                <a:latin typeface="Arial" panose="020B0604020202020204" pitchFamily="34" charset="0"/>
                <a:cs typeface="Arial" panose="020B0604020202020204" pitchFamily="34" charset="0"/>
              </a:rPr>
              <a:t>4-Verilerin toplanmasında kullanılacak yöntemlerin seçimi: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a)İşletme içi kaynaklar, İşletmenin faaliyetleri ile ilgili istatistikler, kar-zarar hesapları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b)İşletme dışı kaynaklar işletme dışından temin edilen özel ve resmi veri kaynaklarıdır. Pazarlama araştırmasında verilerin toplanması metotları şunlardır;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1-Anket metodu</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2-Gözlem metodu</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3-Deney metodu</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4-Projeksiyon metodu</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5-Ölçekleme metodu</a:t>
            </a:r>
            <a:endParaRPr lang="tr-TR" b="1" dirty="0" smtClean="0">
              <a:latin typeface="Arial" panose="020B0604020202020204" pitchFamily="34" charset="0"/>
              <a:cs typeface="Arial" panose="020B0604020202020204" pitchFamily="34" charset="0"/>
            </a:endParaRPr>
          </a:p>
          <a:p>
            <a:pPr marL="0" indent="0" algn="just">
              <a:buNone/>
            </a:pP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2"/>
          <p:cNvSpPr>
            <a:spLocks noGrp="1"/>
          </p:cNvSpPr>
          <p:nvPr>
            <p:ph idx="1"/>
          </p:nvPr>
        </p:nvSpPr>
        <p:spPr>
          <a:xfrm>
            <a:off x="609600" y="1376680"/>
            <a:ext cx="10972800" cy="4770120"/>
          </a:xfrm>
        </p:spPr>
        <p:txBody>
          <a:bodyPr/>
          <a:lstStyle/>
          <a:p>
            <a:pPr marL="0" indent="0" algn="just">
              <a:buNone/>
            </a:pPr>
            <a:r>
              <a:rPr lang="tr-TR" sz="3500" b="1" dirty="0" smtClean="0">
                <a:latin typeface="Arial" panose="020B0604020202020204" pitchFamily="34" charset="0"/>
                <a:cs typeface="Arial" panose="020B0604020202020204" pitchFamily="34" charset="0"/>
              </a:rPr>
              <a:t>1-Perakende seyahat acentaları: </a:t>
            </a:r>
            <a:r>
              <a:rPr lang="tr-TR" b="1" dirty="0" smtClean="0">
                <a:latin typeface="Arial" panose="020B0604020202020204" pitchFamily="34" charset="0"/>
                <a:cs typeface="Arial" panose="020B0604020202020204" pitchFamily="34" charset="0"/>
              </a:rPr>
              <a:t>Bu posta teleks veya telefaks yolu ile direkt otele veya kişinin kendi başvurusu ile acentanın otele yaptırdığı rezervasyon sistemini gerçekleştiren seyahat acentalarıdır.</a:t>
            </a:r>
            <a:endParaRPr lang="tr-TR" b="1" dirty="0" smtClean="0">
              <a:latin typeface="Arial" panose="020B0604020202020204" pitchFamily="34" charset="0"/>
              <a:cs typeface="Arial" panose="020B0604020202020204" pitchFamily="34" charset="0"/>
            </a:endParaRPr>
          </a:p>
          <a:p>
            <a:pPr marL="0" indent="0" algn="just">
              <a:buNone/>
            </a:pPr>
            <a:r>
              <a:rPr lang="tr-TR" sz="3500" b="1" dirty="0" smtClean="0">
                <a:latin typeface="Arial" panose="020B0604020202020204" pitchFamily="34" charset="0"/>
                <a:cs typeface="Arial" panose="020B0604020202020204" pitchFamily="34" charset="0"/>
              </a:rPr>
              <a:t>2-Tur operatörleri veya toptancılar: </a:t>
            </a:r>
            <a:r>
              <a:rPr lang="tr-TR" b="1" dirty="0" smtClean="0">
                <a:latin typeface="Arial" panose="020B0604020202020204" pitchFamily="34" charset="0"/>
                <a:cs typeface="Arial" panose="020B0604020202020204" pitchFamily="34" charset="0"/>
              </a:rPr>
              <a:t>Bu faaliyet çeşidi, kapsamlı turlar veya bağımsız turlardan birisi için bir tur broşürü oluşturmaktadır.</a:t>
            </a:r>
            <a:endParaRPr lang="tr-TR" b="1" dirty="0" smtClean="0">
              <a:latin typeface="Arial" panose="020B0604020202020204" pitchFamily="34" charset="0"/>
              <a:cs typeface="Arial" panose="020B0604020202020204" pitchFamily="34" charset="0"/>
            </a:endParaRPr>
          </a:p>
          <a:p>
            <a:pPr marL="0" indent="0" algn="just">
              <a:buNone/>
            </a:pPr>
            <a:r>
              <a:rPr lang="tr-TR" sz="3500" b="1" dirty="0" smtClean="0">
                <a:latin typeface="Arial" panose="020B0604020202020204" pitchFamily="34" charset="0"/>
                <a:cs typeface="Arial" panose="020B0604020202020204" pitchFamily="34" charset="0"/>
              </a:rPr>
              <a:t>3-Grup operatörleri: </a:t>
            </a:r>
            <a:r>
              <a:rPr lang="tr-TR" b="1" dirty="0" smtClean="0">
                <a:latin typeface="Arial" panose="020B0604020202020204" pitchFamily="34" charset="0"/>
                <a:cs typeface="Arial" panose="020B0604020202020204" pitchFamily="34" charset="0"/>
              </a:rPr>
              <a:t>Diğer turlardan başka ve onlardan ayrı olarak iş gruplarının rezervasyonlarını organizasyonudur.</a:t>
            </a:r>
            <a:endParaRPr lang="tr-TR" sz="3500"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016000"/>
            <a:ext cx="10972800" cy="5308600"/>
          </a:xfrm>
        </p:spPr>
        <p:txBody>
          <a:bodyPr>
            <a:normAutofit/>
          </a:bodyPr>
          <a:lstStyle/>
          <a:p>
            <a:pPr marL="0" indent="0" algn="just">
              <a:buNone/>
            </a:pPr>
            <a:r>
              <a:rPr lang="tr-TR" sz="3000" b="1" dirty="0" smtClean="0">
                <a:latin typeface="Arial" panose="020B0604020202020204" pitchFamily="34" charset="0"/>
                <a:cs typeface="Arial" panose="020B0604020202020204" pitchFamily="34" charset="0"/>
              </a:rPr>
              <a:t>a)Anket metodu: </a:t>
            </a:r>
            <a:r>
              <a:rPr lang="tr-TR" b="1" dirty="0" smtClean="0">
                <a:latin typeface="Arial" panose="020B0604020202020204" pitchFamily="34" charset="0"/>
                <a:cs typeface="Arial" panose="020B0604020202020204" pitchFamily="34" charset="0"/>
              </a:rPr>
              <a:t>Başlıca anket teknikleri şunlardır:</a:t>
            </a:r>
            <a:endParaRPr lang="tr-TR" b="1" dirty="0" smtClean="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a:t>
            </a:r>
            <a:r>
              <a:rPr lang="tr-TR" b="1" dirty="0" smtClean="0">
                <a:latin typeface="Arial" panose="020B0604020202020204" pitchFamily="34" charset="0"/>
                <a:cs typeface="Arial" panose="020B0604020202020204" pitchFamily="34" charset="0"/>
              </a:rPr>
              <a:t>Telefon ile anket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-Posta ile anket</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-Kişisel mülakat</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 Anket metodunda kullanılan soru çeşitleri: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a)Açık sorular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b)Yöneltmeli sorular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c)Seçmeli sorular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d)Dereceli sorular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e)İki cevaplı sorular</a:t>
            </a: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965200"/>
            <a:ext cx="10972800" cy="5359400"/>
          </a:xfrm>
        </p:spPr>
        <p:txBody>
          <a:bodyPr>
            <a:normAutofit/>
          </a:bodyPr>
          <a:lstStyle/>
          <a:p>
            <a:pPr marL="0" indent="0" algn="just">
              <a:buNone/>
            </a:pPr>
            <a:r>
              <a:rPr lang="tr-TR" sz="3500" b="1" dirty="0" smtClean="0">
                <a:latin typeface="Arial" panose="020B0604020202020204" pitchFamily="34" charset="0"/>
                <a:cs typeface="Arial" panose="020B0604020202020204" pitchFamily="34" charset="0"/>
              </a:rPr>
              <a:t>5-Verilerin toplanması: </a:t>
            </a:r>
            <a:r>
              <a:rPr lang="tr-TR" b="1" dirty="0" smtClean="0">
                <a:latin typeface="Arial" panose="020B0604020202020204" pitchFamily="34" charset="0"/>
                <a:cs typeface="Arial" panose="020B0604020202020204" pitchFamily="34" charset="0"/>
              </a:rPr>
              <a:t>Veri toplamada işletme dışı uzman araştırma kurumlarından yararlanılabilir. Verileri toplayacak elemanların eğitimi ve seçimi önemlidir.</a:t>
            </a:r>
            <a:endParaRPr lang="tr-TR" b="1" dirty="0" smtClean="0">
              <a:latin typeface="Arial" panose="020B0604020202020204" pitchFamily="34" charset="0"/>
              <a:cs typeface="Arial" panose="020B0604020202020204" pitchFamily="34" charset="0"/>
            </a:endParaRPr>
          </a:p>
          <a:p>
            <a:pPr marL="0" indent="0" algn="just">
              <a:buNone/>
            </a:pPr>
            <a:r>
              <a:rPr lang="tr-TR" sz="3500" b="1" dirty="0" smtClean="0">
                <a:latin typeface="Arial" panose="020B0604020202020204" pitchFamily="34" charset="0"/>
                <a:cs typeface="Arial" panose="020B0604020202020204" pitchFamily="34" charset="0"/>
              </a:rPr>
              <a:t>6-Verilerin analizi ve yorumu: </a:t>
            </a:r>
            <a:r>
              <a:rPr lang="tr-TR" b="1" dirty="0" smtClean="0">
                <a:latin typeface="Arial" panose="020B0604020202020204" pitchFamily="34" charset="0"/>
                <a:cs typeface="Arial" panose="020B0604020202020204" pitchFamily="34" charset="0"/>
              </a:rPr>
              <a:t>Elde edilen sonuçlar istatistiksel analizlere göre incelenir ve çeşitli yorumlar yapılır. Amaç, problemi çözecek bilgiyi edinmektir.</a:t>
            </a:r>
            <a:endParaRPr lang="tr-TR" b="1" dirty="0" smtClean="0">
              <a:latin typeface="Arial" panose="020B0604020202020204" pitchFamily="34" charset="0"/>
              <a:cs typeface="Arial" panose="020B0604020202020204" pitchFamily="34" charset="0"/>
            </a:endParaRPr>
          </a:p>
          <a:p>
            <a:pPr marL="0" indent="0" algn="just">
              <a:buNone/>
            </a:pPr>
            <a:r>
              <a:rPr lang="tr-TR" sz="3500" b="1" dirty="0" smtClean="0">
                <a:latin typeface="Arial" panose="020B0604020202020204" pitchFamily="34" charset="0"/>
                <a:cs typeface="Arial" panose="020B0604020202020204" pitchFamily="34" charset="0"/>
              </a:rPr>
              <a:t>7-Araştırma raporunun hazırlanması: </a:t>
            </a:r>
            <a:r>
              <a:rPr lang="tr-TR" b="1" dirty="0" smtClean="0">
                <a:latin typeface="Arial" panose="020B0604020202020204" pitchFamily="34" charset="0"/>
                <a:cs typeface="Arial" panose="020B0604020202020204" pitchFamily="34" charset="0"/>
              </a:rPr>
              <a:t>Araştırmanın son aşamasında araştırmanın amaç, kullanılan metot, araştırma bulguları, öneriler ve sonuçlar bir rapor halinde düzenlenir.</a:t>
            </a:r>
            <a:endParaRPr lang="tr-TR" sz="3500"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tr-TR" altLang="en-US" sz="2400">
                <a:latin typeface="Arial" panose="020B0604020202020204" pitchFamily="34" charset="0"/>
              </a:rPr>
              <a:t>Kaynakça</a:t>
            </a:r>
            <a:endParaRPr lang="tr-TR" altLang="en-US" sz="2400">
              <a:latin typeface="Arial" panose="020B0604020202020204" pitchFamily="34" charset="0"/>
            </a:endParaRPr>
          </a:p>
        </p:txBody>
      </p:sp>
      <p:sp>
        <p:nvSpPr>
          <p:cNvPr id="3" name="Content Placeholder 2"/>
          <p:cNvSpPr>
            <a:spLocks noGrp="1"/>
          </p:cNvSpPr>
          <p:nvPr>
            <p:ph idx="1"/>
          </p:nvPr>
        </p:nvSpPr>
        <p:spPr/>
        <p:txBody>
          <a:bodyPr/>
          <a:p>
            <a:pPr marL="0" indent="0" algn="l">
              <a:buNone/>
            </a:pPr>
            <a:r>
              <a:rPr lang="tr-TR" sz="1800" b="1" dirty="0" err="1" smtClean="0">
                <a:latin typeface="Arial" panose="020B0604020202020204" pitchFamily="34" charset="0"/>
                <a:cs typeface="Arial" panose="020B0604020202020204" pitchFamily="34" charset="0"/>
                <a:sym typeface="+mn-ea"/>
              </a:rPr>
              <a:t>Prof.Dr</a:t>
            </a:r>
            <a:r>
              <a:rPr lang="tr-TR" sz="1800" b="1" dirty="0" smtClean="0">
                <a:latin typeface="Arial" panose="020B0604020202020204" pitchFamily="34" charset="0"/>
                <a:cs typeface="Arial" panose="020B0604020202020204" pitchFamily="34" charset="0"/>
                <a:sym typeface="+mn-ea"/>
              </a:rPr>
              <a:t>. Necdet </a:t>
            </a:r>
            <a:r>
              <a:rPr lang="tr-TR" sz="1800" b="1" dirty="0" err="1" smtClean="0">
                <a:latin typeface="Arial" panose="020B0604020202020204" pitchFamily="34" charset="0"/>
                <a:cs typeface="Arial" panose="020B0604020202020204" pitchFamily="34" charset="0"/>
                <a:sym typeface="+mn-ea"/>
              </a:rPr>
              <a:t>Hacıoğlu,Turizm</a:t>
            </a:r>
            <a:r>
              <a:rPr lang="tr-TR" sz="1800" b="1" dirty="0" smtClean="0">
                <a:latin typeface="Arial" panose="020B0604020202020204" pitchFamily="34" charset="0"/>
                <a:cs typeface="Arial" panose="020B0604020202020204" pitchFamily="34" charset="0"/>
                <a:sym typeface="+mn-ea"/>
              </a:rPr>
              <a:t> Pazarlaması,Ankara,2010,s.1-152</a:t>
            </a: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96900" y="1117600"/>
            <a:ext cx="10972800" cy="5562600"/>
          </a:xfrm>
        </p:spPr>
        <p:txBody>
          <a:bodyPr>
            <a:normAutofit/>
          </a:bodyPr>
          <a:lstStyle/>
          <a:p>
            <a:pPr marL="0" indent="0" algn="just">
              <a:buNone/>
            </a:pPr>
            <a:r>
              <a:rPr lang="tr-TR" sz="3500" b="1" dirty="0" smtClean="0">
                <a:latin typeface="Arial" panose="020B0604020202020204" pitchFamily="34" charset="0"/>
                <a:cs typeface="Arial" panose="020B0604020202020204" pitchFamily="34" charset="0"/>
              </a:rPr>
              <a:t>4-Devamlı müşteriler: </a:t>
            </a:r>
            <a:r>
              <a:rPr lang="tr-TR" b="1" dirty="0" smtClean="0">
                <a:latin typeface="Arial" panose="020B0604020202020204" pitchFamily="34" charset="0"/>
                <a:cs typeface="Arial" panose="020B0604020202020204" pitchFamily="34" charset="0"/>
              </a:rPr>
              <a:t>Kişinin çalıştığı yerdeki bir yerel şirket sayesindeki veya yerel bir acenta sayesinde yapılan pek çok rezervasyonla oteliniz sık sık, düzenli, devamlı müşteri veya özel müşteri ağırlayan otel olacaktır.</a:t>
            </a:r>
            <a:endParaRPr lang="tr-TR" b="1" dirty="0" smtClean="0">
              <a:latin typeface="Arial" panose="020B0604020202020204" pitchFamily="34" charset="0"/>
              <a:cs typeface="Arial" panose="020B0604020202020204" pitchFamily="34" charset="0"/>
            </a:endParaRPr>
          </a:p>
          <a:p>
            <a:pPr marL="0" indent="0" algn="just">
              <a:buNone/>
            </a:pPr>
            <a:r>
              <a:rPr lang="tr-TR" sz="3500" b="1" dirty="0" smtClean="0">
                <a:latin typeface="Arial" panose="020B0604020202020204" pitchFamily="34" charset="0"/>
                <a:cs typeface="Arial" panose="020B0604020202020204" pitchFamily="34" charset="0"/>
              </a:rPr>
              <a:t>5-Şirket toplantıları: </a:t>
            </a:r>
            <a:r>
              <a:rPr lang="tr-TR" b="1" dirty="0" smtClean="0">
                <a:latin typeface="Arial" panose="020B0604020202020204" pitchFamily="34" charset="0"/>
                <a:cs typeface="Arial" panose="020B0604020202020204" pitchFamily="34" charset="0"/>
              </a:rPr>
              <a:t>Bir şirketin personeli, temsilcileri veya 15 kişilik veya daha fazla bir grup olan müşterileri için onlara ürünlerini satın almaya veya satmaya yöneltmek için rezervasyon yaptırmak.</a:t>
            </a:r>
            <a:endParaRPr lang="tr-TR" sz="3500"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49250" y="586582"/>
            <a:ext cx="11493500" cy="1184306"/>
          </a:xfrm>
        </p:spPr>
        <p:txBody>
          <a:bodyPr>
            <a:normAutofit fontScale="90000"/>
          </a:bodyPr>
          <a:lstStyle/>
          <a:p>
            <a:r>
              <a:rPr lang="tr-TR" b="1" dirty="0" smtClean="0">
                <a:solidFill>
                  <a:schemeClr val="tx1"/>
                </a:solidFill>
                <a:latin typeface="Arial" panose="020B0604020202020204" pitchFamily="34" charset="0"/>
                <a:cs typeface="Arial" panose="020B0604020202020204" pitchFamily="34" charset="0"/>
              </a:rPr>
              <a:t>Satış için müşterilere nasıl yaklaşırsınız?</a:t>
            </a:r>
            <a:endParaRPr lang="tr-TR"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pPr marL="0" indent="0" algn="just">
              <a:buNone/>
            </a:pPr>
            <a:r>
              <a:rPr lang="tr-TR" b="1" dirty="0" smtClean="0">
                <a:latin typeface="Arial" panose="020B0604020202020204" pitchFamily="34" charset="0"/>
                <a:cs typeface="Arial" panose="020B0604020202020204" pitchFamily="34" charset="0"/>
              </a:rPr>
              <a:t>1-Satıcılar (veya şahsi ziyaret)</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2-Telefonla satışlar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3-Postalama yolu</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4-Reklamlama yolu</a:t>
            </a:r>
            <a:endParaRPr lang="tr-TR" b="1" dirty="0" smtClean="0">
              <a:latin typeface="Arial" panose="020B0604020202020204" pitchFamily="34" charset="0"/>
              <a:cs typeface="Arial" panose="020B0604020202020204" pitchFamily="34" charset="0"/>
            </a:endParaRPr>
          </a:p>
          <a:p>
            <a:pPr marL="0" indent="0" algn="just">
              <a:buNone/>
            </a:pP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chemeClr val="tx1"/>
                </a:solidFill>
                <a:latin typeface="Arial" panose="020B0604020202020204" pitchFamily="34" charset="0"/>
                <a:cs typeface="Arial" panose="020B0604020202020204" pitchFamily="34" charset="0"/>
              </a:rPr>
              <a:t>Kullandığımız materyaller nelerdir?</a:t>
            </a:r>
            <a:endParaRPr lang="tr-TR"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pPr marL="0" indent="0" algn="just">
              <a:buNone/>
            </a:pPr>
            <a:r>
              <a:rPr lang="tr-TR" b="1" dirty="0" smtClean="0">
                <a:latin typeface="Arial" panose="020B0604020202020204" pitchFamily="34" charset="0"/>
                <a:cs typeface="Arial" panose="020B0604020202020204" pitchFamily="34" charset="0"/>
              </a:rPr>
              <a:t>1-Otelinizin broşürleri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2-Özel istekli paket turlar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3-Bölgenin materyallerini geliştirme</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4-Bir tur operatöründen alacağınız fikir ile birlikte özel bir program hazırlamak</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5-Özel yiyecek ve içecek üzerine özel satış geliştirme faaliyetleri</a:t>
            </a:r>
            <a:endParaRPr lang="tr-TR" b="1" dirty="0" smtClean="0">
              <a:latin typeface="Arial" panose="020B0604020202020204" pitchFamily="34" charset="0"/>
              <a:cs typeface="Arial" panose="020B0604020202020204" pitchFamily="34" charset="0"/>
            </a:endParaRPr>
          </a:p>
          <a:p>
            <a:pPr marL="0" indent="0" algn="just">
              <a:buNone/>
            </a:pP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599282"/>
            <a:ext cx="12192000" cy="1184306"/>
          </a:xfrm>
        </p:spPr>
        <p:txBody>
          <a:bodyPr>
            <a:normAutofit/>
          </a:bodyPr>
          <a:lstStyle/>
          <a:p>
            <a:r>
              <a:rPr lang="tr-TR" sz="4000" b="1" dirty="0" smtClean="0">
                <a:solidFill>
                  <a:schemeClr val="tx1"/>
                </a:solidFill>
                <a:latin typeface="Arial" panose="020B0604020202020204" pitchFamily="34" charset="0"/>
                <a:cs typeface="Arial" panose="020B0604020202020204" pitchFamily="34" charset="0"/>
              </a:rPr>
              <a:t>BİR OTELDE SATIŞ BÖLÜMÜ ORGANİZASYONU</a:t>
            </a:r>
            <a:endParaRPr lang="tr-TR" sz="4000"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393700" y="1935480"/>
            <a:ext cx="10972800" cy="4389120"/>
          </a:xfrm>
        </p:spPr>
        <p:txBody>
          <a:bodyPr>
            <a:normAutofit/>
          </a:bodyPr>
          <a:lstStyle/>
          <a:p>
            <a:pPr marL="0" indent="0" algn="just">
              <a:buNone/>
            </a:pPr>
            <a:r>
              <a:rPr lang="tr-TR" b="1" dirty="0" smtClean="0">
                <a:latin typeface="Arial" panose="020B0604020202020204" pitchFamily="34" charset="0"/>
                <a:cs typeface="Arial" panose="020B0604020202020204" pitchFamily="34" charset="0"/>
              </a:rPr>
              <a:t> Şu şekildedir: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-Genel müdür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-Satış müdürü + Satış müdürünün asistanları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-Yiyecek ve içecek müdürü ve asistanı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-Halkla ilişkiler müdürü</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-Önbüro müdürü</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-Personel ve eğitim müdürü</a:t>
            </a:r>
            <a:endParaRPr lang="tr-TR" b="1" dirty="0" smtClean="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 </a:t>
            </a:r>
            <a:r>
              <a:rPr lang="tr-TR" b="1" dirty="0" smtClean="0">
                <a:latin typeface="Arial" panose="020B0604020202020204" pitchFamily="34" charset="0"/>
                <a:cs typeface="Arial" panose="020B0604020202020204" pitchFamily="34" charset="0"/>
              </a:rPr>
              <a:t>Tüm bu kişiler satış ve pazarlamada birlikte çalışırlar fakat genel müdür tüm faaliyetlerden sorumludur.</a:t>
            </a:r>
            <a:endParaRPr lang="tr-TR" b="1" dirty="0" smtClean="0">
              <a:latin typeface="Arial" panose="020B0604020202020204" pitchFamily="34" charset="0"/>
              <a:cs typeface="Arial" panose="020B0604020202020204" pitchFamily="34" charset="0"/>
            </a:endParaRPr>
          </a:p>
          <a:p>
            <a:pPr marL="0" indent="0" algn="just">
              <a:buNone/>
            </a:pPr>
            <a:endParaRPr lang="tr-TR" b="1" dirty="0" smtClean="0">
              <a:latin typeface="Arial" panose="020B0604020202020204" pitchFamily="34" charset="0"/>
              <a:cs typeface="Arial" panose="020B0604020202020204" pitchFamily="34" charset="0"/>
            </a:endParaRPr>
          </a:p>
          <a:p>
            <a:pPr marL="0" indent="0" algn="just">
              <a:buNone/>
            </a:pPr>
            <a:endParaRPr lang="tr-TR" b="1" dirty="0" smtClean="0">
              <a:latin typeface="Arial" panose="020B0604020202020204" pitchFamily="34" charset="0"/>
              <a:cs typeface="Arial" panose="020B0604020202020204" pitchFamily="34" charset="0"/>
            </a:endParaRPr>
          </a:p>
          <a:p>
            <a:pPr marL="0" indent="0" algn="just">
              <a:buNone/>
            </a:pPr>
            <a:endParaRPr lang="tr-TR" b="1" dirty="0" smtClean="0">
              <a:latin typeface="Arial" panose="020B0604020202020204" pitchFamily="34" charset="0"/>
              <a:cs typeface="Arial" panose="020B0604020202020204" pitchFamily="34" charset="0"/>
            </a:endParaRPr>
          </a:p>
          <a:p>
            <a:pPr marL="0" indent="0" algn="just">
              <a:buNone/>
            </a:pP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1" y="0"/>
            <a:ext cx="12192000" cy="6857999"/>
          </a:xfr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9600" y="472282"/>
            <a:ext cx="10972800" cy="1184306"/>
          </a:xfrm>
        </p:spPr>
        <p:txBody>
          <a:bodyPr/>
          <a:lstStyle/>
          <a:p>
            <a:r>
              <a:rPr lang="tr-TR" b="1" dirty="0" smtClean="0">
                <a:solidFill>
                  <a:schemeClr val="tx1"/>
                </a:solidFill>
                <a:latin typeface="Arial" panose="020B0604020202020204" pitchFamily="34" charset="0"/>
                <a:cs typeface="Arial" panose="020B0604020202020204" pitchFamily="34" charset="0"/>
              </a:rPr>
              <a:t>Satış müdürünün hazırlıkları</a:t>
            </a:r>
            <a:endParaRPr lang="tr-TR"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normAutofit/>
          </a:bodyPr>
          <a:lstStyle/>
          <a:p>
            <a:pPr marL="0" indent="0" algn="just">
              <a:buNone/>
            </a:pPr>
            <a:r>
              <a:rPr lang="tr-TR" b="1" dirty="0">
                <a:latin typeface="Arial" panose="020B0604020202020204" pitchFamily="34" charset="0"/>
                <a:cs typeface="Arial" panose="020B0604020202020204" pitchFamily="34" charset="0"/>
              </a:rPr>
              <a:t>-</a:t>
            </a:r>
            <a:r>
              <a:rPr lang="tr-TR" b="1" dirty="0" smtClean="0">
                <a:latin typeface="Arial" panose="020B0604020202020204" pitchFamily="34" charset="0"/>
                <a:cs typeface="Arial" panose="020B0604020202020204" pitchFamily="34" charset="0"/>
              </a:rPr>
              <a:t>Öncelikle uluslararası düzeyde seyahat pazarına olan seyahat satışlarını araştırır. Daha sonra yerel satışları araştırır.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-Önbüro müdürü ile birlikte gelecek yılın fiyatlarını belirler.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-Otelin doluluğunu sağlamak için teşvik edici programlar yapar.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-Ölü sezonda satmak için özel paket turlar yapar.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-Gerekiyorsa broşürler hazırlar.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-Her Pazar bölümüne mektup gibi yazışma işlemlerini yürütür.</a:t>
            </a:r>
            <a:endParaRPr lang="tr-TR" b="1" dirty="0" smtClean="0">
              <a:latin typeface="Arial" panose="020B0604020202020204" pitchFamily="34" charset="0"/>
              <a:cs typeface="Arial" panose="020B0604020202020204" pitchFamily="34" charset="0"/>
            </a:endParaRPr>
          </a:p>
          <a:p>
            <a:pPr marL="0" indent="0" algn="just">
              <a:buNone/>
            </a:pP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79400" y="637382"/>
            <a:ext cx="11442700" cy="1184306"/>
          </a:xfrm>
        </p:spPr>
        <p:txBody>
          <a:bodyPr>
            <a:normAutofit fontScale="90000"/>
          </a:bodyPr>
          <a:lstStyle/>
          <a:p>
            <a:r>
              <a:rPr lang="tr-TR" b="1" dirty="0" smtClean="0">
                <a:solidFill>
                  <a:schemeClr val="tx1"/>
                </a:solidFill>
                <a:latin typeface="Arial" panose="020B0604020202020204" pitchFamily="34" charset="0"/>
                <a:cs typeface="Arial" panose="020B0604020202020204" pitchFamily="34" charset="0"/>
              </a:rPr>
              <a:t>Yiyecek ve içecek müdürünün hazırlıkları</a:t>
            </a:r>
            <a:endParaRPr lang="tr-TR"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pPr marL="0" indent="0" algn="just">
              <a:buNone/>
            </a:pPr>
            <a:r>
              <a:rPr lang="tr-TR" b="1" dirty="0" smtClean="0">
                <a:latin typeface="Arial" panose="020B0604020202020204" pitchFamily="34" charset="0"/>
                <a:cs typeface="Arial" panose="020B0604020202020204" pitchFamily="34" charset="0"/>
              </a:rPr>
              <a:t>-Yıllık tüm yiyecek ve içeceklerin satış geliştirmesini yapar.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-Yerel pazarı bunlara teşvik için postalama işlemlerini yürütür.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-Düşük sezonda büyük şehirlerden gelen insanlar için hafta sonları special yemekler hazırlar.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-Yabancı elçiliklerle ilişki içinde olup onlara özel uluslararası yiyecekler hazırlayabilir.</a:t>
            </a:r>
            <a:endParaRPr lang="tr-TR" b="1" dirty="0" smtClean="0">
              <a:latin typeface="Arial" panose="020B0604020202020204" pitchFamily="34" charset="0"/>
              <a:cs typeface="Arial" panose="020B0604020202020204" pitchFamily="34" charset="0"/>
            </a:endParaRPr>
          </a:p>
          <a:p>
            <a:pPr marL="0" indent="0" algn="just">
              <a:buNone/>
            </a:pP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Flow</Template>
  <TotalTime>0</TotalTime>
  <Words>6915</Words>
  <Application>WPS Presentation</Application>
  <PresentationFormat>Geniş ekran</PresentationFormat>
  <Paragraphs>164</Paragraphs>
  <Slides>22</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22</vt:i4>
      </vt:variant>
    </vt:vector>
  </HeadingPairs>
  <TitlesOfParts>
    <vt:vector size="32" baseType="lpstr">
      <vt:lpstr>Arial</vt:lpstr>
      <vt:lpstr>SimSun</vt:lpstr>
      <vt:lpstr>Wingdings</vt:lpstr>
      <vt:lpstr>Wingdings 2</vt:lpstr>
      <vt:lpstr>Constantia</vt:lpstr>
      <vt:lpstr>Microsoft YaHei</vt:lpstr>
      <vt:lpstr/>
      <vt:lpstr>Arial Unicode MS</vt:lpstr>
      <vt:lpstr>Calibri</vt:lpstr>
      <vt:lpstr>Akış</vt:lpstr>
      <vt:lpstr> BİR OTELİN ÇALIŞTIĞI PİYASALAR</vt:lpstr>
      <vt:lpstr>PowerPoint 演示文稿</vt:lpstr>
      <vt:lpstr>PowerPoint 演示文稿</vt:lpstr>
      <vt:lpstr>Satış için müşterilere nasıl yaklaşırsınız?</vt:lpstr>
      <vt:lpstr>Kullandığımız materyaller nelerdir?</vt:lpstr>
      <vt:lpstr>BİR OTELDE SATIŞ BÖLÜMÜ ORGANİZASYONU</vt:lpstr>
      <vt:lpstr>PowerPoint 演示文稿</vt:lpstr>
      <vt:lpstr>Satış müdürünün hazırlıkları</vt:lpstr>
      <vt:lpstr>Yiyecek ve içecek müdürünün hazırlıkları</vt:lpstr>
      <vt:lpstr>Satış faaliyet planı</vt:lpstr>
      <vt:lpstr>Satış faaliyetleri öncesi yapılacak işler programı</vt:lpstr>
      <vt:lpstr>PowerPoint 演示文稿</vt:lpstr>
      <vt:lpstr>TURİZM PAZARLAMA ARAŞTIRMASI</vt:lpstr>
      <vt:lpstr>A)Pazarlama Araştırmalarının Yararları</vt:lpstr>
      <vt:lpstr>İşletmeler açısından pazarlama araştırması:</vt:lpstr>
      <vt:lpstr>B)Pazarlama Araştırması Yöntemi</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XI. BİR OTELİN ÇALIŞTIĞI PİYASALAR</dc:title>
  <dc:creator>Windows Kullanıcısı</dc:creator>
  <cp:lastModifiedBy>ali</cp:lastModifiedBy>
  <cp:revision>5</cp:revision>
  <dcterms:created xsi:type="dcterms:W3CDTF">2018-02-12T18:20:00Z</dcterms:created>
  <dcterms:modified xsi:type="dcterms:W3CDTF">2018-02-16T10:38:50Z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