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94" r:id="rId32"/>
    <p:sldId id="295" r:id="rId33"/>
    <p:sldId id="296" r:id="rId34"/>
    <p:sldId id="297" r:id="rId35"/>
    <p:sldId id="287" r:id="rId36"/>
    <p:sldId id="291" r:id="rId3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9" d="100"/>
          <a:sy n="69" d="100"/>
        </p:scale>
        <p:origin x="538"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1686749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977732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F19B87-D393-4694-A797-13BBB1EFF14A}"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7237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1969404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F19B87-D393-4694-A797-13BBB1EFF14A}"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3953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6224452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2094062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345333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2111411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851CA-CD38-465C-932D-BBC69D2AB806}"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1815283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2886992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3B851CA-CD38-465C-932D-BBC69D2AB806}" type="datetimeFigureOut">
              <a:rPr lang="tr-TR" smtClean="0"/>
              <a:pPr/>
              <a:t>7.03.2018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228006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3B851CA-CD38-465C-932D-BBC69D2AB806}" type="datetimeFigureOut">
              <a:rPr lang="tr-TR" smtClean="0"/>
              <a:pPr/>
              <a:t>7.03.2018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1276997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B851CA-CD38-465C-932D-BBC69D2AB806}" type="datetimeFigureOut">
              <a:rPr lang="tr-TR" smtClean="0"/>
              <a:pPr/>
              <a:t>7.03.2018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3510209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1586510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3B851CA-CD38-465C-932D-BBC69D2AB806}"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9F19B87-D393-4694-A797-13BBB1EFF14A}" type="slidenum">
              <a:rPr lang="tr-TR" smtClean="0"/>
              <a:pPr/>
              <a:t>‹#›</a:t>
            </a:fld>
            <a:endParaRPr lang="tr-TR"/>
          </a:p>
        </p:txBody>
      </p:sp>
    </p:spTree>
    <p:extLst>
      <p:ext uri="{BB962C8B-B14F-4D97-AF65-F5344CB8AC3E}">
        <p14:creationId xmlns:p14="http://schemas.microsoft.com/office/powerpoint/2010/main" val="254612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3B851CA-CD38-465C-932D-BBC69D2AB806}" type="datetimeFigureOut">
              <a:rPr lang="tr-TR" smtClean="0"/>
              <a:pPr/>
              <a:t>7.03.2018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9F19B87-D393-4694-A797-13BBB1EFF14A}" type="slidenum">
              <a:rPr lang="tr-TR" smtClean="0"/>
              <a:pPr/>
              <a:t>‹#›</a:t>
            </a:fld>
            <a:endParaRPr lang="tr-TR"/>
          </a:p>
        </p:txBody>
      </p:sp>
    </p:spTree>
    <p:extLst>
      <p:ext uri="{BB962C8B-B14F-4D97-AF65-F5344CB8AC3E}">
        <p14:creationId xmlns:p14="http://schemas.microsoft.com/office/powerpoint/2010/main" val="40499807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hyperlink" Target="http://rasulrza.musigi-dunya.az/sechilmish_es.s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smtClean="0"/>
              <a:t>TL3030</a:t>
            </a:r>
            <a:br>
              <a:rPr lang="tr-TR" b="1" smtClean="0"/>
            </a:br>
            <a:r>
              <a:rPr lang="tr-TR" b="1" smtClean="0"/>
              <a:t/>
            </a:r>
            <a:br>
              <a:rPr lang="tr-TR" b="1" smtClean="0"/>
            </a:br>
            <a:r>
              <a:rPr lang="tr-TR" b="1" smtClean="0"/>
              <a:t>ÇAĞDAŞ AZERBAYCAN EDEBİYATI</a:t>
            </a:r>
            <a:r>
              <a:rPr lang="tr-TR" smtClean="0"/>
              <a:t/>
            </a:r>
            <a:br>
              <a:rPr lang="tr-TR" smtClean="0"/>
            </a:br>
            <a:r>
              <a:rPr lang="tr-TR" smtClean="0"/>
              <a:t>                                         </a:t>
            </a:r>
            <a:br>
              <a:rPr lang="tr-TR" smtClean="0"/>
            </a:br>
            <a:r>
              <a:rPr lang="tr-TR" sz="2700" b="1"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val="24890384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Rectangle 1"/>
          <p:cNvSpPr>
            <a:spLocks noChangeArrowheads="1"/>
          </p:cNvSpPr>
          <p:nvPr/>
        </p:nvSpPr>
        <p:spPr bwMode="auto">
          <a:xfrm>
            <a:off x="3143672" y="764705"/>
            <a:ext cx="6624736"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000" b="1" dirty="0">
                <a:solidFill>
                  <a:srgbClr val="000000"/>
                </a:solidFill>
                <a:ea typeface="Times New Roman" pitchFamily="18" charset="0"/>
                <a:cs typeface="Calibri" pitchFamily="34" charset="0"/>
              </a:rPr>
              <a:t>TÜRK </a:t>
            </a:r>
            <a:r>
              <a:rPr lang="tr-TR" sz="2000" b="1" dirty="0" err="1">
                <a:solidFill>
                  <a:srgbClr val="000000"/>
                </a:solidFill>
                <a:ea typeface="Times New Roman" pitchFamily="18" charset="0"/>
                <a:cs typeface="Calibri" pitchFamily="34" charset="0"/>
              </a:rPr>
              <a:t>Sözündən</a:t>
            </a:r>
            <a:r>
              <a:rPr lang="tr-TR" sz="2000" b="1" dirty="0">
                <a:solidFill>
                  <a:srgbClr val="000000"/>
                </a:solidFill>
                <a:ea typeface="Times New Roman" pitchFamily="18" charset="0"/>
                <a:cs typeface="Calibri" pitchFamily="34" charset="0"/>
              </a:rPr>
              <a:t> </a:t>
            </a:r>
            <a:r>
              <a:rPr lang="tr-TR" sz="2000" b="1" dirty="0" err="1">
                <a:solidFill>
                  <a:srgbClr val="000000"/>
                </a:solidFill>
                <a:ea typeface="Times New Roman" pitchFamily="18" charset="0"/>
                <a:cs typeface="Calibri" pitchFamily="34" charset="0"/>
              </a:rPr>
              <a:t>Qorxan</a:t>
            </a:r>
            <a:r>
              <a:rPr lang="tr-TR" sz="2000" b="1" dirty="0">
                <a:solidFill>
                  <a:srgbClr val="000000"/>
                </a:solidFill>
                <a:ea typeface="Times New Roman" pitchFamily="18" charset="0"/>
                <a:cs typeface="Calibri" pitchFamily="34" charset="0"/>
              </a:rPr>
              <a:t> </a:t>
            </a:r>
            <a:r>
              <a:rPr lang="tr-TR" sz="2000" b="1" dirty="0" err="1">
                <a:solidFill>
                  <a:srgbClr val="000000"/>
                </a:solidFill>
                <a:ea typeface="Times New Roman" pitchFamily="18" charset="0"/>
                <a:cs typeface="Calibri" pitchFamily="34" charset="0"/>
              </a:rPr>
              <a:t>Gəda</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err="1">
                <a:solidFill>
                  <a:srgbClr val="000000"/>
                </a:solidFill>
                <a:ea typeface="Times New Roman" pitchFamily="18" charset="0"/>
                <a:cs typeface="Calibri" pitchFamily="34" charset="0"/>
              </a:rPr>
              <a:t>Qəribədir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şakərin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TÜRK sözünü </a:t>
            </a:r>
            <a:r>
              <a:rPr lang="tr-TR" sz="2000" dirty="0" err="1">
                <a:solidFill>
                  <a:srgbClr val="000000"/>
                </a:solidFill>
                <a:ea typeface="Times New Roman" pitchFamily="18" charset="0"/>
                <a:cs typeface="Calibri" pitchFamily="34" charset="0"/>
              </a:rPr>
              <a:t>eşitcək</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dərhal</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omba</a:t>
            </a:r>
            <a:r>
              <a:rPr lang="tr-TR" sz="2000" dirty="0">
                <a:solidFill>
                  <a:srgbClr val="000000"/>
                </a:solidFill>
                <a:ea typeface="Times New Roman" pitchFamily="18" charset="0"/>
                <a:cs typeface="Calibri" pitchFamily="34" charset="0"/>
              </a:rPr>
              <a:t> durursan,</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Bacarsan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həmin</a:t>
            </a:r>
            <a:r>
              <a:rPr lang="tr-TR" sz="2000" dirty="0">
                <a:solidFill>
                  <a:srgbClr val="000000"/>
                </a:solidFill>
                <a:ea typeface="Times New Roman" pitchFamily="18" charset="0"/>
                <a:cs typeface="Calibri" pitchFamily="34" charset="0"/>
              </a:rPr>
              <a:t> sözün düz </a:t>
            </a:r>
            <a:r>
              <a:rPr lang="tr-TR" sz="2000" dirty="0" err="1">
                <a:solidFill>
                  <a:srgbClr val="000000"/>
                </a:solidFill>
                <a:ea typeface="Times New Roman" pitchFamily="18" charset="0"/>
                <a:cs typeface="Calibri" pitchFamily="34" charset="0"/>
              </a:rPr>
              <a:t>gözündən</a:t>
            </a:r>
            <a:r>
              <a:rPr lang="tr-TR" sz="2000" dirty="0">
                <a:solidFill>
                  <a:srgbClr val="000000"/>
                </a:solidFill>
                <a:ea typeface="Times New Roman" pitchFamily="18" charset="0"/>
                <a:cs typeface="Calibri" pitchFamily="34" charset="0"/>
              </a:rPr>
              <a:t> vurursan.</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err="1">
                <a:solidFill>
                  <a:srgbClr val="000000"/>
                </a:solidFill>
                <a:ea typeface="Times New Roman" pitchFamily="18" charset="0"/>
                <a:cs typeface="Calibri" pitchFamily="34" charset="0"/>
              </a:rPr>
              <a:t>Qardaşım</a:t>
            </a:r>
            <a:r>
              <a:rPr lang="tr-TR" sz="2000" dirty="0">
                <a:solidFill>
                  <a:srgbClr val="000000"/>
                </a:solidFill>
                <a:ea typeface="Times New Roman" pitchFamily="18" charset="0"/>
                <a:cs typeface="Calibri" pitchFamily="34" charset="0"/>
              </a:rPr>
              <a:t> oğlu – </a:t>
            </a:r>
            <a:r>
              <a:rPr lang="tr-TR" sz="2000" dirty="0" err="1">
                <a:solidFill>
                  <a:srgbClr val="000000"/>
                </a:solidFill>
                <a:ea typeface="Times New Roman" pitchFamily="18" charset="0"/>
                <a:cs typeface="Calibri" pitchFamily="34" charset="0"/>
              </a:rPr>
              <a:t>Türkel</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Doğma </a:t>
            </a:r>
            <a:r>
              <a:rPr lang="tr-TR" sz="2000" dirty="0" err="1">
                <a:solidFill>
                  <a:srgbClr val="000000"/>
                </a:solidFill>
                <a:ea typeface="Times New Roman" pitchFamily="18" charset="0"/>
                <a:cs typeface="Calibri" pitchFamily="34" charset="0"/>
              </a:rPr>
              <a:t>kəndim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də</a:t>
            </a:r>
            <a:r>
              <a:rPr lang="tr-TR" sz="2000" dirty="0">
                <a:solidFill>
                  <a:srgbClr val="000000"/>
                </a:solidFill>
                <a:ea typeface="Times New Roman" pitchFamily="18" charset="0"/>
                <a:cs typeface="Calibri" pitchFamily="34" charset="0"/>
              </a:rPr>
              <a:t> – Türkan.</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Şeirimdə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görsən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dərhal</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pozub</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qaralayırsan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Ya </a:t>
            </a:r>
            <a:r>
              <a:rPr lang="tr-TR" sz="2000" dirty="0" err="1">
                <a:solidFill>
                  <a:srgbClr val="000000"/>
                </a:solidFill>
                <a:ea typeface="Times New Roman" pitchFamily="18" charset="0"/>
                <a:cs typeface="Calibri" pitchFamily="34" charset="0"/>
              </a:rPr>
              <a:t>Mərdəkan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yazırsan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Ya </a:t>
            </a:r>
            <a:r>
              <a:rPr lang="tr-TR" sz="2000" dirty="0" err="1">
                <a:solidFill>
                  <a:srgbClr val="000000"/>
                </a:solidFill>
                <a:ea typeface="Times New Roman" pitchFamily="18" charset="0"/>
                <a:cs typeface="Calibri" pitchFamily="34" charset="0"/>
              </a:rPr>
              <a:t>Şüvəlan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yazırsan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Təki</a:t>
            </a:r>
            <a:r>
              <a:rPr lang="tr-TR" sz="2000" dirty="0">
                <a:solidFill>
                  <a:srgbClr val="000000"/>
                </a:solidFill>
                <a:ea typeface="Times New Roman" pitchFamily="18" charset="0"/>
                <a:cs typeface="Calibri" pitchFamily="34" charset="0"/>
              </a:rPr>
              <a:t> Türkan olmasın.</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Dodaqaltı</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mırtdanıb</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söylənib</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xısın</a:t>
            </a:r>
            <a:r>
              <a:rPr lang="tr-TR" sz="2000" dirty="0">
                <a:solidFill>
                  <a:srgbClr val="000000"/>
                </a:solidFill>
                <a:ea typeface="Times New Roman" pitchFamily="18" charset="0"/>
                <a:cs typeface="Calibri" pitchFamily="34" charset="0"/>
              </a:rPr>
              <a:t>-</a:t>
            </a:r>
            <a:r>
              <a:rPr lang="tr-TR" sz="2000" dirty="0" err="1">
                <a:solidFill>
                  <a:srgbClr val="000000"/>
                </a:solidFill>
                <a:ea typeface="Times New Roman" pitchFamily="18" charset="0"/>
                <a:cs typeface="Calibri" pitchFamily="34" charset="0"/>
              </a:rPr>
              <a:t>xısın</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Bəzən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aşkar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deyirsən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a:t>
            </a:r>
            <a:r>
              <a:rPr lang="tr-TR" sz="2000" dirty="0" err="1">
                <a:solidFill>
                  <a:srgbClr val="000000"/>
                </a:solidFill>
                <a:ea typeface="Times New Roman" pitchFamily="18" charset="0"/>
                <a:cs typeface="Calibri" pitchFamily="34" charset="0"/>
              </a:rPr>
              <a:t>Qardaş</a:t>
            </a:r>
            <a:r>
              <a:rPr lang="tr-TR" sz="2000" dirty="0">
                <a:solidFill>
                  <a:srgbClr val="000000"/>
                </a:solidFill>
                <a:ea typeface="Times New Roman" pitchFamily="18" charset="0"/>
                <a:cs typeface="Calibri" pitchFamily="34" charset="0"/>
              </a:rPr>
              <a:t>, “Türkan” olmasın.</a:t>
            </a:r>
          </a:p>
          <a:p>
            <a:pPr eaLnBrk="0" fontAlgn="base" hangingPunct="0">
              <a:spcBef>
                <a:spcPct val="0"/>
              </a:spcBef>
              <a:spcAft>
                <a:spcPct val="0"/>
              </a:spcAft>
            </a:pPr>
            <a:r>
              <a:rPr lang="tr-TR" sz="2000" dirty="0">
                <a:solidFill>
                  <a:srgbClr val="000000"/>
                </a:solidFill>
                <a:cs typeface="Calibri" pitchFamily="34" charset="0"/>
              </a:rPr>
              <a:t>…</a:t>
            </a:r>
          </a:p>
          <a:p>
            <a:pPr fontAlgn="base"/>
            <a:r>
              <a:rPr lang="tr-TR" sz="2000" dirty="0" err="1"/>
              <a:t>Dinlə</a:t>
            </a:r>
            <a:r>
              <a:rPr lang="tr-TR" sz="2000" dirty="0"/>
              <a:t>: </a:t>
            </a:r>
            <a:r>
              <a:rPr lang="tr-TR" sz="2000" dirty="0" err="1"/>
              <a:t>hər</a:t>
            </a:r>
            <a:r>
              <a:rPr lang="tr-TR" sz="2000" dirty="0"/>
              <a:t> </a:t>
            </a:r>
            <a:r>
              <a:rPr lang="tr-TR" sz="2000" dirty="0" err="1"/>
              <a:t>halda</a:t>
            </a:r>
            <a:r>
              <a:rPr lang="tr-TR" sz="2000" dirty="0"/>
              <a:t> </a:t>
            </a:r>
            <a:r>
              <a:rPr lang="tr-TR" sz="2000" dirty="0" err="1"/>
              <a:t>səndən</a:t>
            </a:r>
            <a:r>
              <a:rPr lang="tr-TR" sz="2000" dirty="0"/>
              <a:t> beş-altı yaş </a:t>
            </a:r>
            <a:r>
              <a:rPr lang="tr-TR" sz="2000" dirty="0" err="1"/>
              <a:t>böyüyəm</a:t>
            </a:r>
            <a:r>
              <a:rPr lang="tr-TR" sz="2000" dirty="0"/>
              <a:t>,</a:t>
            </a:r>
            <a:br>
              <a:rPr lang="tr-TR" sz="2000" dirty="0"/>
            </a:br>
            <a:r>
              <a:rPr lang="tr-TR" sz="2000" dirty="0" err="1"/>
              <a:t>Ərzin</a:t>
            </a:r>
            <a:r>
              <a:rPr lang="tr-TR" sz="2000" dirty="0"/>
              <a:t> </a:t>
            </a:r>
            <a:r>
              <a:rPr lang="tr-TR" sz="2000" dirty="0" err="1"/>
              <a:t>ən</a:t>
            </a:r>
            <a:r>
              <a:rPr lang="tr-TR" sz="2000" dirty="0"/>
              <a:t> </a:t>
            </a:r>
            <a:r>
              <a:rPr lang="tr-TR" sz="2000" dirty="0" err="1"/>
              <a:t>böyük</a:t>
            </a:r>
            <a:r>
              <a:rPr lang="tr-TR" sz="2000" dirty="0"/>
              <a:t> çayı </a:t>
            </a:r>
            <a:r>
              <a:rPr lang="tr-TR" sz="2000" dirty="0" err="1"/>
              <a:t>Nilə</a:t>
            </a:r>
            <a:r>
              <a:rPr lang="tr-TR" sz="2000" dirty="0"/>
              <a:t> </a:t>
            </a:r>
            <a:r>
              <a:rPr lang="tr-TR" sz="2000" dirty="0" err="1"/>
              <a:t>bənzəyən</a:t>
            </a:r>
            <a:r>
              <a:rPr lang="tr-TR" sz="2000" dirty="0"/>
              <a:t> TÜRKƏM!</a:t>
            </a:r>
          </a:p>
          <a:p>
            <a:r>
              <a:rPr lang="tr-TR" sz="2000" dirty="0"/>
              <a:t>AZƏRBAYCAN TÜRKÜYƏM, bu soyun şah budağı,</a:t>
            </a:r>
            <a:br>
              <a:rPr lang="tr-TR" sz="2000" dirty="0"/>
            </a:br>
            <a:r>
              <a:rPr lang="tr-TR" dirty="0"/>
              <a:t>…</a:t>
            </a:r>
            <a:endParaRPr lang="tr-TR" dirty="0">
              <a:latin typeface="Arial" pitchFamily="34" charset="0"/>
              <a:cs typeface="Arial" pitchFamily="34" charset="0"/>
            </a:endParaRPr>
          </a:p>
        </p:txBody>
      </p:sp>
    </p:spTree>
    <p:extLst>
      <p:ext uri="{BB962C8B-B14F-4D97-AF65-F5344CB8AC3E}">
        <p14:creationId xmlns:p14="http://schemas.microsoft.com/office/powerpoint/2010/main" val="41841160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5" name="Rectangle 1"/>
          <p:cNvSpPr>
            <a:spLocks noChangeArrowheads="1"/>
          </p:cNvSpPr>
          <p:nvPr/>
        </p:nvSpPr>
        <p:spPr bwMode="auto">
          <a:xfrm>
            <a:off x="3215680" y="764705"/>
            <a:ext cx="648072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000" dirty="0" err="1">
                <a:solidFill>
                  <a:srgbClr val="000000"/>
                </a:solidFill>
                <a:ea typeface="Times New Roman" pitchFamily="18" charset="0"/>
                <a:cs typeface="Calibri" pitchFamily="34" charset="0"/>
              </a:rPr>
              <a:t>Qulaq</a:t>
            </a:r>
            <a:r>
              <a:rPr lang="tr-TR" sz="2000" dirty="0">
                <a:solidFill>
                  <a:srgbClr val="000000"/>
                </a:solidFill>
                <a:ea typeface="Times New Roman" pitchFamily="18" charset="0"/>
                <a:cs typeface="Calibri" pitchFamily="34" charset="0"/>
              </a:rPr>
              <a:t> as, ey </a:t>
            </a:r>
            <a:r>
              <a:rPr lang="tr-TR" sz="2000" dirty="0" err="1">
                <a:solidFill>
                  <a:srgbClr val="000000"/>
                </a:solidFill>
                <a:ea typeface="Times New Roman" pitchFamily="18" charset="0"/>
                <a:cs typeface="Calibri" pitchFamily="34" charset="0"/>
              </a:rPr>
              <a:t>əqli</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kəm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Məndən</a:t>
            </a:r>
            <a:r>
              <a:rPr lang="tr-TR" sz="2000" dirty="0">
                <a:solidFill>
                  <a:srgbClr val="000000"/>
                </a:solidFill>
                <a:ea typeface="Times New Roman" pitchFamily="18" charset="0"/>
                <a:cs typeface="Calibri" pitchFamily="34" charset="0"/>
              </a:rPr>
              <a:t> başlanır </a:t>
            </a:r>
            <a:r>
              <a:rPr lang="tr-TR" sz="2000" dirty="0" err="1">
                <a:solidFill>
                  <a:srgbClr val="000000"/>
                </a:solidFill>
                <a:ea typeface="Times New Roman" pitchFamily="18" charset="0"/>
                <a:cs typeface="Calibri" pitchFamily="34" charset="0"/>
              </a:rPr>
              <a:t>tarix</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Tarix</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qədər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qocaman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tarix</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qədər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müdrikəm</a:t>
            </a:r>
            <a:r>
              <a:rPr lang="tr-TR" sz="2000" dirty="0">
                <a:solidFill>
                  <a:srgbClr val="000000"/>
                </a:solidFill>
                <a:ea typeface="Times New Roman" pitchFamily="18" charset="0"/>
                <a:cs typeface="Calibri" pitchFamily="34" charset="0"/>
              </a:rPr>
              <a:t>.</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a:solidFill>
                  <a:srgbClr val="000000"/>
                </a:solidFill>
                <a:ea typeface="Times New Roman" pitchFamily="18" charset="0"/>
                <a:cs typeface="Calibri" pitchFamily="34" charset="0"/>
              </a:rPr>
              <a:t>TÜRKƏM, </a:t>
            </a:r>
            <a:r>
              <a:rPr lang="tr-TR" sz="2000" dirty="0" err="1">
                <a:solidFill>
                  <a:srgbClr val="000000"/>
                </a:solidFill>
                <a:ea typeface="Times New Roman" pitchFamily="18" charset="0"/>
                <a:cs typeface="Calibri" pitchFamily="34" charset="0"/>
              </a:rPr>
              <a:t>neçə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millətə</a:t>
            </a:r>
            <a:r>
              <a:rPr lang="tr-TR" sz="2000" dirty="0">
                <a:solidFill>
                  <a:srgbClr val="000000"/>
                </a:solidFill>
                <a:ea typeface="Times New Roman" pitchFamily="18" charset="0"/>
                <a:cs typeface="Calibri" pitchFamily="34" charset="0"/>
              </a:rPr>
              <a:t> öz </a:t>
            </a:r>
            <a:r>
              <a:rPr lang="tr-TR" sz="2000" dirty="0" err="1">
                <a:solidFill>
                  <a:srgbClr val="000000"/>
                </a:solidFill>
                <a:ea typeface="Times New Roman" pitchFamily="18" charset="0"/>
                <a:cs typeface="Calibri" pitchFamily="34" charset="0"/>
              </a:rPr>
              <a:t>qanımı</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vermişəm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Dənizlər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bətnimdədir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ümmanımı</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vermişəm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Get</a:t>
            </a:r>
            <a:r>
              <a:rPr lang="tr-TR" sz="2000" dirty="0">
                <a:solidFill>
                  <a:srgbClr val="000000"/>
                </a:solidFill>
                <a:ea typeface="Times New Roman" pitchFamily="18" charset="0"/>
                <a:cs typeface="Calibri" pitchFamily="34" charset="0"/>
              </a:rPr>
              <a:t> dolan </a:t>
            </a:r>
            <a:r>
              <a:rPr lang="tr-TR" sz="2000" dirty="0" err="1">
                <a:solidFill>
                  <a:srgbClr val="000000"/>
                </a:solidFill>
                <a:ea typeface="Times New Roman" pitchFamily="18" charset="0"/>
                <a:cs typeface="Calibri" pitchFamily="34" charset="0"/>
              </a:rPr>
              <a:t>Kamçatkanı</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Alyaskaya</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gedib</a:t>
            </a:r>
            <a:r>
              <a:rPr lang="tr-TR" sz="2000" dirty="0">
                <a:solidFill>
                  <a:srgbClr val="000000"/>
                </a:solidFill>
                <a:ea typeface="Times New Roman" pitchFamily="18" charset="0"/>
                <a:cs typeface="Calibri" pitchFamily="34" charset="0"/>
              </a:rPr>
              <a:t> çat,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Amerikaya</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kəmənd</a:t>
            </a:r>
            <a:r>
              <a:rPr lang="tr-TR" sz="2000" dirty="0">
                <a:solidFill>
                  <a:srgbClr val="000000"/>
                </a:solidFill>
                <a:ea typeface="Times New Roman" pitchFamily="18" charset="0"/>
                <a:cs typeface="Calibri" pitchFamily="34" charset="0"/>
              </a:rPr>
              <a:t> at, orda </a:t>
            </a:r>
            <a:r>
              <a:rPr lang="tr-TR" sz="2000" dirty="0" err="1">
                <a:solidFill>
                  <a:srgbClr val="000000"/>
                </a:solidFill>
                <a:ea typeface="Times New Roman" pitchFamily="18" charset="0"/>
                <a:cs typeface="Calibri" pitchFamily="34" charset="0"/>
              </a:rPr>
              <a:t>rişəm</a:t>
            </a:r>
            <a:r>
              <a:rPr lang="tr-TR" sz="2000" dirty="0">
                <a:solidFill>
                  <a:srgbClr val="000000"/>
                </a:solidFill>
                <a:ea typeface="Times New Roman" pitchFamily="18" charset="0"/>
                <a:cs typeface="Calibri" pitchFamily="34" charset="0"/>
              </a:rPr>
              <a:t> var </a:t>
            </a:r>
            <a:r>
              <a:rPr lang="tr-TR" sz="2000" dirty="0" err="1">
                <a:solidFill>
                  <a:srgbClr val="000000"/>
                </a:solidFill>
                <a:ea typeface="Times New Roman" pitchFamily="18" charset="0"/>
                <a:cs typeface="Calibri" pitchFamily="34" charset="0"/>
              </a:rPr>
              <a:t>mənim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Dillərini</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araşdır</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Öz doğmaca balamdır </a:t>
            </a:r>
            <a:r>
              <a:rPr lang="tr-TR" sz="2000" dirty="0" err="1">
                <a:solidFill>
                  <a:srgbClr val="000000"/>
                </a:solidFill>
                <a:ea typeface="Times New Roman" pitchFamily="18" charset="0"/>
                <a:cs typeface="Calibri" pitchFamily="34" charset="0"/>
              </a:rPr>
              <a:t>qədim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hindular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mənim</a:t>
            </a:r>
            <a:r>
              <a:rPr lang="tr-TR" sz="2000" dirty="0">
                <a:solidFill>
                  <a:srgbClr val="000000"/>
                </a:solidFill>
                <a:ea typeface="Times New Roman" pitchFamily="18" charset="0"/>
                <a:cs typeface="Calibri" pitchFamily="34" charset="0"/>
              </a:rPr>
              <a:t>.</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err="1">
                <a:solidFill>
                  <a:srgbClr val="000000"/>
                </a:solidFill>
                <a:ea typeface="Times New Roman" pitchFamily="18" charset="0"/>
                <a:cs typeface="Calibri" pitchFamily="34" charset="0"/>
              </a:rPr>
              <a:t>Mən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cığır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yox</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tarixin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kəhkəşantək</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yoluyam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Dədə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Qorqud</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Alpamış</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Manasam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Koroğluyam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Şeirin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elmin</a:t>
            </a:r>
            <a:r>
              <a:rPr lang="tr-TR" sz="2000" dirty="0">
                <a:solidFill>
                  <a:srgbClr val="000000"/>
                </a:solidFill>
                <a:ea typeface="Times New Roman" pitchFamily="18" charset="0"/>
                <a:cs typeface="Calibri" pitchFamily="34" charset="0"/>
              </a:rPr>
              <a:t>, rübabın ilk bahar </a:t>
            </a:r>
            <a:r>
              <a:rPr lang="tr-TR" sz="2000" dirty="0" err="1">
                <a:solidFill>
                  <a:srgbClr val="000000"/>
                </a:solidFill>
                <a:ea typeface="Times New Roman" pitchFamily="18" charset="0"/>
                <a:cs typeface="Calibri" pitchFamily="34" charset="0"/>
              </a:rPr>
              <a:t>nəsimiyəm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Türküstanda</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Farabi</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İraqda</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Nəsimiyəm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Bir </a:t>
            </a:r>
            <a:r>
              <a:rPr lang="tr-TR" sz="2000" dirty="0" err="1">
                <a:solidFill>
                  <a:srgbClr val="000000"/>
                </a:solidFill>
                <a:ea typeface="Times New Roman" pitchFamily="18" charset="0"/>
                <a:cs typeface="Calibri" pitchFamily="34" charset="0"/>
              </a:rPr>
              <a:t>qanadım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Nəvai</a:t>
            </a:r>
            <a:r>
              <a:rPr lang="tr-TR" sz="2000" dirty="0">
                <a:solidFill>
                  <a:srgbClr val="000000"/>
                </a:solidFill>
                <a:ea typeface="Times New Roman" pitchFamily="18" charset="0"/>
                <a:cs typeface="Calibri" pitchFamily="34" charset="0"/>
              </a:rPr>
              <a:t>, o biri </a:t>
            </a:r>
            <a:r>
              <a:rPr lang="tr-TR" sz="2000" dirty="0" err="1">
                <a:solidFill>
                  <a:srgbClr val="000000"/>
                </a:solidFill>
                <a:ea typeface="Times New Roman" pitchFamily="18" charset="0"/>
                <a:cs typeface="Calibri" pitchFamily="34" charset="0"/>
              </a:rPr>
              <a:t>Yunis</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Əmrə</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Öyrən</a:t>
            </a:r>
            <a:r>
              <a:rPr lang="tr-TR" sz="2000" dirty="0">
                <a:solidFill>
                  <a:srgbClr val="000000"/>
                </a:solidFill>
                <a:ea typeface="Times New Roman" pitchFamily="18" charset="0"/>
                <a:cs typeface="Calibri" pitchFamily="34" charset="0"/>
              </a:rPr>
              <a:t>, hansı </a:t>
            </a:r>
            <a:r>
              <a:rPr lang="tr-TR" sz="2000" dirty="0" err="1">
                <a:solidFill>
                  <a:srgbClr val="000000"/>
                </a:solidFill>
                <a:ea typeface="Times New Roman" pitchFamily="18" charset="0"/>
                <a:cs typeface="Calibri" pitchFamily="34" charset="0"/>
              </a:rPr>
              <a:t>məqamda</a:t>
            </a:r>
            <a:r>
              <a:rPr lang="tr-TR" sz="2000" dirty="0">
                <a:solidFill>
                  <a:srgbClr val="000000"/>
                </a:solidFill>
                <a:ea typeface="Times New Roman" pitchFamily="18" charset="0"/>
                <a:cs typeface="Calibri" pitchFamily="34" charset="0"/>
              </a:rPr>
              <a:t> endim </a:t>
            </a:r>
            <a:r>
              <a:rPr lang="tr-TR" sz="2000" dirty="0" err="1">
                <a:solidFill>
                  <a:srgbClr val="000000"/>
                </a:solidFill>
                <a:ea typeface="Times New Roman" pitchFamily="18" charset="0"/>
                <a:cs typeface="Calibri" pitchFamily="34" charset="0"/>
              </a:rPr>
              <a:t>səmadan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yerə</a:t>
            </a:r>
            <a:r>
              <a:rPr lang="tr-TR" sz="2000" dirty="0">
                <a:solidFill>
                  <a:srgbClr val="000000"/>
                </a:solidFill>
                <a:ea typeface="Times New Roman" pitchFamily="18" charset="0"/>
                <a:cs typeface="Calibri" pitchFamily="34" charset="0"/>
              </a:rPr>
              <a:t>.</a:t>
            </a:r>
          </a:p>
        </p:txBody>
      </p:sp>
    </p:spTree>
    <p:extLst>
      <p:ext uri="{BB962C8B-B14F-4D97-AF65-F5344CB8AC3E}">
        <p14:creationId xmlns:p14="http://schemas.microsoft.com/office/powerpoint/2010/main" val="289922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29" name="Rectangle 1"/>
          <p:cNvSpPr>
            <a:spLocks noChangeArrowheads="1"/>
          </p:cNvSpPr>
          <p:nvPr/>
        </p:nvSpPr>
        <p:spPr bwMode="auto">
          <a:xfrm>
            <a:off x="3215680" y="692696"/>
            <a:ext cx="648072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2000" dirty="0" err="1">
                <a:solidFill>
                  <a:srgbClr val="000000"/>
                </a:solidFill>
                <a:ea typeface="Times New Roman" pitchFamily="18" charset="0"/>
                <a:cs typeface="Calibri" pitchFamily="34" charset="0"/>
              </a:rPr>
              <a:t>Neçə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millətin</a:t>
            </a:r>
            <a:r>
              <a:rPr lang="tr-TR" sz="2000" dirty="0">
                <a:solidFill>
                  <a:srgbClr val="000000"/>
                </a:solidFill>
                <a:ea typeface="Times New Roman" pitchFamily="18" charset="0"/>
                <a:cs typeface="Calibri" pitchFamily="34" charset="0"/>
              </a:rPr>
              <a:t> saçı </a:t>
            </a:r>
            <a:r>
              <a:rPr lang="tr-TR" sz="2000" dirty="0" err="1">
                <a:solidFill>
                  <a:srgbClr val="000000"/>
                </a:solidFill>
                <a:ea typeface="Times New Roman" pitchFamily="18" charset="0"/>
                <a:cs typeface="Calibri" pitchFamily="34" charset="0"/>
              </a:rPr>
              <a:t>əllərimlə</a:t>
            </a:r>
            <a:r>
              <a:rPr lang="tr-TR" sz="2000" dirty="0">
                <a:solidFill>
                  <a:srgbClr val="000000"/>
                </a:solidFill>
                <a:ea typeface="Times New Roman" pitchFamily="18" charset="0"/>
                <a:cs typeface="Calibri" pitchFamily="34" charset="0"/>
              </a:rPr>
              <a:t> darandı,</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Iohan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İvan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sözləri</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Bizim “</a:t>
            </a:r>
            <a:r>
              <a:rPr lang="tr-TR" sz="2000" dirty="0" err="1">
                <a:solidFill>
                  <a:srgbClr val="000000"/>
                </a:solidFill>
                <a:ea typeface="Times New Roman" pitchFamily="18" charset="0"/>
                <a:cs typeface="Calibri" pitchFamily="34" charset="0"/>
              </a:rPr>
              <a:t>Xan”dan</a:t>
            </a:r>
            <a:r>
              <a:rPr lang="tr-TR" sz="2000" dirty="0">
                <a:solidFill>
                  <a:srgbClr val="000000"/>
                </a:solidFill>
                <a:ea typeface="Times New Roman" pitchFamily="18" charset="0"/>
                <a:cs typeface="Calibri" pitchFamily="34" charset="0"/>
              </a:rPr>
              <a:t> yarandı.</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Uluq</a:t>
            </a:r>
            <a:r>
              <a:rPr lang="tr-TR" sz="2000" dirty="0">
                <a:solidFill>
                  <a:srgbClr val="000000"/>
                </a:solidFill>
                <a:ea typeface="Times New Roman" pitchFamily="18" charset="0"/>
                <a:cs typeface="Calibri" pitchFamily="34" charset="0"/>
              </a:rPr>
              <a:t>-</a:t>
            </a:r>
            <a:r>
              <a:rPr lang="tr-TR" sz="2000" dirty="0" err="1">
                <a:solidFill>
                  <a:srgbClr val="000000"/>
                </a:solidFill>
                <a:ea typeface="Times New Roman" pitchFamily="18" charset="0"/>
                <a:cs typeface="Calibri" pitchFamily="34" charset="0"/>
              </a:rPr>
              <a:t>Oleq</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qardaşdır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bəs</a:t>
            </a:r>
            <a:r>
              <a:rPr lang="tr-TR" sz="2000" dirty="0">
                <a:solidFill>
                  <a:srgbClr val="000000"/>
                </a:solidFill>
                <a:ea typeface="Times New Roman" pitchFamily="18" charset="0"/>
                <a:cs typeface="Calibri" pitchFamily="34" charset="0"/>
              </a:rPr>
              <a:t> Uğur-</a:t>
            </a:r>
            <a:r>
              <a:rPr lang="tr-TR" sz="2000" dirty="0" err="1">
                <a:solidFill>
                  <a:srgbClr val="000000"/>
                </a:solidFill>
                <a:ea typeface="Times New Roman" pitchFamily="18" charset="0"/>
                <a:cs typeface="Calibri" pitchFamily="34" charset="0"/>
              </a:rPr>
              <a:t>İqor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necə</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Bunlar </a:t>
            </a:r>
            <a:r>
              <a:rPr lang="tr-TR" sz="2000" dirty="0" err="1">
                <a:solidFill>
                  <a:srgbClr val="000000"/>
                </a:solidFill>
                <a:ea typeface="Times New Roman" pitchFamily="18" charset="0"/>
                <a:cs typeface="Calibri" pitchFamily="34" charset="0"/>
              </a:rPr>
              <a:t>nə</a:t>
            </a:r>
            <a:r>
              <a:rPr lang="tr-TR" sz="2000" dirty="0">
                <a:solidFill>
                  <a:srgbClr val="000000"/>
                </a:solidFill>
                <a:ea typeface="Times New Roman" pitchFamily="18" charset="0"/>
                <a:cs typeface="Calibri" pitchFamily="34" charset="0"/>
              </a:rPr>
              <a:t> tapmacadır, </a:t>
            </a:r>
            <a:r>
              <a:rPr lang="tr-TR" sz="2000" dirty="0" err="1">
                <a:solidFill>
                  <a:srgbClr val="000000"/>
                </a:solidFill>
                <a:ea typeface="Times New Roman" pitchFamily="18" charset="0"/>
                <a:cs typeface="Calibri" pitchFamily="34" charset="0"/>
              </a:rPr>
              <a:t>nə</a:t>
            </a:r>
            <a:r>
              <a:rPr lang="tr-TR" sz="2000" dirty="0">
                <a:solidFill>
                  <a:srgbClr val="000000"/>
                </a:solidFill>
                <a:ea typeface="Times New Roman" pitchFamily="18" charset="0"/>
                <a:cs typeface="Calibri" pitchFamily="34" charset="0"/>
              </a:rPr>
              <a:t> ovsun, </a:t>
            </a:r>
            <a:r>
              <a:rPr lang="tr-TR" sz="2000" dirty="0" err="1">
                <a:solidFill>
                  <a:srgbClr val="000000"/>
                </a:solidFill>
                <a:ea typeface="Times New Roman" pitchFamily="18" charset="0"/>
                <a:cs typeface="Calibri" pitchFamily="34" charset="0"/>
              </a:rPr>
              <a:t>nə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bilməcə</a:t>
            </a:r>
            <a:r>
              <a:rPr lang="tr-TR" sz="2000" dirty="0">
                <a:solidFill>
                  <a:srgbClr val="000000"/>
                </a:solidFill>
                <a:ea typeface="Times New Roman" pitchFamily="18" charset="0"/>
                <a:cs typeface="Calibri" pitchFamily="34" charset="0"/>
              </a:rPr>
              <a:t>.</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err="1">
                <a:solidFill>
                  <a:srgbClr val="000000"/>
                </a:solidFill>
                <a:ea typeface="Times New Roman" pitchFamily="18" charset="0"/>
                <a:cs typeface="Calibri" pitchFamily="34" charset="0"/>
              </a:rPr>
              <a:t>Volqa</a:t>
            </a:r>
            <a:r>
              <a:rPr lang="tr-TR" sz="2000" dirty="0">
                <a:solidFill>
                  <a:srgbClr val="000000"/>
                </a:solidFill>
                <a:ea typeface="Times New Roman" pitchFamily="18" charset="0"/>
                <a:cs typeface="Calibri" pitchFamily="34" charset="0"/>
              </a:rPr>
              <a:t>-</a:t>
            </a:r>
            <a:r>
              <a:rPr lang="tr-TR" sz="2000" dirty="0" err="1">
                <a:solidFill>
                  <a:srgbClr val="000000"/>
                </a:solidFill>
                <a:ea typeface="Times New Roman" pitchFamily="18" charset="0"/>
                <a:cs typeface="Calibri" pitchFamily="34" charset="0"/>
              </a:rPr>
              <a:t>İrtış</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Yenisey</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Qızılirmaq</a:t>
            </a:r>
            <a:r>
              <a:rPr lang="tr-TR" sz="2000" dirty="0">
                <a:solidFill>
                  <a:srgbClr val="000000"/>
                </a:solidFill>
                <a:ea typeface="Times New Roman" pitchFamily="18" charset="0"/>
                <a:cs typeface="Calibri" pitchFamily="34" charset="0"/>
              </a:rPr>
              <a:t> – </a:t>
            </a:r>
            <a:r>
              <a:rPr lang="tr-TR" sz="2000" dirty="0" err="1">
                <a:solidFill>
                  <a:srgbClr val="000000"/>
                </a:solidFill>
                <a:ea typeface="Times New Roman" pitchFamily="18" charset="0"/>
                <a:cs typeface="Calibri" pitchFamily="34" charset="0"/>
              </a:rPr>
              <a:t>qollarım</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Ərzin</a:t>
            </a:r>
            <a:r>
              <a:rPr lang="tr-TR" sz="2000" dirty="0">
                <a:solidFill>
                  <a:srgbClr val="000000"/>
                </a:solidFill>
                <a:ea typeface="Times New Roman" pitchFamily="18" charset="0"/>
                <a:cs typeface="Calibri" pitchFamily="34" charset="0"/>
              </a:rPr>
              <a:t> şah damarıdır </a:t>
            </a:r>
            <a:r>
              <a:rPr lang="tr-TR" sz="2000" dirty="0" err="1">
                <a:solidFill>
                  <a:srgbClr val="000000"/>
                </a:solidFill>
                <a:ea typeface="Times New Roman" pitchFamily="18" charset="0"/>
                <a:cs typeface="Calibri" pitchFamily="34" charset="0"/>
              </a:rPr>
              <a:t>mənim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döyüş</a:t>
            </a:r>
            <a:r>
              <a:rPr lang="tr-TR" sz="2000" dirty="0">
                <a:solidFill>
                  <a:srgbClr val="000000"/>
                </a:solidFill>
                <a:ea typeface="Times New Roman" pitchFamily="18" charset="0"/>
                <a:cs typeface="Calibri" pitchFamily="34" charset="0"/>
              </a:rPr>
              <a:t> yollarım.</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Yox</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biganə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qalmadım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nə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xeyirə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nə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şərə</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Mən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çelovek</a:t>
            </a:r>
            <a:r>
              <a:rPr lang="tr-TR" sz="2000" dirty="0">
                <a:solidFill>
                  <a:srgbClr val="000000"/>
                </a:solidFill>
                <a:ea typeface="Times New Roman" pitchFamily="18" charset="0"/>
                <a:cs typeface="Calibri" pitchFamily="34" charset="0"/>
              </a:rPr>
              <a:t>” sözünü </a:t>
            </a:r>
            <a:r>
              <a:rPr lang="tr-TR" sz="2000" dirty="0" err="1">
                <a:solidFill>
                  <a:srgbClr val="000000"/>
                </a:solidFill>
                <a:ea typeface="Times New Roman" pitchFamily="18" charset="0"/>
                <a:cs typeface="Calibri" pitchFamily="34" charset="0"/>
              </a:rPr>
              <a:t>bəxş</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eylədim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bəşərə</a:t>
            </a:r>
            <a:r>
              <a:rPr lang="tr-TR" sz="2000" dirty="0">
                <a:solidFill>
                  <a:srgbClr val="000000"/>
                </a:solidFill>
                <a:ea typeface="Times New Roman" pitchFamily="18" charset="0"/>
                <a:cs typeface="Calibri" pitchFamily="34" charset="0"/>
              </a:rPr>
              <a:t>.</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a:solidFill>
                  <a:srgbClr val="000000"/>
                </a:solidFill>
                <a:ea typeface="Times New Roman" pitchFamily="18" charset="0"/>
                <a:cs typeface="Calibri" pitchFamily="34" charset="0"/>
              </a:rPr>
              <a:t>Sınırlanma boş </a:t>
            </a:r>
            <a:r>
              <a:rPr lang="tr-TR" sz="2000" dirty="0" err="1">
                <a:solidFill>
                  <a:srgbClr val="000000"/>
                </a:solidFill>
                <a:ea typeface="Times New Roman" pitchFamily="18" charset="0"/>
                <a:cs typeface="Calibri" pitchFamily="34" charset="0"/>
              </a:rPr>
              <a:t>yerə</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a:solidFill>
                  <a:srgbClr val="000000"/>
                </a:solidFill>
                <a:ea typeface="Times New Roman" pitchFamily="18" charset="0"/>
                <a:cs typeface="Calibri" pitchFamily="34" charset="0"/>
              </a:rPr>
              <a:t>TÜRKƏ </a:t>
            </a:r>
            <a:r>
              <a:rPr lang="tr-TR" sz="2000" dirty="0" err="1">
                <a:solidFill>
                  <a:srgbClr val="000000"/>
                </a:solidFill>
                <a:ea typeface="Times New Roman" pitchFamily="18" charset="0"/>
                <a:cs typeface="Calibri" pitchFamily="34" charset="0"/>
              </a:rPr>
              <a:t>qarşı</a:t>
            </a:r>
            <a:r>
              <a:rPr lang="tr-TR" sz="2000" dirty="0">
                <a:solidFill>
                  <a:srgbClr val="000000"/>
                </a:solidFill>
                <a:ea typeface="Times New Roman" pitchFamily="18" charset="0"/>
                <a:cs typeface="Calibri" pitchFamily="34" charset="0"/>
              </a:rPr>
              <a:t> tuşlanmış </a:t>
            </a:r>
            <a:r>
              <a:rPr lang="tr-TR" sz="2000" dirty="0" err="1">
                <a:solidFill>
                  <a:srgbClr val="000000"/>
                </a:solidFill>
                <a:ea typeface="Times New Roman" pitchFamily="18" charset="0"/>
                <a:cs typeface="Calibri" pitchFamily="34" charset="0"/>
              </a:rPr>
              <a:t>cəsuslar</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görmüşəm</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mən</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Bulanlıqkən</a:t>
            </a:r>
            <a:r>
              <a:rPr lang="tr-TR" sz="2000" dirty="0">
                <a:solidFill>
                  <a:srgbClr val="000000"/>
                </a:solidFill>
                <a:ea typeface="Times New Roman" pitchFamily="18" charset="0"/>
                <a:cs typeface="Calibri" pitchFamily="34" charset="0"/>
              </a:rPr>
              <a:t> durulmuş,</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Öyrənərkən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ayrılıb</a:t>
            </a:r>
            <a:r>
              <a:rPr lang="tr-TR" sz="2000" dirty="0">
                <a:solidFill>
                  <a:srgbClr val="000000"/>
                </a:solidFill>
                <a:ea typeface="Times New Roman" pitchFamily="18" charset="0"/>
                <a:cs typeface="Calibri" pitchFamily="34" charset="0"/>
              </a:rPr>
              <a:t> özü TÜRKƏ vurulmuş.</a:t>
            </a:r>
            <a:endParaRPr lang="tr-TR" sz="2000" dirty="0">
              <a:ea typeface="Times New Roman" pitchFamily="18" charset="0"/>
              <a:cs typeface="Arial" pitchFamily="34" charset="0"/>
            </a:endParaRPr>
          </a:p>
          <a:p>
            <a:pPr eaLnBrk="0" fontAlgn="base" hangingPunct="0">
              <a:spcBef>
                <a:spcPct val="0"/>
              </a:spcBef>
              <a:spcAft>
                <a:spcPct val="0"/>
              </a:spcAft>
            </a:pPr>
            <a:r>
              <a:rPr lang="tr-TR" sz="2000" dirty="0">
                <a:solidFill>
                  <a:srgbClr val="000000"/>
                </a:solidFill>
                <a:ea typeface="Times New Roman" pitchFamily="18" charset="0"/>
                <a:cs typeface="Calibri" pitchFamily="34" charset="0"/>
              </a:rPr>
              <a:t>TÜRKƏM!</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Bircə</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həyatım</a:t>
            </a:r>
            <a:r>
              <a:rPr lang="tr-TR" sz="2000" dirty="0">
                <a:solidFill>
                  <a:srgbClr val="000000"/>
                </a:solidFill>
                <a:ea typeface="Times New Roman" pitchFamily="18" charset="0"/>
                <a:cs typeface="Calibri" pitchFamily="34" charset="0"/>
              </a:rPr>
              <a:t> yetmiş </a:t>
            </a:r>
            <a:r>
              <a:rPr lang="tr-TR" sz="2000" dirty="0" err="1">
                <a:solidFill>
                  <a:srgbClr val="000000"/>
                </a:solidFill>
                <a:ea typeface="Times New Roman" pitchFamily="18" charset="0"/>
                <a:cs typeface="Calibri" pitchFamily="34" charset="0"/>
              </a:rPr>
              <a:t>dəniz</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yelkəni</a:t>
            </a:r>
            <a:r>
              <a:rPr lang="tr-TR" sz="2000" dirty="0">
                <a:solidFill>
                  <a:srgbClr val="000000"/>
                </a:solidFill>
                <a:ea typeface="Times New Roman" pitchFamily="18" charset="0"/>
                <a:cs typeface="Calibri" pitchFamily="34" charset="0"/>
              </a:rPr>
              <a:t>,</a:t>
            </a:r>
            <a:r>
              <a:rPr lang="tr-TR" sz="2000" dirty="0">
                <a:solidFill>
                  <a:srgbClr val="333333"/>
                </a:solidFill>
                <a:ea typeface="Times New Roman" pitchFamily="18" charset="0"/>
                <a:cs typeface="Calibri" pitchFamily="34" charset="0"/>
              </a:rPr>
              <a:t/>
            </a:r>
            <a:br>
              <a:rPr lang="tr-TR" sz="2000" dirty="0">
                <a:solidFill>
                  <a:srgbClr val="333333"/>
                </a:solidFill>
                <a:ea typeface="Times New Roman" pitchFamily="18" charset="0"/>
                <a:cs typeface="Calibri" pitchFamily="34" charset="0"/>
              </a:rPr>
            </a:br>
            <a:r>
              <a:rPr lang="tr-TR" sz="2000" dirty="0" err="1">
                <a:solidFill>
                  <a:srgbClr val="000000"/>
                </a:solidFill>
                <a:ea typeface="Times New Roman" pitchFamily="18" charset="0"/>
                <a:cs typeface="Calibri" pitchFamily="34" charset="0"/>
              </a:rPr>
              <a:t>Sən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get</a:t>
            </a:r>
            <a:r>
              <a:rPr lang="tr-TR" sz="2000" dirty="0">
                <a:solidFill>
                  <a:srgbClr val="000000"/>
                </a:solidFill>
                <a:ea typeface="Times New Roman" pitchFamily="18" charset="0"/>
                <a:cs typeface="Calibri" pitchFamily="34" charset="0"/>
              </a:rPr>
              <a:t> anandan </a:t>
            </a:r>
            <a:r>
              <a:rPr lang="tr-TR" sz="2000" dirty="0" err="1">
                <a:solidFill>
                  <a:srgbClr val="000000"/>
                </a:solidFill>
                <a:ea typeface="Times New Roman" pitchFamily="18" charset="0"/>
                <a:cs typeface="Calibri" pitchFamily="34" charset="0"/>
              </a:rPr>
              <a:t>öyrən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kimdən</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qazanmış</a:t>
            </a:r>
            <a:r>
              <a:rPr lang="tr-TR" sz="2000" dirty="0">
                <a:solidFill>
                  <a:srgbClr val="000000"/>
                </a:solidFill>
                <a:ea typeface="Times New Roman" pitchFamily="18" charset="0"/>
                <a:cs typeface="Calibri" pitchFamily="34" charset="0"/>
              </a:rPr>
              <a:t> </a:t>
            </a:r>
            <a:r>
              <a:rPr lang="tr-TR" sz="2000" dirty="0" err="1">
                <a:solidFill>
                  <a:srgbClr val="000000"/>
                </a:solidFill>
                <a:ea typeface="Times New Roman" pitchFamily="18" charset="0"/>
                <a:cs typeface="Calibri" pitchFamily="34" charset="0"/>
              </a:rPr>
              <a:t>səni</a:t>
            </a:r>
            <a:r>
              <a:rPr lang="tr-TR" sz="2000" dirty="0">
                <a:solidFill>
                  <a:srgbClr val="000000"/>
                </a:solidFill>
                <a:ea typeface="Times New Roman" pitchFamily="18" charset="0"/>
                <a:cs typeface="Calibri" pitchFamily="34" charset="0"/>
              </a:rPr>
              <a:t>?</a:t>
            </a:r>
            <a:endParaRPr lang="tr-TR" sz="2000" dirty="0">
              <a:cs typeface="Arial" pitchFamily="34" charset="0"/>
            </a:endParaRPr>
          </a:p>
        </p:txBody>
      </p:sp>
    </p:spTree>
    <p:extLst>
      <p:ext uri="{BB962C8B-B14F-4D97-AF65-F5344CB8AC3E}">
        <p14:creationId xmlns:p14="http://schemas.microsoft.com/office/powerpoint/2010/main" val="4067975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solidFill>
                  <a:srgbClr val="FF0000"/>
                </a:solidFill>
              </a:rPr>
              <a:t>Resul Rıza (1910-1981)</a:t>
            </a:r>
          </a:p>
        </p:txBody>
      </p:sp>
      <p:sp>
        <p:nvSpPr>
          <p:cNvPr id="3" name="2 İçerik Yer Tutucusu"/>
          <p:cNvSpPr>
            <a:spLocks noGrp="1"/>
          </p:cNvSpPr>
          <p:nvPr>
            <p:ph sz="half" idx="1"/>
          </p:nvPr>
        </p:nvSpPr>
        <p:spPr>
          <a:xfrm>
            <a:off x="1981200" y="1600201"/>
            <a:ext cx="4174273" cy="4525963"/>
          </a:xfrm>
        </p:spPr>
        <p:txBody>
          <a:bodyPr>
            <a:normAutofit/>
          </a:bodyPr>
          <a:lstStyle/>
          <a:p>
            <a:pPr marL="0" indent="0" algn="just">
              <a:spcBef>
                <a:spcPts val="0"/>
              </a:spcBef>
              <a:buNone/>
            </a:pPr>
            <a:r>
              <a:rPr lang="tr-TR" sz="2800" dirty="0" smtClean="0"/>
              <a:t>Resul Rıza 19 Mayıs 1910’da </a:t>
            </a:r>
            <a:r>
              <a:rPr lang="tr-TR" sz="2800" dirty="0" err="1" smtClean="0"/>
              <a:t>Göyçay’da</a:t>
            </a:r>
            <a:r>
              <a:rPr lang="tr-TR" sz="2800" dirty="0" smtClean="0"/>
              <a:t> dünyaya geldi. İlkokulu ve ortaokulu </a:t>
            </a:r>
            <a:r>
              <a:rPr lang="tr-TR" sz="2800" dirty="0" err="1" smtClean="0"/>
              <a:t>Göyçay’da</a:t>
            </a:r>
            <a:r>
              <a:rPr lang="tr-TR" sz="2800" dirty="0" smtClean="0"/>
              <a:t> bitirdikten sonra 1925’te </a:t>
            </a:r>
            <a:r>
              <a:rPr lang="tr-TR" sz="2800" dirty="0" err="1" smtClean="0"/>
              <a:t>Gence’de</a:t>
            </a:r>
            <a:r>
              <a:rPr lang="tr-TR" sz="2800" dirty="0" smtClean="0"/>
              <a:t> Sanayi Mektebi’ne girdi; ancak, tahsilini tamamlamadan memleketine dönmüştür. </a:t>
            </a:r>
            <a:endParaRPr lang="tr-TR" sz="2800" dirty="0"/>
          </a:p>
        </p:txBody>
      </p:sp>
      <p:pic>
        <p:nvPicPr>
          <p:cNvPr id="1026" name="Picture 2" descr="E:\ECTS-Bologna\Açık Ders-Ocak 2018\Yazarların Resimleri\Resul Rıza.jpg"/>
          <p:cNvPicPr>
            <a:picLocks noGrp="1" noChangeAspect="1" noChangeArrowheads="1"/>
          </p:cNvPicPr>
          <p:nvPr>
            <p:ph sz="half" idx="2"/>
          </p:nvPr>
        </p:nvPicPr>
        <p:blipFill>
          <a:blip r:embed="rId2" cstate="print"/>
          <a:srcRect/>
          <a:stretch>
            <a:fillRect/>
          </a:stretch>
        </p:blipFill>
        <p:spPr bwMode="auto">
          <a:xfrm>
            <a:off x="6905289" y="1600201"/>
            <a:ext cx="2664296" cy="3600400"/>
          </a:xfrm>
          <a:prstGeom prst="rect">
            <a:avLst/>
          </a:prstGeom>
          <a:noFill/>
        </p:spPr>
      </p:pic>
    </p:spTree>
    <p:extLst>
      <p:ext uri="{BB962C8B-B14F-4D97-AF65-F5344CB8AC3E}">
        <p14:creationId xmlns:p14="http://schemas.microsoft.com/office/powerpoint/2010/main" val="37539062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0"/>
            <a:ext cx="7200800" cy="2677656"/>
          </a:xfrm>
          <a:prstGeom prst="rect">
            <a:avLst/>
          </a:prstGeom>
        </p:spPr>
        <p:txBody>
          <a:bodyPr wrap="square">
            <a:spAutoFit/>
          </a:bodyPr>
          <a:lstStyle/>
          <a:p>
            <a:pPr algn="just"/>
            <a:r>
              <a:rPr lang="tr-TR" sz="2800" dirty="0"/>
              <a:t>Henüz 17 yaşındayken Gürcistan’da “</a:t>
            </a:r>
            <a:r>
              <a:rPr lang="tr-TR" sz="2800" dirty="0" err="1"/>
              <a:t>Qığılcım</a:t>
            </a:r>
            <a:r>
              <a:rPr lang="tr-TR" sz="2800" dirty="0"/>
              <a:t>” almanağında yayınlanan “Bu gün” adlı şiiriyle edebiyat dünyasına dahil olmuştur. 1930’da Bakü’ye gider. Burada </a:t>
            </a:r>
            <a:r>
              <a:rPr lang="tr-TR" sz="2800" dirty="0" err="1"/>
              <a:t>Mikayıl</a:t>
            </a:r>
            <a:r>
              <a:rPr lang="tr-TR" sz="2800" dirty="0"/>
              <a:t> </a:t>
            </a:r>
            <a:r>
              <a:rPr lang="tr-TR" sz="2800" dirty="0" err="1"/>
              <a:t>Müşfiq</a:t>
            </a:r>
            <a:r>
              <a:rPr lang="tr-TR" sz="2800" dirty="0"/>
              <a:t>, Samet Vurgun, Süleyman Rüstem, Ali </a:t>
            </a:r>
            <a:r>
              <a:rPr lang="tr-TR" sz="2800" dirty="0" err="1"/>
              <a:t>Nazmi</a:t>
            </a:r>
            <a:r>
              <a:rPr lang="tr-TR" sz="2800" dirty="0"/>
              <a:t> gibi genç şairlerle tanışır. </a:t>
            </a:r>
          </a:p>
        </p:txBody>
      </p:sp>
    </p:spTree>
    <p:extLst>
      <p:ext uri="{BB962C8B-B14F-4D97-AF65-F5344CB8AC3E}">
        <p14:creationId xmlns:p14="http://schemas.microsoft.com/office/powerpoint/2010/main" val="7727192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9"/>
            <a:ext cx="7200800" cy="1815882"/>
          </a:xfrm>
          <a:prstGeom prst="rect">
            <a:avLst/>
          </a:prstGeom>
        </p:spPr>
        <p:txBody>
          <a:bodyPr wrap="square">
            <a:spAutoFit/>
          </a:bodyPr>
          <a:lstStyle/>
          <a:p>
            <a:pPr algn="just"/>
            <a:r>
              <a:rPr lang="tr-TR" sz="2800" dirty="0"/>
              <a:t>Bir yandan çeşitli enstitülerde eğitimini sürdürürken bir yandan da bu seçkin edebî ortamda yeni kuruluş ve yeni Sovyet edebiyatı anlayışına uygun şiirler yazmaya başladı. </a:t>
            </a:r>
          </a:p>
        </p:txBody>
      </p:sp>
    </p:spTree>
    <p:extLst>
      <p:ext uri="{BB962C8B-B14F-4D97-AF65-F5344CB8AC3E}">
        <p14:creationId xmlns:p14="http://schemas.microsoft.com/office/powerpoint/2010/main" val="1051897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198740" y="1224834"/>
            <a:ext cx="7632848"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1941’de savaş muhabiri olarak Kırım’a gitti. Buradan sık sık cephe önlerine kadar giderek savaşın korkunç yüzünü gözlemleme imkânı buldu. Bu dönem kaleme aldığı şiir ve yazılarında cephede çekilen acıları yansıttı. </a:t>
            </a:r>
            <a:endParaRPr lang="tr-TR" sz="2800" dirty="0">
              <a:cs typeface="Arial" pitchFamily="34" charset="0"/>
            </a:endParaRPr>
          </a:p>
        </p:txBody>
      </p:sp>
    </p:spTree>
    <p:extLst>
      <p:ext uri="{BB962C8B-B14F-4D97-AF65-F5344CB8AC3E}">
        <p14:creationId xmlns:p14="http://schemas.microsoft.com/office/powerpoint/2010/main" val="27839264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5" name="Rectangle 1"/>
          <p:cNvSpPr>
            <a:spLocks noChangeArrowheads="1"/>
          </p:cNvSpPr>
          <p:nvPr/>
        </p:nvSpPr>
        <p:spPr bwMode="auto">
          <a:xfrm>
            <a:off x="2462146" y="1166203"/>
            <a:ext cx="7488832" cy="13849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solidFill>
                  <a:srgbClr val="FF0000"/>
                </a:solidFill>
                <a:cs typeface="Arial" pitchFamily="34" charset="0"/>
              </a:rPr>
              <a:t>Şiirlerinde  memleket hasreti, hatıralar, varlık-yokluk kaygısı, evlat ve vatan sevgisi gibi konuları işlemiştir.</a:t>
            </a:r>
          </a:p>
        </p:txBody>
      </p:sp>
    </p:spTree>
    <p:extLst>
      <p:ext uri="{BB962C8B-B14F-4D97-AF65-F5344CB8AC3E}">
        <p14:creationId xmlns:p14="http://schemas.microsoft.com/office/powerpoint/2010/main" val="31116975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24744"/>
            <a:ext cx="7200800" cy="3970318"/>
          </a:xfrm>
          <a:prstGeom prst="rect">
            <a:avLst/>
          </a:prstGeom>
        </p:spPr>
        <p:txBody>
          <a:bodyPr wrap="square">
            <a:spAutoFit/>
          </a:bodyPr>
          <a:lstStyle/>
          <a:p>
            <a:pPr algn="just"/>
            <a:r>
              <a:rPr lang="tr-TR" sz="2800" dirty="0"/>
              <a:t>Hayatı boyunca çok sayıda sanat ve edebiyat örgütlerine dâhil oldu. Azerbaycan Yazıcılar İttifakı riyaset heyeti üyeliğinin yanı sıra sinema ve matbuat kurumlarında başkanlık yaptı, Azerbaycan </a:t>
            </a:r>
            <a:r>
              <a:rPr lang="tr-TR" sz="2800" dirty="0" err="1"/>
              <a:t>Sovet</a:t>
            </a:r>
            <a:r>
              <a:rPr lang="tr-TR" sz="2800" dirty="0"/>
              <a:t> Ansiklopedisi’nin baş redaktörü oldu. Pek çok kez Azerbaycan parlamentosunda milletvekili olarak görev yapmıştır. </a:t>
            </a:r>
          </a:p>
          <a:p>
            <a:pPr algn="just"/>
            <a:r>
              <a:rPr lang="tr-TR" sz="2800" dirty="0"/>
              <a:t>1 Nisan 1981’de Bakü’de vefat etmiştir.</a:t>
            </a:r>
          </a:p>
        </p:txBody>
      </p:sp>
    </p:spTree>
    <p:extLst>
      <p:ext uri="{BB962C8B-B14F-4D97-AF65-F5344CB8AC3E}">
        <p14:creationId xmlns:p14="http://schemas.microsoft.com/office/powerpoint/2010/main" val="3277658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ChangeArrowheads="1"/>
          </p:cNvSpPr>
          <p:nvPr/>
        </p:nvSpPr>
        <p:spPr bwMode="auto">
          <a:xfrm>
            <a:off x="2567608" y="693277"/>
            <a:ext cx="72008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b="1" dirty="0">
                <a:ea typeface="Times New Roman" pitchFamily="18" charset="0"/>
                <a:cs typeface="Arial" pitchFamily="34" charset="0"/>
              </a:rPr>
              <a:t>Eserleri: </a:t>
            </a:r>
          </a:p>
          <a:p>
            <a:pPr algn="just" fontAlgn="base">
              <a:spcBef>
                <a:spcPct val="0"/>
              </a:spcBef>
              <a:spcAft>
                <a:spcPct val="0"/>
              </a:spcAft>
            </a:pPr>
            <a:r>
              <a:rPr lang="tr-TR" sz="2800" dirty="0">
                <a:ea typeface="Times New Roman" pitchFamily="18" charset="0"/>
                <a:cs typeface="Arial" pitchFamily="34" charset="0"/>
              </a:rPr>
              <a:t>Men </a:t>
            </a:r>
            <a:r>
              <a:rPr lang="tr-TR" sz="2800" dirty="0" err="1">
                <a:ea typeface="Times New Roman" pitchFamily="18" charset="0"/>
                <a:cs typeface="Arial" pitchFamily="34" charset="0"/>
              </a:rPr>
              <a:t>Torpağam</a:t>
            </a:r>
            <a:r>
              <a:rPr lang="tr-TR" sz="2800" dirty="0">
                <a:ea typeface="Times New Roman" pitchFamily="18" charset="0"/>
                <a:cs typeface="Arial" pitchFamily="34" charset="0"/>
              </a:rPr>
              <a:t>, Çağımdır Menim, </a:t>
            </a:r>
            <a:r>
              <a:rPr lang="tr-TR" sz="2800" dirty="0" err="1">
                <a:ea typeface="Times New Roman" pitchFamily="18" charset="0"/>
                <a:cs typeface="Arial" pitchFamily="34" charset="0"/>
              </a:rPr>
              <a:t>Veten</a:t>
            </a:r>
            <a:r>
              <a:rPr lang="tr-TR" sz="2800" dirty="0">
                <a:ea typeface="Times New Roman" pitchFamily="18" charset="0"/>
                <a:cs typeface="Arial" pitchFamily="34" charset="0"/>
              </a:rPr>
              <a:t>, Anamın Kitabı, </a:t>
            </a:r>
            <a:r>
              <a:rPr lang="tr-TR" sz="2800" dirty="0" err="1">
                <a:ea typeface="Times New Roman" pitchFamily="18" charset="0"/>
                <a:cs typeface="Arial" pitchFamily="34" charset="0"/>
              </a:rPr>
              <a:t>Çınaraltı</a:t>
            </a:r>
            <a:r>
              <a:rPr lang="tr-TR" sz="2800" dirty="0">
                <a:ea typeface="Times New Roman" pitchFamily="18" charset="0"/>
                <a:cs typeface="Arial" pitchFamily="34" charset="0"/>
              </a:rPr>
              <a:t>, Dünyanın Derdi, Okuya </a:t>
            </a:r>
            <a:r>
              <a:rPr lang="tr-TR" sz="2800" dirty="0" err="1">
                <a:ea typeface="Times New Roman" pitchFamily="18" charset="0"/>
                <a:cs typeface="Arial" pitchFamily="34" charset="0"/>
              </a:rPr>
              <a:t>Bilmediyim</a:t>
            </a:r>
            <a:r>
              <a:rPr lang="tr-TR" sz="2800" dirty="0">
                <a:ea typeface="Times New Roman" pitchFamily="18" charset="0"/>
                <a:cs typeface="Arial" pitchFamily="34" charset="0"/>
              </a:rPr>
              <a:t> </a:t>
            </a:r>
            <a:r>
              <a:rPr lang="tr-TR" sz="2800" dirty="0" err="1">
                <a:ea typeface="Times New Roman" pitchFamily="18" charset="0"/>
                <a:cs typeface="Arial" pitchFamily="34" charset="0"/>
              </a:rPr>
              <a:t>Kitab</a:t>
            </a:r>
            <a:r>
              <a:rPr lang="tr-TR" sz="2800" dirty="0">
                <a:ea typeface="Times New Roman" pitchFamily="18" charset="0"/>
                <a:cs typeface="Arial" pitchFamily="34" charset="0"/>
              </a:rPr>
              <a:t>, Her Feslin Öz </a:t>
            </a:r>
            <a:r>
              <a:rPr lang="tr-TR" sz="2800" dirty="0" err="1">
                <a:ea typeface="Times New Roman" pitchFamily="18" charset="0"/>
                <a:cs typeface="Arial" pitchFamily="34" charset="0"/>
              </a:rPr>
              <a:t>Gözelliyi</a:t>
            </a:r>
            <a:r>
              <a:rPr lang="tr-TR" sz="2800" dirty="0">
                <a:ea typeface="Times New Roman" pitchFamily="18" charset="0"/>
                <a:cs typeface="Arial" pitchFamily="34" charset="0"/>
              </a:rPr>
              <a:t> Var, Çınar Ömrü, </a:t>
            </a:r>
            <a:r>
              <a:rPr lang="tr-TR" sz="2800" dirty="0" err="1">
                <a:ea typeface="Times New Roman" pitchFamily="18" charset="0"/>
                <a:cs typeface="Arial" pitchFamily="34" charset="0"/>
              </a:rPr>
              <a:t>Hesteler</a:t>
            </a:r>
            <a:r>
              <a:rPr lang="tr-TR" sz="2800" dirty="0">
                <a:ea typeface="Times New Roman" pitchFamily="18" charset="0"/>
                <a:cs typeface="Arial" pitchFamily="34" charset="0"/>
              </a:rPr>
              <a:t> Evinden </a:t>
            </a:r>
            <a:r>
              <a:rPr lang="tr-TR" sz="2800" dirty="0" err="1">
                <a:ea typeface="Times New Roman" pitchFamily="18" charset="0"/>
                <a:cs typeface="Arial" pitchFamily="34" charset="0"/>
              </a:rPr>
              <a:t>Reportaj</a:t>
            </a:r>
            <a:r>
              <a:rPr lang="tr-TR" sz="2800" dirty="0">
                <a:ea typeface="Times New Roman" pitchFamily="18" charset="0"/>
                <a:cs typeface="Arial" pitchFamily="34" charset="0"/>
              </a:rPr>
              <a:t>, </a:t>
            </a:r>
            <a:r>
              <a:rPr lang="tr-TR" sz="2800" dirty="0" err="1">
                <a:ea typeface="Times New Roman" pitchFamily="18" charset="0"/>
                <a:cs typeface="Arial" pitchFamily="34" charset="0"/>
              </a:rPr>
              <a:t>Torpak</a:t>
            </a:r>
            <a:r>
              <a:rPr lang="tr-TR" sz="2800" dirty="0">
                <a:ea typeface="Times New Roman" pitchFamily="18" charset="0"/>
                <a:cs typeface="Arial" pitchFamily="34" charset="0"/>
              </a:rPr>
              <a:t> Olmuş </a:t>
            </a:r>
            <a:r>
              <a:rPr lang="tr-TR" sz="2800" dirty="0" err="1">
                <a:ea typeface="Times New Roman" pitchFamily="18" charset="0"/>
                <a:cs typeface="Arial" pitchFamily="34" charset="0"/>
              </a:rPr>
              <a:t>Sümüklər</a:t>
            </a:r>
            <a:r>
              <a:rPr lang="tr-TR" sz="2800" dirty="0">
                <a:ea typeface="Times New Roman" pitchFamily="18" charset="0"/>
                <a:cs typeface="Arial" pitchFamily="34" charset="0"/>
              </a:rPr>
              <a:t>, Karabağ – Baba Yurdum, Mirza Celilin Nisgilleri, </a:t>
            </a:r>
            <a:r>
              <a:rPr lang="tr-TR" sz="2800" dirty="0" err="1">
                <a:ea typeface="Times New Roman" pitchFamily="18" charset="0"/>
                <a:cs typeface="Arial" pitchFamily="34" charset="0"/>
              </a:rPr>
              <a:t>vd</a:t>
            </a:r>
            <a:r>
              <a:rPr lang="tr-TR" sz="2800" dirty="0">
                <a:ea typeface="Times New Roman" pitchFamily="18" charset="0"/>
                <a:cs typeface="Arial" pitchFamily="34" charset="0"/>
              </a:rPr>
              <a:t>  başlıklar altında topladığı şiirler.</a:t>
            </a:r>
          </a:p>
          <a:p>
            <a:pPr algn="just" fontAlgn="base">
              <a:spcBef>
                <a:spcPct val="0"/>
              </a:spcBef>
              <a:spcAft>
                <a:spcPct val="0"/>
              </a:spcAft>
            </a:pPr>
            <a:r>
              <a:rPr lang="tr-TR" sz="2800" b="1" dirty="0" err="1">
                <a:ea typeface="Times New Roman" pitchFamily="18" charset="0"/>
                <a:cs typeface="Arial" pitchFamily="34" charset="0"/>
              </a:rPr>
              <a:t>Poemalar</a:t>
            </a:r>
            <a:r>
              <a:rPr lang="tr-TR" sz="2800" b="1" dirty="0">
                <a:ea typeface="Times New Roman" pitchFamily="18" charset="0"/>
                <a:cs typeface="Arial" pitchFamily="34" charset="0"/>
              </a:rPr>
              <a:t>:</a:t>
            </a:r>
            <a:r>
              <a:rPr lang="tr-TR" sz="2800" dirty="0">
                <a:ea typeface="Times New Roman" pitchFamily="18" charset="0"/>
                <a:cs typeface="Arial" pitchFamily="34" charset="0"/>
              </a:rPr>
              <a:t> Kız Kalası, </a:t>
            </a:r>
            <a:r>
              <a:rPr lang="tr-TR" sz="2800" dirty="0" err="1">
                <a:ea typeface="Times New Roman" pitchFamily="18" charset="0"/>
                <a:cs typeface="Arial" pitchFamily="34" charset="0"/>
              </a:rPr>
              <a:t>Babek</a:t>
            </a:r>
            <a:r>
              <a:rPr lang="tr-TR" sz="2800" dirty="0">
                <a:ea typeface="Times New Roman" pitchFamily="18" charset="0"/>
                <a:cs typeface="Arial" pitchFamily="34" charset="0"/>
              </a:rPr>
              <a:t>, Son Gece, Fuzuli, Kızıl Gül Olmayaydı. </a:t>
            </a:r>
          </a:p>
          <a:p>
            <a:pPr algn="just" fontAlgn="base">
              <a:spcBef>
                <a:spcPct val="0"/>
              </a:spcBef>
              <a:spcAft>
                <a:spcPct val="0"/>
              </a:spcAft>
            </a:pPr>
            <a:r>
              <a:rPr lang="tr-TR" sz="2800" b="1" dirty="0">
                <a:ea typeface="Times New Roman" pitchFamily="18" charset="0"/>
                <a:cs typeface="Arial" pitchFamily="34" charset="0"/>
              </a:rPr>
              <a:t>Piyesler: </a:t>
            </a:r>
            <a:r>
              <a:rPr lang="tr-TR" sz="2800" dirty="0">
                <a:ea typeface="Times New Roman" pitchFamily="18" charset="0"/>
                <a:cs typeface="Arial" pitchFamily="34" charset="0"/>
              </a:rPr>
              <a:t>Vefa, Görüş.</a:t>
            </a:r>
            <a:endParaRPr lang="tr-TR" sz="2800" dirty="0">
              <a:cs typeface="Arial" pitchFamily="34" charset="0"/>
            </a:endParaRPr>
          </a:p>
        </p:txBody>
      </p:sp>
    </p:spTree>
    <p:extLst>
      <p:ext uri="{BB962C8B-B14F-4D97-AF65-F5344CB8AC3E}">
        <p14:creationId xmlns:p14="http://schemas.microsoft.com/office/powerpoint/2010/main" val="2061060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12. </a:t>
            </a:r>
            <a:r>
              <a:rPr lang="tr-TR" dirty="0" smtClean="0">
                <a:solidFill>
                  <a:srgbClr val="FF0000"/>
                </a:solidFill>
              </a:rPr>
              <a:t>HAFTA</a:t>
            </a:r>
            <a:endParaRPr lang="tr-TR" dirty="0">
              <a:solidFill>
                <a:srgbClr val="FF0000"/>
              </a:solidFill>
            </a:endParaRPr>
          </a:p>
        </p:txBody>
      </p:sp>
      <p:sp>
        <p:nvSpPr>
          <p:cNvPr id="3" name="2 İçerik Yer Tutucusu"/>
          <p:cNvSpPr>
            <a:spLocks noGrp="1"/>
          </p:cNvSpPr>
          <p:nvPr>
            <p:ph idx="1"/>
          </p:nvPr>
        </p:nvSpPr>
        <p:spPr>
          <a:xfrm>
            <a:off x="1981200" y="1675152"/>
            <a:ext cx="8229600" cy="3845023"/>
          </a:xfrm>
        </p:spPr>
        <p:txBody>
          <a:bodyPr>
            <a:normAutofit/>
          </a:bodyPr>
          <a:lstStyle/>
          <a:p>
            <a:pPr algn="ctr">
              <a:buNone/>
            </a:pPr>
            <a:r>
              <a:rPr lang="tr-TR" sz="2800" dirty="0" smtClean="0"/>
              <a:t>1950-1980’li Yıllar Azerbaycan Edebiyatı</a:t>
            </a:r>
          </a:p>
          <a:p>
            <a:pPr algn="ctr">
              <a:buNone/>
            </a:pPr>
            <a:r>
              <a:rPr lang="tr-TR" sz="2800" dirty="0" smtClean="0"/>
              <a:t>Halil Rıza Ulutürk</a:t>
            </a:r>
          </a:p>
          <a:p>
            <a:pPr algn="ctr">
              <a:buNone/>
            </a:pPr>
            <a:r>
              <a:rPr lang="tr-TR" sz="2800" dirty="0" smtClean="0"/>
              <a:t>Resul Rıza</a:t>
            </a:r>
          </a:p>
          <a:p>
            <a:pPr algn="ctr">
              <a:buNone/>
            </a:pPr>
            <a:r>
              <a:rPr lang="tr-TR" sz="2800" dirty="0" smtClean="0"/>
              <a:t>Memmed Araz</a:t>
            </a:r>
          </a:p>
          <a:p>
            <a:pPr algn="ctr">
              <a:buNone/>
            </a:pPr>
            <a:endParaRPr lang="tr-TR" sz="2800" dirty="0" smtClean="0"/>
          </a:p>
          <a:p>
            <a:pPr algn="ctr">
              <a:buNone/>
            </a:pPr>
            <a:endParaRPr lang="tr-TR" sz="2800" dirty="0" smtClean="0"/>
          </a:p>
          <a:p>
            <a:pPr algn="ctr">
              <a:buNone/>
            </a:pPr>
            <a:endParaRPr lang="tr-TR" sz="2800" dirty="0" smtClean="0"/>
          </a:p>
          <a:p>
            <a:pPr>
              <a:buNone/>
            </a:pPr>
            <a:endParaRPr lang="tr-TR" sz="2800" dirty="0"/>
          </a:p>
        </p:txBody>
      </p:sp>
    </p:spTree>
    <p:extLst>
      <p:ext uri="{BB962C8B-B14F-4D97-AF65-F5344CB8AC3E}">
        <p14:creationId xmlns:p14="http://schemas.microsoft.com/office/powerpoint/2010/main" val="5267527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3" name="Rectangle 1"/>
          <p:cNvSpPr>
            <a:spLocks noChangeArrowheads="1"/>
          </p:cNvSpPr>
          <p:nvPr/>
        </p:nvSpPr>
        <p:spPr bwMode="auto">
          <a:xfrm>
            <a:off x="2495600" y="222512"/>
            <a:ext cx="7272808" cy="6324808"/>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fontAlgn="base">
              <a:spcBef>
                <a:spcPct val="0"/>
              </a:spcBef>
              <a:spcAft>
                <a:spcPct val="0"/>
              </a:spcAft>
            </a:pPr>
            <a:r>
              <a:rPr lang="tr-TR" sz="1500" b="1" dirty="0">
                <a:ea typeface="Times New Roman" pitchFamily="18" charset="0"/>
                <a:cs typeface="Arial" pitchFamily="34" charset="0"/>
              </a:rPr>
              <a:t>	 </a:t>
            </a:r>
            <a:r>
              <a:rPr lang="tr-TR" sz="1500" b="1" dirty="0" err="1">
                <a:ea typeface="Times New Roman" pitchFamily="18" charset="0"/>
                <a:cs typeface="Arial" pitchFamily="34" charset="0"/>
              </a:rPr>
              <a:t>Mən</a:t>
            </a:r>
            <a:r>
              <a:rPr lang="tr-TR" sz="1500" b="1" dirty="0">
                <a:ea typeface="Times New Roman" pitchFamily="18" charset="0"/>
                <a:cs typeface="Arial" pitchFamily="34" charset="0"/>
              </a:rPr>
              <a:t> </a:t>
            </a:r>
            <a:r>
              <a:rPr lang="tr-TR" sz="1500" b="1" dirty="0" err="1">
                <a:ea typeface="Times New Roman" pitchFamily="18" charset="0"/>
                <a:cs typeface="Arial" pitchFamily="34" charset="0"/>
              </a:rPr>
              <a:t>Torpağam</a:t>
            </a:r>
            <a:endParaRPr lang="tr-TR" sz="1500" b="1" dirty="0">
              <a:ea typeface="Times New Roman" pitchFamily="18" charset="0"/>
              <a:cs typeface="Arial" pitchFamily="34" charset="0"/>
            </a:endParaRPr>
          </a:p>
          <a:p>
            <a:pPr fontAlgn="base">
              <a:spcBef>
                <a:spcPct val="0"/>
              </a:spcBef>
              <a:spcAft>
                <a:spcPct val="0"/>
              </a:spcAft>
            </a:pPr>
            <a:endParaRPr lang="tr-TR" sz="1500" dirty="0">
              <a:cs typeface="Arial" pitchFamily="34" charset="0"/>
            </a:endParaRPr>
          </a:p>
          <a:p>
            <a:pPr eaLnBrk="0" fontAlgn="base" hangingPunct="0">
              <a:spcBef>
                <a:spcPct val="0"/>
              </a:spcBef>
              <a:spcAft>
                <a:spcPct val="0"/>
              </a:spcAft>
            </a:pPr>
            <a:r>
              <a:rPr lang="tr-TR" sz="1500" dirty="0" err="1">
                <a:ea typeface="Times New Roman" pitchFamily="18" charset="0"/>
                <a:cs typeface="Arial" pitchFamily="34" charset="0"/>
              </a:rPr>
              <a:t>Mən</a:t>
            </a:r>
            <a:r>
              <a:rPr lang="tr-TR" sz="1500" dirty="0">
                <a:ea typeface="Times New Roman" pitchFamily="18" charset="0"/>
                <a:cs typeface="Arial" pitchFamily="34" charset="0"/>
              </a:rPr>
              <a:t> </a:t>
            </a:r>
            <a:r>
              <a:rPr lang="tr-TR" sz="1500" dirty="0" err="1">
                <a:ea typeface="Times New Roman" pitchFamily="18" charset="0"/>
                <a:cs typeface="Arial" pitchFamily="34" charset="0"/>
              </a:rPr>
              <a:t>torpağam</a:t>
            </a:r>
            <a:r>
              <a:rPr lang="tr-TR" sz="1500" dirty="0">
                <a:ea typeface="Times New Roman" pitchFamily="18" charset="0"/>
                <a:cs typeface="Arial" pitchFamily="34" charset="0"/>
              </a:rPr>
              <a:t>, </a:t>
            </a:r>
            <a:r>
              <a:rPr lang="tr-TR" sz="1500" dirty="0" err="1">
                <a:ea typeface="Times New Roman" pitchFamily="18" charset="0"/>
                <a:cs typeface="Arial" pitchFamily="34" charset="0"/>
              </a:rPr>
              <a:t>məni</a:t>
            </a:r>
            <a:r>
              <a:rPr lang="tr-TR" sz="1500" dirty="0">
                <a:ea typeface="Times New Roman" pitchFamily="18" charset="0"/>
                <a:cs typeface="Arial" pitchFamily="34" charset="0"/>
              </a:rPr>
              <a:t> </a:t>
            </a:r>
            <a:r>
              <a:rPr lang="tr-TR" sz="1500" dirty="0" err="1">
                <a:ea typeface="Times New Roman" pitchFamily="18" charset="0"/>
                <a:cs typeface="Arial" pitchFamily="34" charset="0"/>
              </a:rPr>
              <a:t>atəş</a:t>
            </a:r>
            <a:r>
              <a:rPr lang="tr-TR" sz="1500" dirty="0">
                <a:ea typeface="Times New Roman" pitchFamily="18" charset="0"/>
                <a:cs typeface="Arial" pitchFamily="34" charset="0"/>
              </a:rPr>
              <a:t> yandırmaz; </a:t>
            </a:r>
            <a:endParaRPr lang="tr-TR" sz="1500" dirty="0">
              <a:cs typeface="Arial" pitchFamily="34" charset="0"/>
            </a:endParaRPr>
          </a:p>
          <a:p>
            <a:pPr eaLnBrk="0" fontAlgn="base" hangingPunct="0">
              <a:spcBef>
                <a:spcPct val="0"/>
              </a:spcBef>
              <a:spcAft>
                <a:spcPct val="0"/>
              </a:spcAft>
            </a:pPr>
            <a:r>
              <a:rPr lang="tr-TR" sz="1500" dirty="0" err="1">
                <a:ea typeface="Times New Roman" pitchFamily="18" charset="0"/>
                <a:cs typeface="Arial" pitchFamily="34" charset="0"/>
              </a:rPr>
              <a:t>tərkibimdə</a:t>
            </a:r>
            <a:r>
              <a:rPr lang="tr-TR" sz="1500" dirty="0">
                <a:ea typeface="Times New Roman" pitchFamily="18" charset="0"/>
                <a:cs typeface="Arial" pitchFamily="34" charset="0"/>
              </a:rPr>
              <a:t> kömürüm var, </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a:ea typeface="Calibri" pitchFamily="34" charset="0"/>
                <a:cs typeface="Times New Roman" pitchFamily="18" charset="0"/>
              </a:rPr>
              <a:t>külüm var. </a:t>
            </a:r>
          </a:p>
          <a:p>
            <a:pPr eaLnBrk="0" fontAlgn="base" hangingPunct="0">
              <a:spcBef>
                <a:spcPct val="0"/>
              </a:spcBef>
              <a:spcAft>
                <a:spcPct val="0"/>
              </a:spcAft>
            </a:pP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baharam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çəmən</a:t>
            </a:r>
            <a:r>
              <a:rPr lang="tr-TR" sz="1500" dirty="0">
                <a:ea typeface="Calibri" pitchFamily="34" charset="0"/>
                <a:cs typeface="Times New Roman" pitchFamily="18" charset="0"/>
              </a:rPr>
              <a:t>-</a:t>
            </a:r>
            <a:r>
              <a:rPr lang="tr-TR" sz="1500" dirty="0" err="1">
                <a:ea typeface="Calibri" pitchFamily="34" charset="0"/>
                <a:cs typeface="Times New Roman" pitchFamily="18" charset="0"/>
              </a:rPr>
              <a:t>çəmən</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çiçəyim</a:t>
            </a:r>
            <a:r>
              <a:rPr lang="tr-TR" sz="1500" dirty="0">
                <a:ea typeface="Calibri" pitchFamily="34" charset="0"/>
                <a:cs typeface="Times New Roman" pitchFamily="18" charset="0"/>
              </a:rPr>
              <a:t> var, gülüm var.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küləyəm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əsməsəm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a:ea typeface="Calibri" pitchFamily="34" charset="0"/>
                <a:cs typeface="Times New Roman" pitchFamily="18" charset="0"/>
              </a:rPr>
              <a:t>kim </a:t>
            </a:r>
            <a:r>
              <a:rPr lang="tr-TR" sz="1500" dirty="0" err="1">
                <a:ea typeface="Calibri" pitchFamily="34" charset="0"/>
                <a:cs typeface="Times New Roman" pitchFamily="18" charset="0"/>
              </a:rPr>
              <a:t>bilər</a:t>
            </a:r>
            <a:r>
              <a:rPr lang="tr-TR" sz="1500" dirty="0">
                <a:ea typeface="Calibri" pitchFamily="34" charset="0"/>
                <a:cs typeface="Times New Roman" pitchFamily="18" charset="0"/>
              </a:rPr>
              <a:t> ki, </a:t>
            </a: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varam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buludam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səhraları</a:t>
            </a:r>
            <a:r>
              <a:rPr lang="tr-TR" sz="1500" dirty="0">
                <a:ea typeface="Calibri" pitchFamily="34" charset="0"/>
                <a:cs typeface="Times New Roman" pitchFamily="18" charset="0"/>
              </a:rPr>
              <a:t> susuz </a:t>
            </a:r>
            <a:r>
              <a:rPr lang="tr-TR" sz="1500" dirty="0" err="1">
                <a:ea typeface="Calibri" pitchFamily="34" charset="0"/>
                <a:cs typeface="Times New Roman" pitchFamily="18" charset="0"/>
              </a:rPr>
              <a:t>görüb</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ağlaram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ürəyəm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döyünməsəm</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insanam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sadə</a:t>
            </a:r>
            <a:r>
              <a:rPr lang="tr-TR" sz="1500" dirty="0">
                <a:ea typeface="Calibri" pitchFamily="34" charset="0"/>
                <a:cs typeface="Times New Roman" pitchFamily="18" charset="0"/>
              </a:rPr>
              <a:t> insan </a:t>
            </a:r>
            <a:r>
              <a:rPr lang="tr-TR" sz="1500" dirty="0" err="1">
                <a:ea typeface="Calibri" pitchFamily="34" charset="0"/>
                <a:cs typeface="Times New Roman" pitchFamily="18" charset="0"/>
              </a:rPr>
              <a:t>əlinin</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yaratdığı</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nemətlərlə</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öyünməsəm</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işığam</a:t>
            </a:r>
            <a:r>
              <a:rPr lang="tr-TR" sz="1500" dirty="0">
                <a:ea typeface="Calibri" pitchFamily="34" charset="0"/>
                <a:cs typeface="Times New Roman" pitchFamily="18" charset="0"/>
              </a:rPr>
              <a:t> - </a:t>
            </a:r>
            <a:r>
              <a:rPr lang="tr-TR" sz="1500" dirty="0" err="1">
                <a:ea typeface="Calibri" pitchFamily="34" charset="0"/>
                <a:cs typeface="Times New Roman" pitchFamily="18" charset="0"/>
              </a:rPr>
              <a:t>qaranlığın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qənimi</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insanam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daşıyıram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qəlbimdə</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a:ea typeface="Calibri" pitchFamily="34" charset="0"/>
                <a:cs typeface="Times New Roman" pitchFamily="18" charset="0"/>
              </a:rPr>
              <a:t>dünyaların sevincini, </a:t>
            </a:r>
            <a:r>
              <a:rPr lang="tr-TR" sz="1500" dirty="0" err="1">
                <a:ea typeface="Calibri" pitchFamily="34" charset="0"/>
                <a:cs typeface="Times New Roman" pitchFamily="18" charset="0"/>
              </a:rPr>
              <a:t>qəmini</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Maraq</a:t>
            </a:r>
            <a:r>
              <a:rPr lang="tr-TR" sz="1500" dirty="0">
                <a:ea typeface="Calibri" pitchFamily="34" charset="0"/>
                <a:cs typeface="Times New Roman" pitchFamily="18" charset="0"/>
              </a:rPr>
              <a:t> dolu </a:t>
            </a:r>
            <a:r>
              <a:rPr lang="tr-TR" sz="1500" dirty="0" err="1">
                <a:ea typeface="Calibri" pitchFamily="34" charset="0"/>
                <a:cs typeface="Times New Roman" pitchFamily="18" charset="0"/>
              </a:rPr>
              <a:t>gözəm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baxmaya</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bilmərəm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Qarlı</a:t>
            </a:r>
            <a:r>
              <a:rPr lang="tr-TR" sz="1500" dirty="0">
                <a:ea typeface="Calibri" pitchFamily="34" charset="0"/>
                <a:cs typeface="Times New Roman" pitchFamily="18" charset="0"/>
              </a:rPr>
              <a:t> dağdan </a:t>
            </a:r>
            <a:r>
              <a:rPr lang="tr-TR" sz="1500" dirty="0" err="1">
                <a:ea typeface="Calibri" pitchFamily="34" charset="0"/>
                <a:cs typeface="Times New Roman" pitchFamily="18" charset="0"/>
              </a:rPr>
              <a:t>süzülən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çayam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axmaya</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bilmərəm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insanam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vətənim</a:t>
            </a:r>
            <a:r>
              <a:rPr lang="tr-TR" sz="1500" dirty="0">
                <a:ea typeface="Calibri" pitchFamily="34" charset="0"/>
                <a:cs typeface="Times New Roman" pitchFamily="18" charset="0"/>
              </a:rPr>
              <a:t> var, elim var. </a:t>
            </a:r>
            <a:br>
              <a:rPr lang="tr-TR" sz="1500" dirty="0">
                <a:ea typeface="Calibri" pitchFamily="34" charset="0"/>
                <a:cs typeface="Times New Roman" pitchFamily="18" charset="0"/>
              </a:rPr>
            </a:br>
            <a:endParaRPr lang="tr-TR" sz="1500" dirty="0">
              <a:ea typeface="Calibri" pitchFamily="34" charset="0"/>
              <a:cs typeface="Times New Roman" pitchFamily="18" charset="0"/>
            </a:endParaRPr>
          </a:p>
          <a:p>
            <a:pPr eaLnBrk="0" fontAlgn="base" hangingPunct="0">
              <a:spcBef>
                <a:spcPct val="0"/>
              </a:spcBef>
              <a:spcAft>
                <a:spcPct val="0"/>
              </a:spcAft>
            </a:pPr>
            <a:endParaRPr lang="tr-TR" sz="1500" dirty="0">
              <a:ea typeface="Calibri" pitchFamily="34" charset="0"/>
              <a:cs typeface="Times New Roman" pitchFamily="18" charset="0"/>
            </a:endParaRPr>
          </a:p>
          <a:p>
            <a:pPr eaLnBrk="0" fontAlgn="base" hangingPunct="0">
              <a:spcBef>
                <a:spcPct val="0"/>
              </a:spcBef>
              <a:spcAft>
                <a:spcPct val="0"/>
              </a:spcAft>
            </a:pPr>
            <a:endParaRPr lang="tr-TR" sz="1500" dirty="0">
              <a:ea typeface="Calibri" pitchFamily="34" charset="0"/>
              <a:cs typeface="Times New Roman" pitchFamily="18" charset="0"/>
            </a:endParaRPr>
          </a:p>
          <a:p>
            <a:pPr eaLnBrk="0" fontAlgn="base" hangingPunct="0">
              <a:spcBef>
                <a:spcPct val="0"/>
              </a:spcBef>
              <a:spcAft>
                <a:spcPct val="0"/>
              </a:spcAft>
            </a:pPr>
            <a:r>
              <a:rPr lang="tr-TR" sz="1500" dirty="0" err="1">
                <a:ea typeface="Calibri" pitchFamily="34" charset="0"/>
                <a:cs typeface="Times New Roman" pitchFamily="18" charset="0"/>
              </a:rPr>
              <a:t>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böyük</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həqiqəti</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azadlığı</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məhəbbəti</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nifrəti</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söyləməyə</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qadir</a:t>
            </a:r>
            <a:r>
              <a:rPr lang="tr-TR" sz="1500" dirty="0">
                <a:ea typeface="Calibri" pitchFamily="34" charset="0"/>
                <a:cs typeface="Times New Roman" pitchFamily="18" charset="0"/>
              </a:rPr>
              <a:t> olan</a:t>
            </a:r>
            <a:br>
              <a:rPr lang="tr-TR" sz="1500" dirty="0">
                <a:ea typeface="Calibri" pitchFamily="34" charset="0"/>
                <a:cs typeface="Times New Roman" pitchFamily="18" charset="0"/>
              </a:rPr>
            </a:br>
            <a:r>
              <a:rPr lang="tr-TR" sz="1500" dirty="0">
                <a:ea typeface="Calibri" pitchFamily="34" charset="0"/>
                <a:cs typeface="Times New Roman" pitchFamily="18" charset="0"/>
              </a:rPr>
              <a:t>dilim var.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bir </a:t>
            </a:r>
            <a:r>
              <a:rPr lang="tr-TR" sz="1500" dirty="0" err="1">
                <a:ea typeface="Calibri" pitchFamily="34" charset="0"/>
                <a:cs typeface="Times New Roman" pitchFamily="18" charset="0"/>
              </a:rPr>
              <a:t>qranitəm</a:t>
            </a:r>
            <a:r>
              <a:rPr lang="tr-TR" sz="1500" dirty="0">
                <a:ea typeface="Calibri" pitchFamily="34" charset="0"/>
                <a:cs typeface="Times New Roman" pitchFamily="18" charset="0"/>
              </a:rPr>
              <a:t> ki, </a:t>
            </a:r>
            <a:br>
              <a:rPr lang="tr-TR" sz="1500" dirty="0">
                <a:ea typeface="Calibri" pitchFamily="34" charset="0"/>
                <a:cs typeface="Times New Roman" pitchFamily="18" charset="0"/>
              </a:rPr>
            </a:br>
            <a:r>
              <a:rPr lang="tr-TR" sz="1500" dirty="0" err="1">
                <a:ea typeface="Calibri" pitchFamily="34" charset="0"/>
                <a:cs typeface="Times New Roman" pitchFamily="18" charset="0"/>
              </a:rPr>
              <a:t>hər</a:t>
            </a:r>
            <a:r>
              <a:rPr lang="tr-TR" sz="1500" dirty="0">
                <a:ea typeface="Calibri" pitchFamily="34" charset="0"/>
                <a:cs typeface="Times New Roman" pitchFamily="18" charset="0"/>
              </a:rPr>
              <a:t> parçamda duyulur</a:t>
            </a:r>
            <a:br>
              <a:rPr lang="tr-TR" sz="1500" dirty="0">
                <a:ea typeface="Calibri" pitchFamily="34" charset="0"/>
                <a:cs typeface="Times New Roman" pitchFamily="18" charset="0"/>
              </a:rPr>
            </a:br>
            <a:r>
              <a:rPr lang="tr-TR" sz="1500" dirty="0" err="1">
                <a:ea typeface="Calibri" pitchFamily="34" charset="0"/>
                <a:cs typeface="Times New Roman" pitchFamily="18" charset="0"/>
              </a:rPr>
              <a:t>bərkliyim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döyüşdə</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möhkəmliyim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ülfətdə</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kövrəkliyim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insanam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ülfətsiz</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Məhəbbətsiz</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nifrətsiz</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bulağam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tapşırıqla</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axmıram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həyatam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həmişə</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yoldayam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nəfəsdəyəm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arzudayam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baxışdayam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ürəkdəyəm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qoldayam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torpağam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nemətimi</a:t>
            </a:r>
            <a:r>
              <a:rPr lang="tr-TR" sz="1500" dirty="0">
                <a:ea typeface="Calibri" pitchFamily="34" charset="0"/>
                <a:cs typeface="Times New Roman" pitchFamily="18" charset="0"/>
              </a:rPr>
              <a:t>, varımı</a:t>
            </a:r>
            <a:br>
              <a:rPr lang="tr-TR" sz="1500" dirty="0">
                <a:ea typeface="Calibri" pitchFamily="34" charset="0"/>
                <a:cs typeface="Times New Roman" pitchFamily="18" charset="0"/>
              </a:rPr>
            </a:br>
            <a:r>
              <a:rPr lang="tr-TR" sz="1500" dirty="0" err="1">
                <a:ea typeface="Calibri" pitchFamily="34" charset="0"/>
                <a:cs typeface="Times New Roman" pitchFamily="18" charset="0"/>
              </a:rPr>
              <a:t>zəhmət</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sevən</a:t>
            </a:r>
            <a:r>
              <a:rPr lang="tr-TR" sz="1500" dirty="0">
                <a:ea typeface="Calibri" pitchFamily="34" charset="0"/>
                <a:cs typeface="Times New Roman" pitchFamily="18" charset="0"/>
              </a:rPr>
              <a:t> insanlarla </a:t>
            </a:r>
            <a:r>
              <a:rPr lang="tr-TR" sz="1500" dirty="0" err="1">
                <a:ea typeface="Calibri" pitchFamily="34" charset="0"/>
                <a:cs typeface="Times New Roman" pitchFamily="18" charset="0"/>
              </a:rPr>
              <a:t>bölərəm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err="1">
                <a:ea typeface="Calibri" pitchFamily="34" charset="0"/>
                <a:cs typeface="Times New Roman" pitchFamily="18" charset="0"/>
              </a:rPr>
              <a:t>Mən</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ürəyəm</a:t>
            </a:r>
            <a:r>
              <a:rPr lang="tr-TR" sz="1500" dirty="0">
                <a:ea typeface="Calibri" pitchFamily="34" charset="0"/>
                <a:cs typeface="Times New Roman" pitchFamily="18" charset="0"/>
              </a:rPr>
              <a:t>, </a:t>
            </a:r>
            <a:r>
              <a:rPr lang="tr-TR" sz="1500" dirty="0" err="1">
                <a:ea typeface="Calibri" pitchFamily="34" charset="0"/>
                <a:cs typeface="Times New Roman" pitchFamily="18" charset="0"/>
              </a:rPr>
              <a:t>döyünməsəm</a:t>
            </a:r>
            <a:r>
              <a:rPr lang="tr-TR" sz="1500" dirty="0">
                <a:ea typeface="Calibri" pitchFamily="34" charset="0"/>
                <a:cs typeface="Times New Roman" pitchFamily="18" charset="0"/>
              </a:rPr>
              <a:t/>
            </a:r>
            <a:br>
              <a:rPr lang="tr-TR" sz="1500" dirty="0">
                <a:ea typeface="Calibri" pitchFamily="34" charset="0"/>
                <a:cs typeface="Times New Roman" pitchFamily="18" charset="0"/>
              </a:rPr>
            </a:br>
            <a:r>
              <a:rPr lang="tr-TR" sz="1500" dirty="0" err="1">
                <a:ea typeface="Calibri" pitchFamily="34" charset="0"/>
                <a:cs typeface="Times New Roman" pitchFamily="18" charset="0"/>
              </a:rPr>
              <a:t>ölərəm</a:t>
            </a:r>
            <a:r>
              <a:rPr lang="tr-TR" sz="1500" dirty="0">
                <a:ea typeface="Calibri" pitchFamily="34" charset="0"/>
                <a:cs typeface="Times New Roman" pitchFamily="18" charset="0"/>
              </a:rPr>
              <a:t>. </a:t>
            </a:r>
            <a:br>
              <a:rPr lang="tr-TR" sz="1500" dirty="0">
                <a:ea typeface="Calibri" pitchFamily="34" charset="0"/>
                <a:cs typeface="Times New Roman" pitchFamily="18" charset="0"/>
              </a:rPr>
            </a:br>
            <a:r>
              <a:rPr lang="tr-TR" sz="1500" dirty="0">
                <a:ea typeface="Calibri" pitchFamily="34" charset="0"/>
                <a:cs typeface="Times New Roman" pitchFamily="18" charset="0"/>
              </a:rPr>
              <a:t>                                        </a:t>
            </a:r>
            <a:endParaRPr lang="tr-TR" sz="1500" dirty="0">
              <a:cs typeface="Arial" pitchFamily="34" charset="0"/>
            </a:endParaRPr>
          </a:p>
        </p:txBody>
      </p:sp>
    </p:spTree>
    <p:extLst>
      <p:ext uri="{BB962C8B-B14F-4D97-AF65-F5344CB8AC3E}">
        <p14:creationId xmlns:p14="http://schemas.microsoft.com/office/powerpoint/2010/main" val="17828550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7" name="Rectangle 1"/>
          <p:cNvSpPr>
            <a:spLocks noChangeArrowheads="1"/>
          </p:cNvSpPr>
          <p:nvPr/>
        </p:nvSpPr>
        <p:spPr bwMode="auto">
          <a:xfrm>
            <a:off x="2567608" y="1052736"/>
            <a:ext cx="7200800" cy="4616648"/>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fontAlgn="base">
              <a:spcBef>
                <a:spcPct val="0"/>
              </a:spcBef>
              <a:spcAft>
                <a:spcPct val="0"/>
              </a:spcAft>
            </a:pPr>
            <a:r>
              <a:rPr lang="tr-TR" sz="2400" b="1" dirty="0">
                <a:ea typeface="Times New Roman" pitchFamily="18" charset="0"/>
                <a:cs typeface="Arial" pitchFamily="34" charset="0"/>
              </a:rPr>
              <a:t>       İnsan</a:t>
            </a:r>
            <a:endParaRPr lang="tr-TR" sz="2400" dirty="0">
              <a:cs typeface="Arial" pitchFamily="34" charset="0"/>
            </a:endParaRPr>
          </a:p>
          <a:p>
            <a:pPr eaLnBrk="0" fontAlgn="base" hangingPunct="0">
              <a:spcBef>
                <a:spcPct val="0"/>
              </a:spcBef>
              <a:spcAft>
                <a:spcPct val="0"/>
              </a:spcAft>
            </a:pPr>
            <a:r>
              <a:rPr lang="tr-TR" sz="2400" dirty="0" err="1">
                <a:ea typeface="Times New Roman" pitchFamily="18" charset="0"/>
                <a:cs typeface="Arial" pitchFamily="34" charset="0"/>
              </a:rPr>
              <a:t>Səslər</a:t>
            </a:r>
            <a:r>
              <a:rPr lang="tr-TR" sz="2400" dirty="0">
                <a:ea typeface="Times New Roman" pitchFamily="18" charset="0"/>
                <a:cs typeface="Arial" pitchFamily="34" charset="0"/>
              </a:rPr>
              <a:t> </a:t>
            </a:r>
            <a:r>
              <a:rPr lang="tr-TR" sz="2400" dirty="0" err="1">
                <a:ea typeface="Times New Roman" pitchFamily="18" charset="0"/>
                <a:cs typeface="Arial" pitchFamily="34" charset="0"/>
              </a:rPr>
              <a:t>kəsildi</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Fikirlər</a:t>
            </a:r>
            <a:r>
              <a:rPr lang="tr-TR" sz="2400" dirty="0">
                <a:ea typeface="Times New Roman" pitchFamily="18" charset="0"/>
                <a:cs typeface="Arial" pitchFamily="34" charset="0"/>
              </a:rPr>
              <a:t> </a:t>
            </a:r>
            <a:r>
              <a:rPr lang="tr-TR" sz="2400" dirty="0" err="1">
                <a:ea typeface="Times New Roman" pitchFamily="18" charset="0"/>
                <a:cs typeface="Arial" pitchFamily="34" charset="0"/>
              </a:rPr>
              <a:t>dolaşdı</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Qurğuşun</a:t>
            </a:r>
            <a:r>
              <a:rPr lang="tr-TR" sz="2400" dirty="0">
                <a:ea typeface="Times New Roman" pitchFamily="18" charset="0"/>
                <a:cs typeface="Arial" pitchFamily="34" charset="0"/>
              </a:rPr>
              <a:t> asıldı </a:t>
            </a:r>
            <a:r>
              <a:rPr lang="tr-TR" sz="2400" dirty="0" err="1">
                <a:ea typeface="Times New Roman" pitchFamily="18" charset="0"/>
                <a:cs typeface="Arial" pitchFamily="34" charset="0"/>
              </a:rPr>
              <a:t>kirpiklərdən</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 Aç </a:t>
            </a:r>
            <a:r>
              <a:rPr lang="tr-TR" sz="2400" dirty="0" err="1">
                <a:ea typeface="Times New Roman" pitchFamily="18" charset="0"/>
                <a:cs typeface="Arial" pitchFamily="34" charset="0"/>
              </a:rPr>
              <a:t>qapını</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 Buyur! </a:t>
            </a:r>
            <a:br>
              <a:rPr lang="tr-TR" sz="2400" dirty="0">
                <a:ea typeface="Times New Roman" pitchFamily="18" charset="0"/>
                <a:cs typeface="Arial" pitchFamily="34" charset="0"/>
              </a:rPr>
            </a:br>
            <a:r>
              <a:rPr lang="tr-TR" sz="2400" dirty="0">
                <a:ea typeface="Times New Roman" pitchFamily="18" charset="0"/>
                <a:cs typeface="Arial" pitchFamily="34" charset="0"/>
              </a:rPr>
              <a:t>- </a:t>
            </a:r>
            <a:r>
              <a:rPr lang="tr-TR" sz="2400" dirty="0" err="1">
                <a:ea typeface="Times New Roman" pitchFamily="18" charset="0"/>
                <a:cs typeface="Arial" pitchFamily="34" charset="0"/>
              </a:rPr>
              <a:t>Mən</a:t>
            </a:r>
            <a:r>
              <a:rPr lang="tr-TR" sz="2400" dirty="0">
                <a:ea typeface="Times New Roman" pitchFamily="18" charset="0"/>
                <a:cs typeface="Arial" pitchFamily="34" charset="0"/>
              </a:rPr>
              <a:t> </a:t>
            </a:r>
            <a:r>
              <a:rPr lang="tr-TR" sz="2400" dirty="0" err="1">
                <a:ea typeface="Times New Roman" pitchFamily="18" charset="0"/>
                <a:cs typeface="Arial" pitchFamily="34" charset="0"/>
              </a:rPr>
              <a:t>Ölüməm</a:t>
            </a:r>
            <a:r>
              <a:rPr lang="tr-TR" sz="2400" dirty="0">
                <a:ea typeface="Times New Roman" pitchFamily="18" charset="0"/>
                <a:cs typeface="Arial" pitchFamily="34" charset="0"/>
              </a:rPr>
              <a:t>, </a:t>
            </a:r>
            <a:r>
              <a:rPr lang="tr-TR" sz="2400" dirty="0" err="1">
                <a:ea typeface="Times New Roman" pitchFamily="18" charset="0"/>
                <a:cs typeface="Arial" pitchFamily="34" charset="0"/>
              </a:rPr>
              <a:t>gəlmişəm</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Xoş</a:t>
            </a:r>
            <a:r>
              <a:rPr lang="tr-TR" sz="2400" dirty="0">
                <a:ea typeface="Times New Roman" pitchFamily="18" charset="0"/>
                <a:cs typeface="Arial" pitchFamily="34" charset="0"/>
              </a:rPr>
              <a:t> </a:t>
            </a:r>
            <a:r>
              <a:rPr lang="tr-TR" sz="2400" dirty="0" err="1">
                <a:ea typeface="Times New Roman" pitchFamily="18" charset="0"/>
                <a:cs typeface="Arial" pitchFamily="34" charset="0"/>
              </a:rPr>
              <a:t>gəldin</a:t>
            </a:r>
            <a:r>
              <a:rPr lang="tr-TR" sz="2400" dirty="0">
                <a:ea typeface="Times New Roman" pitchFamily="18" charset="0"/>
                <a:cs typeface="Arial" pitchFamily="34" charset="0"/>
              </a:rPr>
              <a:t> </a:t>
            </a:r>
            <a:r>
              <a:rPr lang="tr-TR" sz="2400" dirty="0" err="1">
                <a:ea typeface="Times New Roman" pitchFamily="18" charset="0"/>
                <a:cs typeface="Arial" pitchFamily="34" charset="0"/>
              </a:rPr>
              <a:t>desəm</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bir az </a:t>
            </a:r>
            <a:r>
              <a:rPr lang="tr-TR" sz="2400" dirty="0" err="1">
                <a:ea typeface="Times New Roman" pitchFamily="18" charset="0"/>
                <a:cs typeface="Arial" pitchFamily="34" charset="0"/>
              </a:rPr>
              <a:t>gülməli</a:t>
            </a:r>
            <a:r>
              <a:rPr lang="tr-TR" sz="2400" dirty="0">
                <a:ea typeface="Times New Roman" pitchFamily="18" charset="0"/>
                <a:cs typeface="Arial" pitchFamily="34" charset="0"/>
              </a:rPr>
              <a:t> </a:t>
            </a:r>
            <a:r>
              <a:rPr lang="tr-TR" sz="2400" dirty="0" err="1">
                <a:ea typeface="Times New Roman" pitchFamily="18" charset="0"/>
                <a:cs typeface="Arial" pitchFamily="34" charset="0"/>
              </a:rPr>
              <a:t>çıxar</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Gəlmisən</a:t>
            </a:r>
            <a:r>
              <a:rPr lang="tr-TR" sz="2400" dirty="0">
                <a:ea typeface="Times New Roman" pitchFamily="18" charset="0"/>
                <a:cs typeface="Arial" pitchFamily="34" charset="0"/>
              </a:rPr>
              <a:t>, apar! </a:t>
            </a:r>
            <a:br>
              <a:rPr lang="tr-TR" sz="2400" dirty="0">
                <a:ea typeface="Times New Roman" pitchFamily="18" charset="0"/>
                <a:cs typeface="Arial" pitchFamily="34" charset="0"/>
              </a:rPr>
            </a:br>
            <a:r>
              <a:rPr lang="tr-TR" sz="2400" dirty="0">
                <a:ea typeface="Times New Roman" pitchFamily="18" charset="0"/>
                <a:cs typeface="Arial" pitchFamily="34" charset="0"/>
              </a:rPr>
              <a:t>Adı, atasının adı, </a:t>
            </a:r>
            <a:br>
              <a:rPr lang="tr-TR" sz="2400" dirty="0">
                <a:ea typeface="Times New Roman" pitchFamily="18" charset="0"/>
                <a:cs typeface="Arial" pitchFamily="34" charset="0"/>
              </a:rPr>
            </a:br>
            <a:endParaRPr lang="tr-TR" sz="2400" dirty="0">
              <a:ea typeface="Times New Roman" pitchFamily="18" charset="0"/>
              <a:cs typeface="Arial" pitchFamily="34" charset="0"/>
            </a:endParaRPr>
          </a:p>
          <a:p>
            <a:pPr eaLnBrk="0" fontAlgn="base" hangingPunct="0">
              <a:spcBef>
                <a:spcPct val="0"/>
              </a:spcBef>
              <a:spcAft>
                <a:spcPct val="0"/>
              </a:spcAft>
            </a:pPr>
            <a:r>
              <a:rPr lang="tr-TR" sz="2400" dirty="0">
                <a:ea typeface="Times New Roman" pitchFamily="18" charset="0"/>
                <a:cs typeface="Arial" pitchFamily="34" charset="0"/>
              </a:rPr>
              <a:t>yaşı, </a:t>
            </a:r>
            <a:r>
              <a:rPr lang="tr-TR" sz="2400" dirty="0" err="1">
                <a:ea typeface="Times New Roman" pitchFamily="18" charset="0"/>
                <a:cs typeface="Arial" pitchFamily="34" charset="0"/>
              </a:rPr>
              <a:t>ünvanı</a:t>
            </a:r>
            <a:r>
              <a:rPr lang="tr-TR" sz="2400" dirty="0">
                <a:ea typeface="Times New Roman" pitchFamily="18" charset="0"/>
                <a:cs typeface="Arial" pitchFamily="34" charset="0"/>
              </a:rPr>
              <a:t> budur... </a:t>
            </a:r>
            <a:br>
              <a:rPr lang="tr-TR" sz="2400" dirty="0">
                <a:ea typeface="Times New Roman" pitchFamily="18" charset="0"/>
                <a:cs typeface="Arial" pitchFamily="34" charset="0"/>
              </a:rPr>
            </a:br>
            <a:r>
              <a:rPr lang="tr-TR" sz="2400" dirty="0">
                <a:ea typeface="Times New Roman" pitchFamily="18" charset="0"/>
                <a:cs typeface="Arial" pitchFamily="34" charset="0"/>
              </a:rPr>
              <a:t>-</a:t>
            </a:r>
            <a:r>
              <a:rPr lang="tr-TR" sz="2400" dirty="0" err="1">
                <a:ea typeface="Times New Roman" pitchFamily="18" charset="0"/>
                <a:cs typeface="Arial" pitchFamily="34" charset="0"/>
              </a:rPr>
              <a:t>Gedək</a:t>
            </a:r>
            <a:r>
              <a:rPr lang="tr-TR" sz="2400" dirty="0">
                <a:ea typeface="Times New Roman" pitchFamily="18" charset="0"/>
                <a:cs typeface="Arial" pitchFamily="34" charset="0"/>
              </a:rPr>
              <a:t>, dur! </a:t>
            </a:r>
            <a:br>
              <a:rPr lang="tr-TR" sz="2400" dirty="0">
                <a:ea typeface="Times New Roman" pitchFamily="18" charset="0"/>
                <a:cs typeface="Arial" pitchFamily="34" charset="0"/>
              </a:rPr>
            </a:br>
            <a:r>
              <a:rPr lang="tr-TR" sz="2400" dirty="0">
                <a:ea typeface="Times New Roman" pitchFamily="18" charset="0"/>
                <a:cs typeface="Arial" pitchFamily="34" charset="0"/>
              </a:rPr>
              <a:t>Sükut </a:t>
            </a:r>
            <a:r>
              <a:rPr lang="tr-TR" sz="2400" dirty="0" err="1">
                <a:ea typeface="Times New Roman" pitchFamily="18" charset="0"/>
                <a:cs typeface="Arial" pitchFamily="34" charset="0"/>
              </a:rPr>
              <a:t>çökdü</a:t>
            </a:r>
            <a:r>
              <a:rPr lang="tr-TR" sz="2400" dirty="0">
                <a:ea typeface="Times New Roman" pitchFamily="18" charset="0"/>
                <a:cs typeface="Arial" pitchFamily="34" charset="0"/>
              </a:rPr>
              <a:t> araya, </a:t>
            </a:r>
            <a:br>
              <a:rPr lang="tr-TR" sz="2400" dirty="0">
                <a:ea typeface="Times New Roman" pitchFamily="18" charset="0"/>
                <a:cs typeface="Arial" pitchFamily="34" charset="0"/>
              </a:rPr>
            </a:br>
            <a:r>
              <a:rPr lang="tr-TR" sz="2400" dirty="0">
                <a:ea typeface="Times New Roman" pitchFamily="18" charset="0"/>
                <a:cs typeface="Arial" pitchFamily="34" charset="0"/>
              </a:rPr>
              <a:t>uzun, </a:t>
            </a:r>
            <a:r>
              <a:rPr lang="tr-TR" sz="2400" dirty="0" err="1">
                <a:ea typeface="Times New Roman" pitchFamily="18" charset="0"/>
                <a:cs typeface="Arial" pitchFamily="34" charset="0"/>
              </a:rPr>
              <a:t>dərin</a:t>
            </a:r>
            <a:r>
              <a:rPr lang="tr-TR" sz="2400" dirty="0">
                <a:ea typeface="Times New Roman" pitchFamily="18" charset="0"/>
                <a:cs typeface="Arial" pitchFamily="34" charset="0"/>
              </a:rPr>
              <a:t> bir sükut, </a:t>
            </a:r>
            <a:br>
              <a:rPr lang="tr-TR" sz="2400" dirty="0">
                <a:ea typeface="Times New Roman" pitchFamily="18" charset="0"/>
                <a:cs typeface="Arial" pitchFamily="34" charset="0"/>
              </a:rPr>
            </a:br>
            <a:r>
              <a:rPr lang="tr-TR" sz="2400" dirty="0">
                <a:ea typeface="Times New Roman" pitchFamily="18" charset="0"/>
                <a:cs typeface="Arial" pitchFamily="34" charset="0"/>
              </a:rPr>
              <a:t>bir </a:t>
            </a:r>
            <a:r>
              <a:rPr lang="tr-TR" sz="2400" dirty="0" err="1">
                <a:ea typeface="Times New Roman" pitchFamily="18" charset="0"/>
                <a:cs typeface="Arial" pitchFamily="34" charset="0"/>
              </a:rPr>
              <a:t>saniyə</a:t>
            </a:r>
            <a:r>
              <a:rPr lang="tr-TR" sz="2400" dirty="0">
                <a:ea typeface="Times New Roman" pitchFamily="18" charset="0"/>
                <a:cs typeface="Arial" pitchFamily="34" charset="0"/>
              </a:rPr>
              <a:t> tamam... </a:t>
            </a:r>
            <a:br>
              <a:rPr lang="tr-TR" sz="2400" dirty="0">
                <a:ea typeface="Times New Roman" pitchFamily="18" charset="0"/>
                <a:cs typeface="Arial" pitchFamily="34" charset="0"/>
              </a:rPr>
            </a:br>
            <a:r>
              <a:rPr lang="tr-TR" sz="2400" dirty="0" err="1">
                <a:ea typeface="Times New Roman" pitchFamily="18" charset="0"/>
                <a:cs typeface="Arial" pitchFamily="34" charset="0"/>
              </a:rPr>
              <a:t>Qalxdı</a:t>
            </a:r>
            <a:r>
              <a:rPr lang="tr-TR" sz="2400" dirty="0">
                <a:ea typeface="Times New Roman" pitchFamily="18" charset="0"/>
                <a:cs typeface="Arial" pitchFamily="34" charset="0"/>
              </a:rPr>
              <a:t> ayağa</a:t>
            </a:r>
            <a:br>
              <a:rPr lang="tr-TR" sz="2400" dirty="0">
                <a:ea typeface="Times New Roman" pitchFamily="18" charset="0"/>
                <a:cs typeface="Arial" pitchFamily="34" charset="0"/>
              </a:rPr>
            </a:br>
            <a:r>
              <a:rPr lang="tr-TR" sz="2400" dirty="0">
                <a:ea typeface="Times New Roman" pitchFamily="18" charset="0"/>
                <a:cs typeface="Arial" pitchFamily="34" charset="0"/>
              </a:rPr>
              <a:t>dedi: - </a:t>
            </a:r>
            <a:r>
              <a:rPr lang="tr-TR" sz="2400" dirty="0" err="1">
                <a:ea typeface="Times New Roman" pitchFamily="18" charset="0"/>
                <a:cs typeface="Arial" pitchFamily="34" charset="0"/>
              </a:rPr>
              <a:t>Gedək</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Demədi</a:t>
            </a:r>
            <a:r>
              <a:rPr lang="tr-TR" sz="2400" dirty="0">
                <a:ea typeface="Times New Roman" pitchFamily="18" charset="0"/>
                <a:cs typeface="Arial" pitchFamily="34" charset="0"/>
              </a:rPr>
              <a:t>: "</a:t>
            </a:r>
            <a:r>
              <a:rPr lang="tr-TR" sz="2400" dirty="0" err="1">
                <a:ea typeface="Times New Roman" pitchFamily="18" charset="0"/>
                <a:cs typeface="Arial" pitchFamily="34" charset="0"/>
              </a:rPr>
              <a:t>Yanılmısan</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Mən</a:t>
            </a:r>
            <a:r>
              <a:rPr lang="tr-TR" sz="2400" dirty="0">
                <a:ea typeface="Times New Roman" pitchFamily="18" charset="0"/>
                <a:cs typeface="Arial" pitchFamily="34" charset="0"/>
              </a:rPr>
              <a:t> </a:t>
            </a:r>
            <a:r>
              <a:rPr lang="tr-TR" sz="2400" dirty="0" err="1">
                <a:ea typeface="Times New Roman" pitchFamily="18" charset="0"/>
                <a:cs typeface="Arial" pitchFamily="34" charset="0"/>
              </a:rPr>
              <a:t>deyiləm</a:t>
            </a:r>
            <a:r>
              <a:rPr lang="tr-TR" sz="2400" dirty="0">
                <a:ea typeface="Times New Roman" pitchFamily="18" charset="0"/>
                <a:cs typeface="Arial" pitchFamily="34" charset="0"/>
              </a:rPr>
              <a:t/>
            </a:r>
            <a:br>
              <a:rPr lang="tr-TR" sz="2400" dirty="0">
                <a:ea typeface="Times New Roman" pitchFamily="18" charset="0"/>
                <a:cs typeface="Arial" pitchFamily="34" charset="0"/>
              </a:rPr>
            </a:br>
            <a:r>
              <a:rPr lang="tr-TR" sz="2400" dirty="0" err="1">
                <a:ea typeface="Times New Roman" pitchFamily="18" charset="0"/>
                <a:cs typeface="Arial" pitchFamily="34" charset="0"/>
              </a:rPr>
              <a:t>sən</a:t>
            </a:r>
            <a:r>
              <a:rPr lang="tr-TR" sz="2400" dirty="0">
                <a:ea typeface="Times New Roman" pitchFamily="18" charset="0"/>
                <a:cs typeface="Arial" pitchFamily="34" charset="0"/>
              </a:rPr>
              <a:t> </a:t>
            </a:r>
            <a:r>
              <a:rPr lang="tr-TR" sz="2400" dirty="0" err="1">
                <a:ea typeface="Times New Roman" pitchFamily="18" charset="0"/>
                <a:cs typeface="Arial" pitchFamily="34" charset="0"/>
              </a:rPr>
              <a:t>axtardığın</a:t>
            </a:r>
            <a:r>
              <a:rPr lang="tr-TR" sz="2400" dirty="0">
                <a:ea typeface="Times New Roman" pitchFamily="18" charset="0"/>
                <a:cs typeface="Arial" pitchFamily="34" charset="0"/>
              </a:rPr>
              <a:t> adam".</a:t>
            </a:r>
            <a:endParaRPr lang="tr-TR" sz="2400" dirty="0">
              <a:cs typeface="Arial" pitchFamily="34" charset="0"/>
            </a:endParaRPr>
          </a:p>
        </p:txBody>
      </p:sp>
    </p:spTree>
    <p:extLst>
      <p:ext uri="{BB962C8B-B14F-4D97-AF65-F5344CB8AC3E}">
        <p14:creationId xmlns:p14="http://schemas.microsoft.com/office/powerpoint/2010/main" val="24597832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69" name="Rectangle 1"/>
          <p:cNvSpPr>
            <a:spLocks noChangeArrowheads="1"/>
          </p:cNvSpPr>
          <p:nvPr/>
        </p:nvSpPr>
        <p:spPr bwMode="auto">
          <a:xfrm>
            <a:off x="2567608" y="656403"/>
            <a:ext cx="7128792" cy="5262979"/>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fontAlgn="base">
              <a:spcBef>
                <a:spcPct val="0"/>
              </a:spcBef>
              <a:spcAft>
                <a:spcPct val="0"/>
              </a:spcAft>
            </a:pPr>
            <a:r>
              <a:rPr lang="tr-TR" sz="2400" b="1" dirty="0">
                <a:ea typeface="Times New Roman" pitchFamily="18" charset="0"/>
                <a:cs typeface="Arial" pitchFamily="34" charset="0"/>
              </a:rPr>
              <a:t>           Kür-Araz</a:t>
            </a:r>
            <a:endParaRPr lang="tr-TR" sz="2400" dirty="0">
              <a:cs typeface="Arial" pitchFamily="34" charset="0"/>
            </a:endParaRPr>
          </a:p>
          <a:p>
            <a:pPr eaLnBrk="0" fontAlgn="base" hangingPunct="0">
              <a:spcBef>
                <a:spcPct val="0"/>
              </a:spcBef>
              <a:spcAft>
                <a:spcPct val="0"/>
              </a:spcAft>
            </a:pPr>
            <a:r>
              <a:rPr lang="tr-TR" sz="2400" dirty="0">
                <a:ea typeface="Times New Roman" pitchFamily="18" charset="0"/>
                <a:cs typeface="Arial" pitchFamily="34" charset="0"/>
              </a:rPr>
              <a:t>Kürün suyu </a:t>
            </a:r>
            <a:r>
              <a:rPr lang="tr-TR" sz="2400" dirty="0" err="1">
                <a:ea typeface="Times New Roman" pitchFamily="18" charset="0"/>
                <a:cs typeface="Arial" pitchFamily="34" charset="0"/>
              </a:rPr>
              <a:t>bulanıq</a:t>
            </a:r>
            <a:r>
              <a:rPr lang="tr-TR" sz="2400" dirty="0">
                <a:ea typeface="Times New Roman" pitchFamily="18" charset="0"/>
                <a:cs typeface="Arial" pitchFamily="34" charset="0"/>
              </a:rPr>
              <a:t> </a:t>
            </a:r>
            <a:r>
              <a:rPr lang="tr-TR" sz="2400" dirty="0" err="1">
                <a:ea typeface="Times New Roman" pitchFamily="18" charset="0"/>
                <a:cs typeface="Arial" pitchFamily="34" charset="0"/>
              </a:rPr>
              <a:t>süd</a:t>
            </a:r>
            <a:r>
              <a:rPr lang="tr-TR" sz="2400" dirty="0">
                <a:ea typeface="Times New Roman" pitchFamily="18" charset="0"/>
                <a:cs typeface="Arial" pitchFamily="34" charset="0"/>
              </a:rPr>
              <a:t> kimi, </a:t>
            </a:r>
            <a:br>
              <a:rPr lang="tr-TR" sz="2400" dirty="0">
                <a:ea typeface="Times New Roman" pitchFamily="18" charset="0"/>
                <a:cs typeface="Arial" pitchFamily="34" charset="0"/>
              </a:rPr>
            </a:br>
            <a:r>
              <a:rPr lang="tr-TR" sz="2400" dirty="0">
                <a:ea typeface="Times New Roman" pitchFamily="18" charset="0"/>
                <a:cs typeface="Arial" pitchFamily="34" charset="0"/>
              </a:rPr>
              <a:t>Arazın suyu </a:t>
            </a:r>
            <a:r>
              <a:rPr lang="tr-TR" sz="2400" dirty="0" err="1">
                <a:ea typeface="Times New Roman" pitchFamily="18" charset="0"/>
                <a:cs typeface="Arial" pitchFamily="34" charset="0"/>
              </a:rPr>
              <a:t>qırmızı</a:t>
            </a:r>
            <a:r>
              <a:rPr lang="tr-TR" sz="2400" dirty="0">
                <a:ea typeface="Times New Roman" pitchFamily="18" charset="0"/>
                <a:cs typeface="Arial" pitchFamily="34" charset="0"/>
              </a:rPr>
              <a:t>-sarı. </a:t>
            </a:r>
            <a:br>
              <a:rPr lang="tr-TR" sz="2400" dirty="0">
                <a:ea typeface="Times New Roman" pitchFamily="18" charset="0"/>
                <a:cs typeface="Arial" pitchFamily="34" charset="0"/>
              </a:rPr>
            </a:br>
            <a:r>
              <a:rPr lang="tr-TR" sz="2400" dirty="0" err="1">
                <a:ea typeface="Times New Roman" pitchFamily="18" charset="0"/>
                <a:cs typeface="Arial" pitchFamily="34" charset="0"/>
              </a:rPr>
              <a:t>Axıb</a:t>
            </a:r>
            <a:r>
              <a:rPr lang="tr-TR" sz="2400" dirty="0">
                <a:ea typeface="Times New Roman" pitchFamily="18" charset="0"/>
                <a:cs typeface="Arial" pitchFamily="34" charset="0"/>
              </a:rPr>
              <a:t>-</a:t>
            </a:r>
            <a:r>
              <a:rPr lang="tr-TR" sz="2400" dirty="0" err="1">
                <a:ea typeface="Times New Roman" pitchFamily="18" charset="0"/>
                <a:cs typeface="Arial" pitchFamily="34" charset="0"/>
              </a:rPr>
              <a:t>axıb</a:t>
            </a:r>
            <a:r>
              <a:rPr lang="tr-TR" sz="2400" dirty="0">
                <a:ea typeface="Times New Roman" pitchFamily="18" charset="0"/>
                <a:cs typeface="Arial" pitchFamily="34" charset="0"/>
              </a:rPr>
              <a:t/>
            </a:r>
            <a:br>
              <a:rPr lang="tr-TR" sz="2400" dirty="0">
                <a:ea typeface="Times New Roman" pitchFamily="18" charset="0"/>
                <a:cs typeface="Arial" pitchFamily="34" charset="0"/>
              </a:rPr>
            </a:br>
            <a:r>
              <a:rPr lang="tr-TR" sz="2400" dirty="0" err="1">
                <a:ea typeface="Times New Roman" pitchFamily="18" charset="0"/>
                <a:cs typeface="Arial" pitchFamily="34" charset="0"/>
              </a:rPr>
              <a:t>burda</a:t>
            </a:r>
            <a:r>
              <a:rPr lang="tr-TR" sz="2400" dirty="0">
                <a:ea typeface="Times New Roman" pitchFamily="18" charset="0"/>
                <a:cs typeface="Arial" pitchFamily="34" charset="0"/>
              </a:rPr>
              <a:t> </a:t>
            </a:r>
            <a:r>
              <a:rPr lang="tr-TR" sz="2400" dirty="0" err="1">
                <a:ea typeface="Times New Roman" pitchFamily="18" charset="0"/>
                <a:cs typeface="Arial" pitchFamily="34" charset="0"/>
              </a:rPr>
              <a:t>qovuşur</a:t>
            </a:r>
            <a:r>
              <a:rPr lang="tr-TR" sz="2400" dirty="0">
                <a:ea typeface="Times New Roman" pitchFamily="18" charset="0"/>
                <a:cs typeface="Arial" pitchFamily="34" charset="0"/>
              </a:rPr>
              <a:t/>
            </a:r>
            <a:br>
              <a:rPr lang="tr-TR" sz="2400" dirty="0">
                <a:ea typeface="Times New Roman" pitchFamily="18" charset="0"/>
                <a:cs typeface="Arial" pitchFamily="34" charset="0"/>
              </a:rPr>
            </a:br>
            <a:r>
              <a:rPr lang="tr-TR" sz="2400" dirty="0">
                <a:ea typeface="Times New Roman" pitchFamily="18" charset="0"/>
                <a:cs typeface="Arial" pitchFamily="34" charset="0"/>
              </a:rPr>
              <a:t>doğma, </a:t>
            </a:r>
            <a:r>
              <a:rPr lang="tr-TR" sz="2400" dirty="0" err="1">
                <a:ea typeface="Times New Roman" pitchFamily="18" charset="0"/>
                <a:cs typeface="Arial" pitchFamily="34" charset="0"/>
              </a:rPr>
              <a:t>qədim</a:t>
            </a:r>
            <a:r>
              <a:rPr lang="tr-TR" sz="2400" dirty="0">
                <a:ea typeface="Times New Roman" pitchFamily="18" charset="0"/>
                <a:cs typeface="Arial" pitchFamily="34" charset="0"/>
              </a:rPr>
              <a:t> </a:t>
            </a:r>
            <a:r>
              <a:rPr lang="tr-TR" sz="2400" dirty="0" err="1">
                <a:ea typeface="Times New Roman" pitchFamily="18" charset="0"/>
                <a:cs typeface="Arial" pitchFamily="34" charset="0"/>
              </a:rPr>
              <a:t>torpağın</a:t>
            </a:r>
            <a:r>
              <a:rPr lang="tr-TR" sz="2400" dirty="0">
                <a:ea typeface="Times New Roman" pitchFamily="18" charset="0"/>
                <a:cs typeface="Arial" pitchFamily="34" charset="0"/>
              </a:rPr>
              <a:t/>
            </a:r>
            <a:br>
              <a:rPr lang="tr-TR" sz="2400" dirty="0">
                <a:ea typeface="Times New Roman" pitchFamily="18" charset="0"/>
                <a:cs typeface="Arial" pitchFamily="34" charset="0"/>
              </a:rPr>
            </a:br>
            <a:r>
              <a:rPr lang="tr-TR" sz="2400" dirty="0">
                <a:ea typeface="Times New Roman" pitchFamily="18" charset="0"/>
                <a:cs typeface="Arial" pitchFamily="34" charset="0"/>
              </a:rPr>
              <a:t>ayrı düşmüş balaları. </a:t>
            </a:r>
            <a:br>
              <a:rPr lang="tr-TR" sz="2400" dirty="0">
                <a:ea typeface="Times New Roman" pitchFamily="18" charset="0"/>
                <a:cs typeface="Arial" pitchFamily="34" charset="0"/>
              </a:rPr>
            </a:br>
            <a:r>
              <a:rPr lang="tr-TR" sz="2400" dirty="0" err="1">
                <a:ea typeface="Times New Roman" pitchFamily="18" charset="0"/>
                <a:cs typeface="Arial" pitchFamily="34" charset="0"/>
              </a:rPr>
              <a:t>Əvvəlcə</a:t>
            </a:r>
            <a:r>
              <a:rPr lang="tr-TR" sz="2400" dirty="0">
                <a:ea typeface="Times New Roman" pitchFamily="18" charset="0"/>
                <a:cs typeface="Arial" pitchFamily="34" charset="0"/>
              </a:rPr>
              <a:t> </a:t>
            </a:r>
            <a:r>
              <a:rPr lang="tr-TR" sz="2400" dirty="0" err="1">
                <a:ea typeface="Times New Roman" pitchFamily="18" charset="0"/>
                <a:cs typeface="Arial" pitchFamily="34" charset="0"/>
              </a:rPr>
              <a:t>elə</a:t>
            </a:r>
            <a:r>
              <a:rPr lang="tr-TR" sz="2400" dirty="0">
                <a:ea typeface="Times New Roman" pitchFamily="18" charset="0"/>
                <a:cs typeface="Arial" pitchFamily="34" charset="0"/>
              </a:rPr>
              <a:t> bil</a:t>
            </a:r>
            <a:br>
              <a:rPr lang="tr-TR" sz="2400" dirty="0">
                <a:ea typeface="Times New Roman" pitchFamily="18" charset="0"/>
                <a:cs typeface="Arial" pitchFamily="34" charset="0"/>
              </a:rPr>
            </a:br>
            <a:r>
              <a:rPr lang="tr-TR" sz="2400" dirty="0">
                <a:ea typeface="Times New Roman" pitchFamily="18" charset="0"/>
                <a:cs typeface="Arial" pitchFamily="34" charset="0"/>
              </a:rPr>
              <a:t>uzun </a:t>
            </a:r>
            <a:r>
              <a:rPr lang="tr-TR" sz="2400" dirty="0" err="1">
                <a:ea typeface="Times New Roman" pitchFamily="18" charset="0"/>
                <a:cs typeface="Arial" pitchFamily="34" charset="0"/>
              </a:rPr>
              <a:t>illər</a:t>
            </a:r>
            <a:r>
              <a:rPr lang="tr-TR" sz="2400" dirty="0">
                <a:ea typeface="Times New Roman" pitchFamily="18" charset="0"/>
                <a:cs typeface="Arial" pitchFamily="34" charset="0"/>
              </a:rPr>
              <a:t> </a:t>
            </a:r>
            <a:r>
              <a:rPr lang="tr-TR" sz="2400" dirty="0" err="1">
                <a:ea typeface="Times New Roman" pitchFamily="18" charset="0"/>
                <a:cs typeface="Arial" pitchFamily="34" charset="0"/>
              </a:rPr>
              <a:t>həsrətlisi</a:t>
            </a:r>
            <a:r>
              <a:rPr lang="tr-TR" sz="2400" dirty="0">
                <a:ea typeface="Times New Roman" pitchFamily="18" charset="0"/>
                <a:cs typeface="Arial" pitchFamily="34" charset="0"/>
              </a:rPr>
              <a:t> kimi</a:t>
            </a:r>
            <a:br>
              <a:rPr lang="tr-TR" sz="2400" dirty="0">
                <a:ea typeface="Times New Roman" pitchFamily="18" charset="0"/>
                <a:cs typeface="Arial" pitchFamily="34" charset="0"/>
              </a:rPr>
            </a:br>
            <a:r>
              <a:rPr lang="tr-TR" sz="2400" dirty="0">
                <a:ea typeface="Times New Roman" pitchFamily="18" charset="0"/>
                <a:cs typeface="Arial" pitchFamily="34" charset="0"/>
              </a:rPr>
              <a:t>bir-</a:t>
            </a:r>
            <a:r>
              <a:rPr lang="tr-TR" sz="2400" dirty="0" err="1">
                <a:ea typeface="Times New Roman" pitchFamily="18" charset="0"/>
                <a:cs typeface="Arial" pitchFamily="34" charset="0"/>
              </a:rPr>
              <a:t>birinə</a:t>
            </a:r>
            <a:r>
              <a:rPr lang="tr-TR" sz="2400" dirty="0">
                <a:ea typeface="Times New Roman" pitchFamily="18" charset="0"/>
                <a:cs typeface="Arial" pitchFamily="34" charset="0"/>
              </a:rPr>
              <a:t> </a:t>
            </a:r>
            <a:r>
              <a:rPr lang="tr-TR" sz="2400" dirty="0" err="1">
                <a:ea typeface="Times New Roman" pitchFamily="18" charset="0"/>
                <a:cs typeface="Arial" pitchFamily="34" charset="0"/>
              </a:rPr>
              <a:t>baxırlar</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Bir yatağa </a:t>
            </a:r>
            <a:r>
              <a:rPr lang="tr-TR" sz="2400" dirty="0" err="1">
                <a:ea typeface="Times New Roman" pitchFamily="18" charset="0"/>
                <a:cs typeface="Arial" pitchFamily="34" charset="0"/>
              </a:rPr>
              <a:t>girsələr</a:t>
            </a:r>
            <a:r>
              <a:rPr lang="tr-TR" sz="2400" dirty="0">
                <a:ea typeface="Times New Roman" pitchFamily="18" charset="0"/>
                <a:cs typeface="Arial" pitchFamily="34" charset="0"/>
              </a:rPr>
              <a:t> </a:t>
            </a:r>
            <a:r>
              <a:rPr lang="tr-TR" sz="2400" dirty="0" err="1">
                <a:ea typeface="Times New Roman" pitchFamily="18" charset="0"/>
                <a:cs typeface="Arial" pitchFamily="34" charset="0"/>
              </a:rPr>
              <a:t>də</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ayrı-ayrı </a:t>
            </a:r>
            <a:r>
              <a:rPr lang="tr-TR" sz="2400" dirty="0" err="1">
                <a:ea typeface="Times New Roman" pitchFamily="18" charset="0"/>
                <a:cs typeface="Arial" pitchFamily="34" charset="0"/>
              </a:rPr>
              <a:t>axırlar</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Sonra </a:t>
            </a:r>
            <a:r>
              <a:rPr lang="tr-TR" sz="2400" dirty="0" err="1">
                <a:ea typeface="Times New Roman" pitchFamily="18" charset="0"/>
                <a:cs typeface="Arial" pitchFamily="34" charset="0"/>
              </a:rPr>
              <a:t>həsrətli</a:t>
            </a:r>
            <a:r>
              <a:rPr lang="tr-TR" sz="2400" dirty="0">
                <a:ea typeface="Times New Roman" pitchFamily="18" charset="0"/>
                <a:cs typeface="Arial" pitchFamily="34" charset="0"/>
              </a:rPr>
              <a:t> </a:t>
            </a:r>
            <a:r>
              <a:rPr lang="tr-TR" sz="2400" dirty="0" err="1">
                <a:ea typeface="Times New Roman" pitchFamily="18" charset="0"/>
                <a:cs typeface="Arial" pitchFamily="34" charset="0"/>
              </a:rPr>
              <a:t>qollar</a:t>
            </a:r>
            <a:r>
              <a:rPr lang="tr-TR" sz="2400" dirty="0">
                <a:ea typeface="Times New Roman" pitchFamily="18" charset="0"/>
                <a:cs typeface="Arial" pitchFamily="34" charset="0"/>
              </a:rPr>
              <a:t/>
            </a:r>
            <a:br>
              <a:rPr lang="tr-TR" sz="2400" dirty="0">
                <a:ea typeface="Times New Roman" pitchFamily="18" charset="0"/>
                <a:cs typeface="Arial" pitchFamily="34" charset="0"/>
              </a:rPr>
            </a:br>
            <a:endParaRPr lang="tr-TR" sz="2400" dirty="0">
              <a:ea typeface="Times New Roman" pitchFamily="18" charset="0"/>
              <a:cs typeface="Arial" pitchFamily="34" charset="0"/>
            </a:endParaRPr>
          </a:p>
          <a:p>
            <a:pPr eaLnBrk="0" fontAlgn="base" hangingPunct="0">
              <a:spcBef>
                <a:spcPct val="0"/>
              </a:spcBef>
              <a:spcAft>
                <a:spcPct val="0"/>
              </a:spcAft>
            </a:pPr>
            <a:r>
              <a:rPr lang="tr-TR" sz="2400" dirty="0">
                <a:ea typeface="Times New Roman" pitchFamily="18" charset="0"/>
                <a:cs typeface="Arial" pitchFamily="34" charset="0"/>
              </a:rPr>
              <a:t>bir-</a:t>
            </a:r>
            <a:r>
              <a:rPr lang="tr-TR" sz="2400" dirty="0" err="1">
                <a:ea typeface="Times New Roman" pitchFamily="18" charset="0"/>
                <a:cs typeface="Arial" pitchFamily="34" charset="0"/>
              </a:rPr>
              <a:t>birinə</a:t>
            </a:r>
            <a:r>
              <a:rPr lang="tr-TR" sz="2400" dirty="0">
                <a:ea typeface="Times New Roman" pitchFamily="18" charset="0"/>
                <a:cs typeface="Arial" pitchFamily="34" charset="0"/>
              </a:rPr>
              <a:t> dolaşır. </a:t>
            </a:r>
            <a:br>
              <a:rPr lang="tr-TR" sz="2400" dirty="0">
                <a:ea typeface="Times New Roman" pitchFamily="18" charset="0"/>
                <a:cs typeface="Arial" pitchFamily="34" charset="0"/>
              </a:rPr>
            </a:br>
            <a:r>
              <a:rPr lang="tr-TR" sz="2400" dirty="0" err="1">
                <a:ea typeface="Times New Roman" pitchFamily="18" charset="0"/>
                <a:cs typeface="Arial" pitchFamily="34" charset="0"/>
              </a:rPr>
              <a:t>Qardaşlar</a:t>
            </a:r>
            <a:r>
              <a:rPr lang="tr-TR" sz="2400" dirty="0">
                <a:ea typeface="Times New Roman" pitchFamily="18" charset="0"/>
                <a:cs typeface="Arial" pitchFamily="34" charset="0"/>
              </a:rPr>
              <a:t> </a:t>
            </a:r>
            <a:r>
              <a:rPr lang="tr-TR" sz="2400" dirty="0" err="1">
                <a:ea typeface="Times New Roman" pitchFamily="18" charset="0"/>
                <a:cs typeface="Arial" pitchFamily="34" charset="0"/>
              </a:rPr>
              <a:t>qucaqlaşır</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İndi kim ayıra </a:t>
            </a:r>
            <a:r>
              <a:rPr lang="tr-TR" sz="2400" dirty="0" err="1">
                <a:ea typeface="Times New Roman" pitchFamily="18" charset="0"/>
                <a:cs typeface="Arial" pitchFamily="34" charset="0"/>
              </a:rPr>
              <a:t>bilər</a:t>
            </a:r>
            <a:r>
              <a:rPr lang="tr-TR" sz="2400" dirty="0">
                <a:ea typeface="Times New Roman" pitchFamily="18" charset="0"/>
                <a:cs typeface="Arial" pitchFamily="34" charset="0"/>
              </a:rPr>
              <a:t> onları! </a:t>
            </a:r>
            <a:br>
              <a:rPr lang="tr-TR" sz="2400" dirty="0">
                <a:ea typeface="Times New Roman" pitchFamily="18" charset="0"/>
                <a:cs typeface="Arial" pitchFamily="34" charset="0"/>
              </a:rPr>
            </a:br>
            <a:r>
              <a:rPr lang="tr-TR" sz="2400" dirty="0">
                <a:ea typeface="Times New Roman" pitchFamily="18" charset="0"/>
                <a:cs typeface="Arial" pitchFamily="34" charset="0"/>
              </a:rPr>
              <a:t>İki </a:t>
            </a:r>
            <a:r>
              <a:rPr lang="tr-TR" sz="2400" dirty="0" err="1">
                <a:ea typeface="Times New Roman" pitchFamily="18" charset="0"/>
                <a:cs typeface="Arial" pitchFamily="34" charset="0"/>
              </a:rPr>
              <a:t>güc</a:t>
            </a:r>
            <a:r>
              <a:rPr lang="tr-TR" sz="2400" dirty="0">
                <a:ea typeface="Times New Roman" pitchFamily="18" charset="0"/>
                <a:cs typeface="Arial" pitchFamily="34" charset="0"/>
              </a:rPr>
              <a:t> </a:t>
            </a:r>
            <a:r>
              <a:rPr lang="tr-TR" sz="2400" dirty="0" err="1">
                <a:ea typeface="Times New Roman" pitchFamily="18" charset="0"/>
                <a:cs typeface="Arial" pitchFamily="34" charset="0"/>
              </a:rPr>
              <a:t>birləşib</a:t>
            </a:r>
            <a:r>
              <a:rPr lang="tr-TR" sz="2400" dirty="0">
                <a:ea typeface="Times New Roman" pitchFamily="18" charset="0"/>
                <a:cs typeface="Arial" pitchFamily="34" charset="0"/>
              </a:rPr>
              <a:t> </a:t>
            </a:r>
            <a:r>
              <a:rPr lang="tr-TR" sz="2400" dirty="0" err="1">
                <a:ea typeface="Times New Roman" pitchFamily="18" charset="0"/>
                <a:cs typeface="Arial" pitchFamily="34" charset="0"/>
              </a:rPr>
              <a:t>qüdrət</a:t>
            </a:r>
            <a:r>
              <a:rPr lang="tr-TR" sz="2400" dirty="0">
                <a:ea typeface="Times New Roman" pitchFamily="18" charset="0"/>
                <a:cs typeface="Arial" pitchFamily="34" charset="0"/>
              </a:rPr>
              <a:t> </a:t>
            </a:r>
            <a:r>
              <a:rPr lang="tr-TR" sz="2400" dirty="0" err="1">
                <a:ea typeface="Times New Roman" pitchFamily="18" charset="0"/>
                <a:cs typeface="Arial" pitchFamily="34" charset="0"/>
              </a:rPr>
              <a:t>olub</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axın</a:t>
            </a:r>
            <a:r>
              <a:rPr lang="tr-TR" sz="2400" dirty="0">
                <a:ea typeface="Times New Roman" pitchFamily="18" charset="0"/>
                <a:cs typeface="Arial" pitchFamily="34" charset="0"/>
              </a:rPr>
              <a:t> </a:t>
            </a:r>
            <a:r>
              <a:rPr lang="tr-TR" sz="2400" dirty="0" err="1">
                <a:ea typeface="Times New Roman" pitchFamily="18" charset="0"/>
                <a:cs typeface="Arial" pitchFamily="34" charset="0"/>
              </a:rPr>
              <a:t>olub</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Uzaqlıq</a:t>
            </a:r>
            <a:r>
              <a:rPr lang="tr-TR" sz="2400" dirty="0">
                <a:ea typeface="Times New Roman" pitchFamily="18" charset="0"/>
                <a:cs typeface="Arial" pitchFamily="34" charset="0"/>
              </a:rPr>
              <a:t> </a:t>
            </a:r>
            <a:r>
              <a:rPr lang="tr-TR" sz="2400" dirty="0" err="1">
                <a:ea typeface="Times New Roman" pitchFamily="18" charset="0"/>
                <a:cs typeface="Arial" pitchFamily="34" charset="0"/>
              </a:rPr>
              <a:t>yaxın</a:t>
            </a:r>
            <a:r>
              <a:rPr lang="tr-TR" sz="2400" dirty="0">
                <a:ea typeface="Times New Roman" pitchFamily="18" charset="0"/>
                <a:cs typeface="Arial" pitchFamily="34" charset="0"/>
              </a:rPr>
              <a:t> </a:t>
            </a:r>
            <a:r>
              <a:rPr lang="tr-TR" sz="2400" dirty="0" err="1">
                <a:ea typeface="Times New Roman" pitchFamily="18" charset="0"/>
                <a:cs typeface="Arial" pitchFamily="34" charset="0"/>
              </a:rPr>
              <a:t>olub</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Ayrılıq</a:t>
            </a:r>
            <a:r>
              <a:rPr lang="tr-TR" sz="2400" dirty="0">
                <a:ea typeface="Times New Roman" pitchFamily="18" charset="0"/>
                <a:cs typeface="Arial" pitchFamily="34" charset="0"/>
              </a:rPr>
              <a:t> </a:t>
            </a:r>
            <a:r>
              <a:rPr lang="tr-TR" sz="2400" dirty="0" err="1">
                <a:ea typeface="Times New Roman" pitchFamily="18" charset="0"/>
                <a:cs typeface="Arial" pitchFamily="34" charset="0"/>
              </a:rPr>
              <a:t>vəhdət</a:t>
            </a:r>
            <a:r>
              <a:rPr lang="tr-TR" sz="2400" dirty="0">
                <a:ea typeface="Times New Roman" pitchFamily="18" charset="0"/>
                <a:cs typeface="Arial" pitchFamily="34" charset="0"/>
              </a:rPr>
              <a:t> </a:t>
            </a:r>
            <a:r>
              <a:rPr lang="tr-TR" sz="2400" dirty="0" err="1">
                <a:ea typeface="Times New Roman" pitchFamily="18" charset="0"/>
                <a:cs typeface="Arial" pitchFamily="34" charset="0"/>
              </a:rPr>
              <a:t>olub</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İkisi </a:t>
            </a:r>
            <a:r>
              <a:rPr lang="tr-TR" sz="2400" dirty="0" err="1">
                <a:ea typeface="Times New Roman" pitchFamily="18" charset="0"/>
                <a:cs typeface="Arial" pitchFamily="34" charset="0"/>
              </a:rPr>
              <a:t>birləşib</a:t>
            </a:r>
            <a:r>
              <a:rPr lang="tr-TR" sz="2400" dirty="0">
                <a:ea typeface="Times New Roman" pitchFamily="18" charset="0"/>
                <a:cs typeface="Arial" pitchFamily="34" charset="0"/>
              </a:rPr>
              <a:t> </a:t>
            </a:r>
            <a:r>
              <a:rPr lang="tr-TR" sz="2400" dirty="0" err="1">
                <a:ea typeface="Times New Roman" pitchFamily="18" charset="0"/>
                <a:cs typeface="Arial" pitchFamily="34" charset="0"/>
              </a:rPr>
              <a:t>əzəmətlə</a:t>
            </a:r>
            <a:r>
              <a:rPr lang="tr-TR" sz="2400" dirty="0">
                <a:ea typeface="Times New Roman" pitchFamily="18" charset="0"/>
                <a:cs typeface="Arial" pitchFamily="34" charset="0"/>
              </a:rPr>
              <a:t> </a:t>
            </a:r>
            <a:r>
              <a:rPr lang="tr-TR" sz="2400" dirty="0" err="1">
                <a:ea typeface="Times New Roman" pitchFamily="18" charset="0"/>
                <a:cs typeface="Arial" pitchFamily="34" charset="0"/>
              </a:rPr>
              <a:t>axır</a:t>
            </a:r>
            <a:r>
              <a:rPr lang="tr-TR" sz="2400" dirty="0">
                <a:ea typeface="Times New Roman" pitchFamily="18" charset="0"/>
                <a:cs typeface="Arial" pitchFamily="34" charset="0"/>
              </a:rPr>
              <a:t/>
            </a:r>
            <a:br>
              <a:rPr lang="tr-TR" sz="2400" dirty="0">
                <a:ea typeface="Times New Roman" pitchFamily="18" charset="0"/>
                <a:cs typeface="Arial" pitchFamily="34" charset="0"/>
              </a:rPr>
            </a:br>
            <a:r>
              <a:rPr lang="tr-TR" sz="2400" dirty="0">
                <a:ea typeface="Times New Roman" pitchFamily="18" charset="0"/>
                <a:cs typeface="Arial" pitchFamily="34" charset="0"/>
              </a:rPr>
              <a:t>ala gözlü </a:t>
            </a:r>
            <a:r>
              <a:rPr lang="tr-TR" sz="2400" dirty="0" err="1">
                <a:ea typeface="Times New Roman" pitchFamily="18" charset="0"/>
                <a:cs typeface="Arial" pitchFamily="34" charset="0"/>
              </a:rPr>
              <a:t>Xəzərə</a:t>
            </a:r>
            <a:r>
              <a:rPr lang="tr-TR" sz="2400" dirty="0">
                <a:ea typeface="Times New Roman" pitchFamily="18" charset="0"/>
                <a:cs typeface="Arial" pitchFamily="34" charset="0"/>
              </a:rPr>
              <a:t> sarı. </a:t>
            </a:r>
            <a:br>
              <a:rPr lang="tr-TR" sz="2400" dirty="0">
                <a:ea typeface="Times New Roman" pitchFamily="18" charset="0"/>
                <a:cs typeface="Arial" pitchFamily="34" charset="0"/>
              </a:rPr>
            </a:br>
            <a:r>
              <a:rPr lang="tr-TR" sz="2400" dirty="0">
                <a:ea typeface="Times New Roman" pitchFamily="18" charset="0"/>
                <a:cs typeface="Arial" pitchFamily="34" charset="0"/>
              </a:rPr>
              <a:t>İndi kim ayıra </a:t>
            </a:r>
            <a:r>
              <a:rPr lang="tr-TR" sz="2400" dirty="0" err="1">
                <a:ea typeface="Times New Roman" pitchFamily="18" charset="0"/>
                <a:cs typeface="Arial" pitchFamily="34" charset="0"/>
              </a:rPr>
              <a:t>bilər</a:t>
            </a:r>
            <a:r>
              <a:rPr lang="tr-TR" sz="2400" dirty="0">
                <a:ea typeface="Times New Roman" pitchFamily="18" charset="0"/>
                <a:cs typeface="Arial" pitchFamily="34" charset="0"/>
              </a:rPr>
              <a:t> onları?! </a:t>
            </a:r>
            <a:br>
              <a:rPr lang="tr-TR" sz="2400" dirty="0">
                <a:ea typeface="Times New Roman" pitchFamily="18" charset="0"/>
                <a:cs typeface="Arial" pitchFamily="34" charset="0"/>
              </a:rPr>
            </a:br>
            <a:r>
              <a:rPr lang="tr-TR" sz="2400" dirty="0">
                <a:ea typeface="Times New Roman" pitchFamily="18" charset="0"/>
                <a:cs typeface="Arial" pitchFamily="34" charset="0"/>
              </a:rPr>
              <a:t>                                    </a:t>
            </a:r>
            <a:br>
              <a:rPr lang="tr-TR" sz="2400" dirty="0">
                <a:ea typeface="Times New Roman" pitchFamily="18" charset="0"/>
                <a:cs typeface="Arial" pitchFamily="34" charset="0"/>
              </a:rPr>
            </a:br>
            <a:endParaRPr lang="tr-TR" sz="2400" dirty="0">
              <a:cs typeface="Arial" pitchFamily="34" charset="0"/>
            </a:endParaRPr>
          </a:p>
        </p:txBody>
      </p:sp>
    </p:spTree>
    <p:extLst>
      <p:ext uri="{BB962C8B-B14F-4D97-AF65-F5344CB8AC3E}">
        <p14:creationId xmlns:p14="http://schemas.microsoft.com/office/powerpoint/2010/main" val="23380437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3" name="Rectangle 1"/>
          <p:cNvSpPr>
            <a:spLocks noChangeArrowheads="1"/>
          </p:cNvSpPr>
          <p:nvPr/>
        </p:nvSpPr>
        <p:spPr bwMode="auto">
          <a:xfrm>
            <a:off x="2423592" y="384483"/>
            <a:ext cx="7272808" cy="6001643"/>
          </a:xfrm>
          <a:prstGeom prst="rect">
            <a:avLst/>
          </a:prstGeom>
          <a:noFill/>
          <a:ln w="9525">
            <a:noFill/>
            <a:miter lim="800000"/>
            <a:headEnd/>
            <a:tailEnd/>
          </a:ln>
          <a:effectLst/>
        </p:spPr>
        <p:txBody>
          <a:bodyPr vert="horz" wrap="square" lIns="91440" tIns="45720" rIns="91440" bIns="45720" numCol="2" anchor="ctr" anchorCtr="0" compatLnSpc="1">
            <a:prstTxWarp prst="textNoShape">
              <a:avLst/>
            </a:prstTxWarp>
            <a:spAutoFit/>
          </a:bodyPr>
          <a:lstStyle/>
          <a:p>
            <a:pPr lvl="0" fontAlgn="base">
              <a:spcBef>
                <a:spcPct val="0"/>
              </a:spcBef>
              <a:spcAft>
                <a:spcPct val="0"/>
              </a:spcAft>
            </a:pPr>
            <a:r>
              <a:rPr lang="tr-TR" sz="2400" b="1" dirty="0">
                <a:ea typeface="Times New Roman" pitchFamily="18" charset="0"/>
                <a:cs typeface="Arial" pitchFamily="34" charset="0"/>
              </a:rPr>
              <a:t>Ağlama, </a:t>
            </a:r>
            <a:r>
              <a:rPr lang="tr-TR" sz="2400" b="1" dirty="0" err="1">
                <a:ea typeface="Times New Roman" pitchFamily="18" charset="0"/>
                <a:cs typeface="Arial" pitchFamily="34" charset="0"/>
              </a:rPr>
              <a:t>Şərq</a:t>
            </a:r>
            <a:endParaRPr lang="tr-TR" sz="2400" b="1" dirty="0">
              <a:ea typeface="Times New Roman" pitchFamily="18" charset="0"/>
              <a:cs typeface="Arial" pitchFamily="34" charset="0"/>
            </a:endParaRPr>
          </a:p>
          <a:p>
            <a:pPr fontAlgn="base">
              <a:spcBef>
                <a:spcPct val="0"/>
              </a:spcBef>
              <a:spcAft>
                <a:spcPct val="0"/>
              </a:spcAft>
            </a:pPr>
            <a:r>
              <a:rPr lang="tr-TR" sz="2400" dirty="0">
                <a:ea typeface="Times New Roman" pitchFamily="18" charset="0"/>
                <a:cs typeface="Arial" pitchFamily="34" charset="0"/>
              </a:rPr>
              <a:t>Ağlama, </a:t>
            </a:r>
            <a:r>
              <a:rPr lang="tr-TR" sz="2400" dirty="0" err="1">
                <a:ea typeface="Times New Roman" pitchFamily="18" charset="0"/>
                <a:cs typeface="Arial" pitchFamily="34" charset="0"/>
              </a:rPr>
              <a:t>Şərq</a:t>
            </a:r>
            <a:r>
              <a:rPr lang="tr-TR" sz="2400" dirty="0">
                <a:ea typeface="Times New Roman" pitchFamily="18" charset="0"/>
                <a:cs typeface="Arial" pitchFamily="34" charset="0"/>
              </a:rPr>
              <a:t>, ağlama! </a:t>
            </a:r>
            <a:br>
              <a:rPr lang="tr-TR" sz="2400" dirty="0">
                <a:ea typeface="Times New Roman" pitchFamily="18" charset="0"/>
                <a:cs typeface="Arial" pitchFamily="34" charset="0"/>
              </a:rPr>
            </a:br>
            <a:r>
              <a:rPr lang="tr-TR" sz="2400" dirty="0" err="1">
                <a:ea typeface="Times New Roman" pitchFamily="18" charset="0"/>
                <a:cs typeface="Arial" pitchFamily="34" charset="0"/>
              </a:rPr>
              <a:t>Yanğıları</a:t>
            </a:r>
            <a:r>
              <a:rPr lang="tr-TR" sz="2400" dirty="0">
                <a:ea typeface="Times New Roman" pitchFamily="18" charset="0"/>
                <a:cs typeface="Arial" pitchFamily="34" charset="0"/>
              </a:rPr>
              <a:t> göz yaşı </a:t>
            </a:r>
            <a:r>
              <a:rPr lang="tr-TR" sz="2400" dirty="0" err="1">
                <a:ea typeface="Times New Roman" pitchFamily="18" charset="0"/>
                <a:cs typeface="Arial" pitchFamily="34" charset="0"/>
              </a:rPr>
              <a:t>söndürməz</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Yaraları </a:t>
            </a:r>
            <a:r>
              <a:rPr lang="tr-TR" sz="2400" dirty="0" err="1">
                <a:ea typeface="Times New Roman" pitchFamily="18" charset="0"/>
                <a:cs typeface="Arial" pitchFamily="34" charset="0"/>
              </a:rPr>
              <a:t>ovutmaz</a:t>
            </a:r>
            <a:r>
              <a:rPr lang="tr-TR" sz="2400" dirty="0">
                <a:ea typeface="Times New Roman" pitchFamily="18" charset="0"/>
                <a:cs typeface="Arial" pitchFamily="34" charset="0"/>
              </a:rPr>
              <a:t> göz yaşı. </a:t>
            </a:r>
            <a:br>
              <a:rPr lang="tr-TR" sz="2400" dirty="0">
                <a:ea typeface="Times New Roman" pitchFamily="18" charset="0"/>
                <a:cs typeface="Arial" pitchFamily="34" charset="0"/>
              </a:rPr>
            </a:br>
            <a:r>
              <a:rPr lang="tr-TR" sz="2400" dirty="0">
                <a:ea typeface="Times New Roman" pitchFamily="18" charset="0"/>
                <a:cs typeface="Arial" pitchFamily="34" charset="0"/>
              </a:rPr>
              <a:t>Doğra </a:t>
            </a:r>
            <a:r>
              <a:rPr lang="tr-TR" sz="2400" dirty="0" err="1">
                <a:ea typeface="Times New Roman" pitchFamily="18" charset="0"/>
                <a:cs typeface="Arial" pitchFamily="34" charset="0"/>
              </a:rPr>
              <a:t>yanıqlı</a:t>
            </a:r>
            <a:r>
              <a:rPr lang="tr-TR" sz="2400" dirty="0">
                <a:ea typeface="Times New Roman" pitchFamily="18" charset="0"/>
                <a:cs typeface="Arial" pitchFamily="34" charset="0"/>
              </a:rPr>
              <a:t> </a:t>
            </a:r>
            <a:r>
              <a:rPr lang="tr-TR" sz="2400" dirty="0" err="1">
                <a:ea typeface="Times New Roman" pitchFamily="18" charset="0"/>
                <a:cs typeface="Arial" pitchFamily="34" charset="0"/>
              </a:rPr>
              <a:t>nəğmələrini</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bir </a:t>
            </a:r>
            <a:r>
              <a:rPr lang="tr-TR" sz="2400" dirty="0" err="1">
                <a:ea typeface="Times New Roman" pitchFamily="18" charset="0"/>
                <a:cs typeface="Arial" pitchFamily="34" charset="0"/>
              </a:rPr>
              <a:t>cərrah</a:t>
            </a:r>
            <a:r>
              <a:rPr lang="tr-TR" sz="2400" dirty="0">
                <a:ea typeface="Times New Roman" pitchFamily="18" charset="0"/>
                <a:cs typeface="Arial" pitchFamily="34" charset="0"/>
              </a:rPr>
              <a:t> kimi doğra: </a:t>
            </a:r>
            <a:br>
              <a:rPr lang="tr-TR" sz="2400" dirty="0">
                <a:ea typeface="Times New Roman" pitchFamily="18" charset="0"/>
                <a:cs typeface="Arial" pitchFamily="34" charset="0"/>
              </a:rPr>
            </a:br>
            <a:r>
              <a:rPr lang="tr-TR" sz="2400" dirty="0" err="1">
                <a:ea typeface="Times New Roman" pitchFamily="18" charset="0"/>
                <a:cs typeface="Arial" pitchFamily="34" charset="0"/>
              </a:rPr>
              <a:t>Çıxart</a:t>
            </a:r>
            <a:r>
              <a:rPr lang="tr-TR" sz="2400" dirty="0">
                <a:ea typeface="Times New Roman" pitchFamily="18" charset="0"/>
                <a:cs typeface="Arial" pitchFamily="34" charset="0"/>
              </a:rPr>
              <a:t> onlardan </a:t>
            </a:r>
            <a:br>
              <a:rPr lang="tr-TR" sz="2400" dirty="0">
                <a:ea typeface="Times New Roman" pitchFamily="18" charset="0"/>
                <a:cs typeface="Arial" pitchFamily="34" charset="0"/>
              </a:rPr>
            </a:br>
            <a:r>
              <a:rPr lang="tr-TR" sz="2400" dirty="0" err="1">
                <a:ea typeface="Times New Roman" pitchFamily="18" charset="0"/>
                <a:cs typeface="Arial" pitchFamily="34" charset="0"/>
              </a:rPr>
              <a:t>kədəri</a:t>
            </a:r>
            <a:r>
              <a:rPr lang="tr-TR" sz="2400" dirty="0">
                <a:ea typeface="Times New Roman" pitchFamily="18" charset="0"/>
                <a:cs typeface="Arial" pitchFamily="34" charset="0"/>
              </a:rPr>
              <a:t>, </a:t>
            </a:r>
            <a:r>
              <a:rPr lang="tr-TR" sz="2400" dirty="0" err="1">
                <a:ea typeface="Times New Roman" pitchFamily="18" charset="0"/>
                <a:cs typeface="Arial" pitchFamily="34" charset="0"/>
              </a:rPr>
              <a:t>qəmi</a:t>
            </a:r>
            <a:r>
              <a:rPr lang="tr-TR" sz="2400" dirty="0">
                <a:ea typeface="Times New Roman" pitchFamily="18" charset="0"/>
                <a:cs typeface="Arial" pitchFamily="34" charset="0"/>
              </a:rPr>
              <a:t>, </a:t>
            </a:r>
            <a:r>
              <a:rPr lang="tr-TR" sz="2400" dirty="0" err="1">
                <a:ea typeface="Times New Roman" pitchFamily="18" charset="0"/>
                <a:cs typeface="Arial" pitchFamily="34" charset="0"/>
              </a:rPr>
              <a:t>ümidsizliyi</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göz yaşını </a:t>
            </a:r>
            <a:r>
              <a:rPr lang="tr-TR" sz="2400" dirty="0" err="1">
                <a:ea typeface="Times New Roman" pitchFamily="18" charset="0"/>
                <a:cs typeface="Arial" pitchFamily="34" charset="0"/>
              </a:rPr>
              <a:t>çıxart</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Mütilik</a:t>
            </a:r>
            <a:r>
              <a:rPr lang="tr-TR" sz="2400" dirty="0">
                <a:ea typeface="Times New Roman" pitchFamily="18" charset="0"/>
                <a:cs typeface="Arial" pitchFamily="34" charset="0"/>
              </a:rPr>
              <a:t>, </a:t>
            </a:r>
            <a:r>
              <a:rPr lang="tr-TR" sz="2400" dirty="0" err="1">
                <a:ea typeface="Times New Roman" pitchFamily="18" charset="0"/>
                <a:cs typeface="Arial" pitchFamily="34" charset="0"/>
              </a:rPr>
              <a:t>laqeydlik</a:t>
            </a:r>
            <a:r>
              <a:rPr lang="tr-TR" sz="2400" dirty="0">
                <a:ea typeface="Times New Roman" pitchFamily="18" charset="0"/>
                <a:cs typeface="Arial" pitchFamily="34" charset="0"/>
              </a:rPr>
              <a:t> </a:t>
            </a:r>
            <a:r>
              <a:rPr lang="tr-TR" sz="2400" dirty="0" err="1">
                <a:ea typeface="Times New Roman" pitchFamily="18" charset="0"/>
                <a:cs typeface="Arial" pitchFamily="34" charset="0"/>
              </a:rPr>
              <a:t>qalmasın</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bir damcı da. </a:t>
            </a:r>
            <a:br>
              <a:rPr lang="tr-TR" sz="2400" dirty="0">
                <a:ea typeface="Times New Roman" pitchFamily="18" charset="0"/>
                <a:cs typeface="Arial" pitchFamily="34" charset="0"/>
              </a:rPr>
            </a:br>
            <a:r>
              <a:rPr lang="tr-TR" sz="2400" dirty="0" err="1">
                <a:ea typeface="Times New Roman" pitchFamily="18" charset="0"/>
                <a:cs typeface="Arial" pitchFamily="34" charset="0"/>
              </a:rPr>
              <a:t>Çıxart</a:t>
            </a:r>
            <a:r>
              <a:rPr lang="tr-TR" sz="2400" dirty="0">
                <a:ea typeface="Times New Roman" pitchFamily="18" charset="0"/>
                <a:cs typeface="Arial" pitchFamily="34" charset="0"/>
              </a:rPr>
              <a:t>, </a:t>
            </a:r>
            <a:r>
              <a:rPr lang="tr-TR" sz="2400" dirty="0" err="1">
                <a:ea typeface="Times New Roman" pitchFamily="18" charset="0"/>
                <a:cs typeface="Arial" pitchFamily="34" charset="0"/>
              </a:rPr>
              <a:t>yerinə</a:t>
            </a:r>
            <a:r>
              <a:rPr lang="tr-TR" sz="2400" dirty="0">
                <a:ea typeface="Times New Roman" pitchFamily="18" charset="0"/>
                <a:cs typeface="Arial" pitchFamily="34" charset="0"/>
              </a:rPr>
              <a:t> </a:t>
            </a:r>
            <a:r>
              <a:rPr lang="tr-TR" sz="2400" dirty="0" err="1">
                <a:ea typeface="Times New Roman" pitchFamily="18" charset="0"/>
                <a:cs typeface="Arial" pitchFamily="34" charset="0"/>
              </a:rPr>
              <a:t>duz</a:t>
            </a:r>
            <a:r>
              <a:rPr lang="tr-TR" sz="2400" dirty="0">
                <a:ea typeface="Times New Roman" pitchFamily="18" charset="0"/>
                <a:cs typeface="Arial" pitchFamily="34" charset="0"/>
              </a:rPr>
              <a:t> bas! </a:t>
            </a:r>
            <a:br>
              <a:rPr lang="tr-TR" sz="2400" dirty="0">
                <a:ea typeface="Times New Roman" pitchFamily="18" charset="0"/>
                <a:cs typeface="Arial" pitchFamily="34" charset="0"/>
              </a:rPr>
            </a:br>
            <a:r>
              <a:rPr lang="tr-TR" sz="2400" dirty="0" err="1">
                <a:ea typeface="Times New Roman" pitchFamily="18" charset="0"/>
                <a:cs typeface="Arial" pitchFamily="34" charset="0"/>
              </a:rPr>
              <a:t>İnsanlıq</a:t>
            </a:r>
            <a:r>
              <a:rPr lang="tr-TR" sz="2400" dirty="0">
                <a:ea typeface="Times New Roman" pitchFamily="18" charset="0"/>
                <a:cs typeface="Arial" pitchFamily="34" charset="0"/>
              </a:rPr>
              <a:t> </a:t>
            </a:r>
            <a:r>
              <a:rPr lang="tr-TR" sz="2400" dirty="0" err="1">
                <a:ea typeface="Times New Roman" pitchFamily="18" charset="0"/>
                <a:cs typeface="Arial" pitchFamily="34" charset="0"/>
              </a:rPr>
              <a:t>duzu</a:t>
            </a:r>
            <a:r>
              <a:rPr lang="tr-TR" sz="2400" dirty="0">
                <a:ea typeface="Times New Roman" pitchFamily="18" charset="0"/>
                <a:cs typeface="Arial" pitchFamily="34" charset="0"/>
              </a:rPr>
              <a:t>!</a:t>
            </a:r>
            <a:br>
              <a:rPr lang="tr-TR" sz="2400" dirty="0">
                <a:ea typeface="Times New Roman" pitchFamily="18" charset="0"/>
                <a:cs typeface="Arial" pitchFamily="34" charset="0"/>
              </a:rPr>
            </a:br>
            <a:endParaRPr lang="tr-TR" sz="2400" dirty="0">
              <a:ea typeface="Times New Roman" pitchFamily="18" charset="0"/>
              <a:cs typeface="Arial" pitchFamily="34" charset="0"/>
            </a:endParaRPr>
          </a:p>
          <a:p>
            <a:pPr fontAlgn="base">
              <a:spcBef>
                <a:spcPct val="0"/>
              </a:spcBef>
              <a:spcAft>
                <a:spcPct val="0"/>
              </a:spcAft>
            </a:pPr>
            <a:endParaRPr lang="tr-TR" sz="2400" dirty="0">
              <a:ea typeface="Times New Roman" pitchFamily="18" charset="0"/>
              <a:cs typeface="Arial" pitchFamily="34" charset="0"/>
            </a:endParaRPr>
          </a:p>
          <a:p>
            <a:pPr fontAlgn="base">
              <a:spcBef>
                <a:spcPct val="0"/>
              </a:spcBef>
              <a:spcAft>
                <a:spcPct val="0"/>
              </a:spcAft>
            </a:pPr>
            <a:endParaRPr lang="tr-TR" sz="2400" dirty="0">
              <a:ea typeface="Times New Roman" pitchFamily="18" charset="0"/>
              <a:cs typeface="Arial" pitchFamily="34" charset="0"/>
            </a:endParaRPr>
          </a:p>
          <a:p>
            <a:pPr fontAlgn="base">
              <a:spcBef>
                <a:spcPct val="0"/>
              </a:spcBef>
              <a:spcAft>
                <a:spcPct val="0"/>
              </a:spcAft>
            </a:pPr>
            <a:r>
              <a:rPr lang="tr-TR" sz="2400" dirty="0" err="1">
                <a:ea typeface="Times New Roman" pitchFamily="18" charset="0"/>
                <a:cs typeface="Arial" pitchFamily="34" charset="0"/>
              </a:rPr>
              <a:t>Bərabərlik</a:t>
            </a:r>
            <a:r>
              <a:rPr lang="tr-TR" sz="2400" dirty="0">
                <a:ea typeface="Times New Roman" pitchFamily="18" charset="0"/>
                <a:cs typeface="Arial" pitchFamily="34" charset="0"/>
              </a:rPr>
              <a:t> </a:t>
            </a:r>
            <a:r>
              <a:rPr lang="tr-TR" sz="2400" dirty="0" err="1">
                <a:ea typeface="Times New Roman" pitchFamily="18" charset="0"/>
                <a:cs typeface="Arial" pitchFamily="34" charset="0"/>
              </a:rPr>
              <a:t>duzu</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İnam, </a:t>
            </a:r>
            <a:r>
              <a:rPr lang="tr-TR" sz="2400" dirty="0" err="1">
                <a:ea typeface="Times New Roman" pitchFamily="18" charset="0"/>
                <a:cs typeface="Arial" pitchFamily="34" charset="0"/>
              </a:rPr>
              <a:t>qürur</a:t>
            </a:r>
            <a:r>
              <a:rPr lang="tr-TR" sz="2400" dirty="0">
                <a:ea typeface="Times New Roman" pitchFamily="18" charset="0"/>
                <a:cs typeface="Arial" pitchFamily="34" charset="0"/>
              </a:rPr>
              <a:t> </a:t>
            </a:r>
            <a:r>
              <a:rPr lang="tr-TR" sz="2400" dirty="0" err="1">
                <a:ea typeface="Times New Roman" pitchFamily="18" charset="0"/>
                <a:cs typeface="Arial" pitchFamily="34" charset="0"/>
              </a:rPr>
              <a:t>duzu</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Arzu, </a:t>
            </a:r>
            <a:r>
              <a:rPr lang="tr-TR" sz="2400" dirty="0" err="1">
                <a:ea typeface="Times New Roman" pitchFamily="18" charset="0"/>
                <a:cs typeface="Arial" pitchFamily="34" charset="0"/>
              </a:rPr>
              <a:t>ümid</a:t>
            </a:r>
            <a:r>
              <a:rPr lang="tr-TR" sz="2400" dirty="0">
                <a:ea typeface="Times New Roman" pitchFamily="18" charset="0"/>
                <a:cs typeface="Arial" pitchFamily="34" charset="0"/>
              </a:rPr>
              <a:t> </a:t>
            </a:r>
            <a:r>
              <a:rPr lang="tr-TR" sz="2400" dirty="0" err="1">
                <a:ea typeface="Times New Roman" pitchFamily="18" charset="0"/>
                <a:cs typeface="Arial" pitchFamily="34" charset="0"/>
              </a:rPr>
              <a:t>duzu</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Göynəsin</a:t>
            </a:r>
            <a:r>
              <a:rPr lang="tr-TR" sz="2400" dirty="0">
                <a:ea typeface="Times New Roman" pitchFamily="18" charset="0"/>
                <a:cs typeface="Arial" pitchFamily="34" charset="0"/>
              </a:rPr>
              <a:t> </a:t>
            </a:r>
            <a:r>
              <a:rPr lang="tr-TR" sz="2400" dirty="0" err="1">
                <a:ea typeface="Times New Roman" pitchFamily="18" charset="0"/>
                <a:cs typeface="Arial" pitchFamily="34" charset="0"/>
              </a:rPr>
              <a:t>nəğmələrin</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qəzəblə</a:t>
            </a:r>
            <a:r>
              <a:rPr lang="tr-TR" sz="2400" dirty="0">
                <a:ea typeface="Times New Roman" pitchFamily="18" charset="0"/>
                <a:cs typeface="Arial" pitchFamily="34" charset="0"/>
              </a:rPr>
              <a:t>, </a:t>
            </a:r>
            <a:r>
              <a:rPr lang="tr-TR" sz="2400" dirty="0" err="1">
                <a:ea typeface="Times New Roman" pitchFamily="18" charset="0"/>
                <a:cs typeface="Arial" pitchFamily="34" charset="0"/>
              </a:rPr>
              <a:t>üsyanla</a:t>
            </a:r>
            <a:r>
              <a:rPr lang="tr-TR" sz="2400" dirty="0">
                <a:ea typeface="Times New Roman" pitchFamily="18" charset="0"/>
                <a:cs typeface="Arial" pitchFamily="34" charset="0"/>
              </a:rPr>
              <a:t> </a:t>
            </a:r>
            <a:r>
              <a:rPr lang="tr-TR" sz="2400" dirty="0" err="1">
                <a:ea typeface="Times New Roman" pitchFamily="18" charset="0"/>
                <a:cs typeface="Arial" pitchFamily="34" charset="0"/>
              </a:rPr>
              <a:t>göynəsin</a:t>
            </a:r>
            <a:r>
              <a:rPr lang="tr-TR" sz="2400" dirty="0">
                <a:ea typeface="Times New Roman" pitchFamily="18" charset="0"/>
                <a:cs typeface="Arial" pitchFamily="34" charset="0"/>
              </a:rPr>
              <a:t>, - </a:t>
            </a:r>
            <a:br>
              <a:rPr lang="tr-TR" sz="2400" dirty="0">
                <a:ea typeface="Times New Roman" pitchFamily="18" charset="0"/>
                <a:cs typeface="Arial" pitchFamily="34" charset="0"/>
              </a:rPr>
            </a:br>
            <a:r>
              <a:rPr lang="tr-TR" sz="2400" dirty="0" err="1">
                <a:ea typeface="Times New Roman" pitchFamily="18" charset="0"/>
                <a:cs typeface="Arial" pitchFamily="34" charset="0"/>
              </a:rPr>
              <a:t>döz</a:t>
            </a:r>
            <a:r>
              <a:rPr lang="tr-TR" sz="2400" dirty="0">
                <a:ea typeface="Times New Roman" pitchFamily="18" charset="0"/>
                <a:cs typeface="Arial" pitchFamily="34" charset="0"/>
              </a:rPr>
              <a:t> ağrısına, </a:t>
            </a:r>
            <a:r>
              <a:rPr lang="tr-TR" sz="2400" dirty="0" err="1">
                <a:ea typeface="Times New Roman" pitchFamily="18" charset="0"/>
                <a:cs typeface="Arial" pitchFamily="34" charset="0"/>
              </a:rPr>
              <a:t>Şərqim</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Ağlama </a:t>
            </a:r>
            <a:r>
              <a:rPr lang="tr-TR" sz="2400" dirty="0" err="1">
                <a:ea typeface="Times New Roman" pitchFamily="18" charset="0"/>
                <a:cs typeface="Arial" pitchFamily="34" charset="0"/>
              </a:rPr>
              <a:t>ancaq</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Ovcunda</a:t>
            </a:r>
            <a:r>
              <a:rPr lang="tr-TR" sz="2400" dirty="0">
                <a:ea typeface="Times New Roman" pitchFamily="18" charset="0"/>
                <a:cs typeface="Arial" pitchFamily="34" charset="0"/>
              </a:rPr>
              <a:t> </a:t>
            </a:r>
            <a:r>
              <a:rPr lang="tr-TR" sz="2400" dirty="0" err="1">
                <a:ea typeface="Times New Roman" pitchFamily="18" charset="0"/>
                <a:cs typeface="Arial" pitchFamily="34" charset="0"/>
              </a:rPr>
              <a:t>sıx</a:t>
            </a:r>
            <a:r>
              <a:rPr lang="tr-TR" sz="2400" dirty="0">
                <a:ea typeface="Times New Roman" pitchFamily="18" charset="0"/>
                <a:cs typeface="Arial" pitchFamily="34" charset="0"/>
              </a:rPr>
              <a:t> </a:t>
            </a:r>
            <a:r>
              <a:rPr lang="tr-TR" sz="2400" dirty="0" err="1">
                <a:ea typeface="Times New Roman" pitchFamily="18" charset="0"/>
                <a:cs typeface="Arial" pitchFamily="34" charset="0"/>
              </a:rPr>
              <a:t>qəlbini</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eşidən</a:t>
            </a:r>
            <a:r>
              <a:rPr lang="tr-TR" sz="2400" dirty="0">
                <a:ea typeface="Times New Roman" pitchFamily="18" charset="0"/>
                <a:cs typeface="Arial" pitchFamily="34" charset="0"/>
              </a:rPr>
              <a:t> olmasın iniltisini. </a:t>
            </a:r>
            <a:br>
              <a:rPr lang="tr-TR" sz="2400" dirty="0">
                <a:ea typeface="Times New Roman" pitchFamily="18" charset="0"/>
                <a:cs typeface="Arial" pitchFamily="34" charset="0"/>
              </a:rPr>
            </a:br>
            <a:r>
              <a:rPr lang="tr-TR" sz="2400" dirty="0" err="1">
                <a:ea typeface="Times New Roman" pitchFamily="18" charset="0"/>
                <a:cs typeface="Arial" pitchFamily="34" charset="0"/>
              </a:rPr>
              <a:t>Dişlərini</a:t>
            </a:r>
            <a:r>
              <a:rPr lang="tr-TR" sz="2400" dirty="0">
                <a:ea typeface="Times New Roman" pitchFamily="18" charset="0"/>
                <a:cs typeface="Arial" pitchFamily="34" charset="0"/>
              </a:rPr>
              <a:t> </a:t>
            </a:r>
            <a:r>
              <a:rPr lang="tr-TR" sz="2400" dirty="0" err="1">
                <a:ea typeface="Times New Roman" pitchFamily="18" charset="0"/>
                <a:cs typeface="Arial" pitchFamily="34" charset="0"/>
              </a:rPr>
              <a:t>qıca</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Get</a:t>
            </a:r>
            <a:r>
              <a:rPr lang="tr-TR" sz="2400" dirty="0">
                <a:ea typeface="Times New Roman" pitchFamily="18" charset="0"/>
                <a:cs typeface="Arial" pitchFamily="34" charset="0"/>
              </a:rPr>
              <a:t> </a:t>
            </a:r>
            <a:r>
              <a:rPr lang="tr-TR" sz="2400" dirty="0" err="1">
                <a:ea typeface="Times New Roman" pitchFamily="18" charset="0"/>
                <a:cs typeface="Arial" pitchFamily="34" charset="0"/>
              </a:rPr>
              <a:t>şimşəkli</a:t>
            </a:r>
            <a:r>
              <a:rPr lang="tr-TR" sz="2400" dirty="0">
                <a:ea typeface="Times New Roman" pitchFamily="18" charset="0"/>
                <a:cs typeface="Arial" pitchFamily="34" charset="0"/>
              </a:rPr>
              <a:t> bahara kimi! </a:t>
            </a:r>
            <a:br>
              <a:rPr lang="tr-TR" sz="2400" dirty="0">
                <a:ea typeface="Times New Roman" pitchFamily="18" charset="0"/>
                <a:cs typeface="Arial" pitchFamily="34" charset="0"/>
              </a:rPr>
            </a:br>
            <a:r>
              <a:rPr lang="tr-TR" sz="2400" dirty="0" err="1">
                <a:ea typeface="Times New Roman" pitchFamily="18" charset="0"/>
                <a:cs typeface="Arial" pitchFamily="34" charset="0"/>
              </a:rPr>
              <a:t>Görsünlər</a:t>
            </a:r>
            <a:r>
              <a:rPr lang="tr-TR" sz="2400" dirty="0">
                <a:ea typeface="Times New Roman" pitchFamily="18" charset="0"/>
                <a:cs typeface="Arial" pitchFamily="34" charset="0"/>
              </a:rPr>
              <a:t> ki, </a:t>
            </a:r>
            <a:r>
              <a:rPr lang="tr-TR" sz="2400" dirty="0" err="1">
                <a:ea typeface="Times New Roman" pitchFamily="18" charset="0"/>
                <a:cs typeface="Arial" pitchFamily="34" charset="0"/>
              </a:rPr>
              <a:t>məhəbbətin</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err="1">
                <a:ea typeface="Times New Roman" pitchFamily="18" charset="0"/>
                <a:cs typeface="Arial" pitchFamily="34" charset="0"/>
              </a:rPr>
              <a:t>Qəzəbinin</a:t>
            </a:r>
            <a:r>
              <a:rPr lang="tr-TR" sz="2400" dirty="0">
                <a:ea typeface="Times New Roman" pitchFamily="18" charset="0"/>
                <a:cs typeface="Arial" pitchFamily="34" charset="0"/>
              </a:rPr>
              <a:t> </a:t>
            </a:r>
            <a:r>
              <a:rPr lang="tr-TR" sz="2400" dirty="0" err="1">
                <a:ea typeface="Times New Roman" pitchFamily="18" charset="0"/>
                <a:cs typeface="Arial" pitchFamily="34" charset="0"/>
              </a:rPr>
              <a:t>alovunda</a:t>
            </a:r>
            <a:r>
              <a:rPr lang="tr-TR" sz="2400" dirty="0">
                <a:ea typeface="Times New Roman" pitchFamily="18" charset="0"/>
                <a:cs typeface="Arial" pitchFamily="34" charset="0"/>
              </a:rPr>
              <a:t> </a:t>
            </a:r>
            <a:r>
              <a:rPr lang="tr-TR" sz="2400" dirty="0" err="1">
                <a:ea typeface="Times New Roman" pitchFamily="18" charset="0"/>
                <a:cs typeface="Arial" pitchFamily="34" charset="0"/>
              </a:rPr>
              <a:t>isinir</a:t>
            </a:r>
            <a:r>
              <a:rPr lang="tr-TR" sz="2400" dirty="0">
                <a:ea typeface="Times New Roman" pitchFamily="18" charset="0"/>
                <a:cs typeface="Arial" pitchFamily="34" charset="0"/>
              </a:rPr>
              <a:t>. </a:t>
            </a:r>
            <a:br>
              <a:rPr lang="tr-TR" sz="2400" dirty="0">
                <a:ea typeface="Times New Roman" pitchFamily="18" charset="0"/>
                <a:cs typeface="Arial" pitchFamily="34" charset="0"/>
              </a:rPr>
            </a:br>
            <a:r>
              <a:rPr lang="tr-TR" sz="2400" dirty="0">
                <a:ea typeface="Times New Roman" pitchFamily="18" charset="0"/>
                <a:cs typeface="Arial" pitchFamily="34" charset="0"/>
              </a:rPr>
              <a:t>                                 </a:t>
            </a:r>
            <a:br>
              <a:rPr lang="tr-TR" sz="2400" dirty="0">
                <a:ea typeface="Times New Roman" pitchFamily="18" charset="0"/>
                <a:cs typeface="Arial" pitchFamily="34" charset="0"/>
              </a:rPr>
            </a:br>
            <a:endParaRPr lang="tr-TR" sz="2400" dirty="0">
              <a:cs typeface="Arial" pitchFamily="34" charset="0"/>
            </a:endParaRPr>
          </a:p>
        </p:txBody>
      </p:sp>
    </p:spTree>
    <p:extLst>
      <p:ext uri="{BB962C8B-B14F-4D97-AF65-F5344CB8AC3E}">
        <p14:creationId xmlns:p14="http://schemas.microsoft.com/office/powerpoint/2010/main" val="18576494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a:solidFill>
                  <a:srgbClr val="FF0000"/>
                </a:solidFill>
              </a:rPr>
              <a:t>Memmed Araz (1933-2004)</a:t>
            </a:r>
          </a:p>
        </p:txBody>
      </p:sp>
      <p:sp>
        <p:nvSpPr>
          <p:cNvPr id="3" name="2 İçerik Yer Tutucusu"/>
          <p:cNvSpPr>
            <a:spLocks noGrp="1"/>
          </p:cNvSpPr>
          <p:nvPr>
            <p:ph sz="half" idx="1"/>
          </p:nvPr>
        </p:nvSpPr>
        <p:spPr>
          <a:xfrm>
            <a:off x="1981200" y="1600201"/>
            <a:ext cx="4330824" cy="4525963"/>
          </a:xfrm>
        </p:spPr>
        <p:txBody>
          <a:bodyPr>
            <a:noAutofit/>
          </a:bodyPr>
          <a:lstStyle/>
          <a:p>
            <a:pPr marL="0" indent="0" algn="just">
              <a:buNone/>
            </a:pPr>
            <a:r>
              <a:rPr lang="tr-TR" sz="2800" dirty="0" smtClean="0"/>
              <a:t>Memmed Araz 1933’te </a:t>
            </a:r>
            <a:r>
              <a:rPr lang="tr-TR" sz="2800" dirty="0" err="1" smtClean="0"/>
              <a:t>Nahçıvan’a</a:t>
            </a:r>
            <a:r>
              <a:rPr lang="tr-TR" sz="2800" dirty="0" smtClean="0"/>
              <a:t> bağlı </a:t>
            </a:r>
            <a:r>
              <a:rPr lang="tr-TR" sz="2800" dirty="0" err="1" smtClean="0"/>
              <a:t>Şahbuz</a:t>
            </a:r>
            <a:r>
              <a:rPr lang="tr-TR" sz="2800" dirty="0" smtClean="0"/>
              <a:t> </a:t>
            </a:r>
            <a:r>
              <a:rPr lang="tr-TR" sz="2800" dirty="0" err="1" smtClean="0"/>
              <a:t>rayonunun</a:t>
            </a:r>
            <a:r>
              <a:rPr lang="tr-TR" sz="2800" dirty="0" smtClean="0"/>
              <a:t> Nursu köyünde dünyaya gelmiştir. Çocukluğu ve ilk gençlik yılları köyünde ve </a:t>
            </a:r>
            <a:r>
              <a:rPr lang="tr-TR" sz="2800" dirty="0" err="1" smtClean="0"/>
              <a:t>Şahbuz’da</a:t>
            </a:r>
            <a:r>
              <a:rPr lang="tr-TR" sz="2800" dirty="0" smtClean="0"/>
              <a:t> geçmiştir.Orta okulu bitirdikten sonra Azerbaycan Pedagoji Enstitüsü’ne kaydını yaptırmış, öğrencilik yıllarında edebiyatla meşgul olmaya başlamıştır.</a:t>
            </a:r>
            <a:endParaRPr lang="tr-TR" sz="2800" dirty="0"/>
          </a:p>
        </p:txBody>
      </p:sp>
      <p:pic>
        <p:nvPicPr>
          <p:cNvPr id="1026" name="Picture 2" descr="E:\ECTS-Bologna\Açık Ders-Ocak 2018\Yazarların Resimleri\Memmed Araz.jpeg"/>
          <p:cNvPicPr>
            <a:picLocks noGrp="1" noChangeAspect="1" noChangeArrowheads="1"/>
          </p:cNvPicPr>
          <p:nvPr>
            <p:ph sz="half" idx="2"/>
          </p:nvPr>
        </p:nvPicPr>
        <p:blipFill>
          <a:blip r:embed="rId2" cstate="print"/>
          <a:srcRect/>
          <a:stretch>
            <a:fillRect/>
          </a:stretch>
        </p:blipFill>
        <p:spPr bwMode="auto">
          <a:xfrm>
            <a:off x="6600056" y="1988840"/>
            <a:ext cx="3168352" cy="3456384"/>
          </a:xfrm>
          <a:prstGeom prst="rect">
            <a:avLst/>
          </a:prstGeom>
          <a:noFill/>
        </p:spPr>
      </p:pic>
    </p:spTree>
    <p:extLst>
      <p:ext uri="{BB962C8B-B14F-4D97-AF65-F5344CB8AC3E}">
        <p14:creationId xmlns:p14="http://schemas.microsoft.com/office/powerpoint/2010/main" val="9298783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015915" y="1234952"/>
            <a:ext cx="72008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Enstitüyü bitirdikten sonra bir süre öğretmenlik yapmış, daha sonra Bakü’de matbuat işleriyle uğraşmış, gazete ve dergi yöneticiliği yapmıştır. 1974 yılından itibaren 1 Aralık 2004’te vefatına kadar Azerbaycan Tabiatı dergisinin editörlüğünü yapmıştır.</a:t>
            </a:r>
            <a:endParaRPr lang="tr-TR" sz="2800" dirty="0">
              <a:cs typeface="Arial" pitchFamily="34" charset="0"/>
            </a:endParaRPr>
          </a:p>
        </p:txBody>
      </p:sp>
    </p:spTree>
    <p:extLst>
      <p:ext uri="{BB962C8B-B14F-4D97-AF65-F5344CB8AC3E}">
        <p14:creationId xmlns:p14="http://schemas.microsoft.com/office/powerpoint/2010/main" val="12322312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Rectangle 1"/>
          <p:cNvSpPr>
            <a:spLocks noChangeArrowheads="1"/>
          </p:cNvSpPr>
          <p:nvPr/>
        </p:nvSpPr>
        <p:spPr bwMode="auto">
          <a:xfrm>
            <a:off x="2495600" y="1556792"/>
            <a:ext cx="7272808"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3200" dirty="0">
                <a:ea typeface="Times New Roman" pitchFamily="18" charset="0"/>
                <a:cs typeface="Arial" pitchFamily="34" charset="0"/>
              </a:rPr>
              <a:t>Son dönem Azerbaycan şiirinin önemli bir temsilcisidir. İlk şiiri olan “Yanın Işıklarım” 1952’de yayınlanmıştır. </a:t>
            </a:r>
            <a:endParaRPr lang="tr-TR" sz="3200" dirty="0">
              <a:cs typeface="Arial" pitchFamily="34" charset="0"/>
            </a:endParaRPr>
          </a:p>
        </p:txBody>
      </p:sp>
    </p:spTree>
    <p:extLst>
      <p:ext uri="{BB962C8B-B14F-4D97-AF65-F5344CB8AC3E}">
        <p14:creationId xmlns:p14="http://schemas.microsoft.com/office/powerpoint/2010/main" val="30843386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639616" y="1196752"/>
            <a:ext cx="7128792" cy="3539430"/>
          </a:xfrm>
          <a:prstGeom prst="rect">
            <a:avLst/>
          </a:prstGeom>
        </p:spPr>
        <p:txBody>
          <a:bodyPr wrap="square">
            <a:spAutoFit/>
          </a:bodyPr>
          <a:lstStyle/>
          <a:p>
            <a:pPr algn="just"/>
            <a:r>
              <a:rPr lang="tr-TR" sz="3200" dirty="0"/>
              <a:t>Stalin’in 5 Mart 1953’te  ölümünden sonra </a:t>
            </a:r>
            <a:r>
              <a:rPr lang="tr-TR" sz="3200" dirty="0" err="1"/>
              <a:t>Kruşçev</a:t>
            </a:r>
            <a:r>
              <a:rPr lang="tr-TR" sz="3200" dirty="0"/>
              <a:t> döneminde edebiyata müdahalenin asgari düzeye çekilmesiyle birlikte yazar ve şairler devlet realizmi olarak da nitelendirilen sosyalist realizm akımından giderek farklılaşan eserler kaleme almışlardır. </a:t>
            </a:r>
            <a:endParaRPr lang="tr-TR" sz="3200" dirty="0">
              <a:solidFill>
                <a:srgbClr val="FF0000"/>
              </a:solidFill>
            </a:endParaRPr>
          </a:p>
        </p:txBody>
      </p:sp>
    </p:spTree>
    <p:extLst>
      <p:ext uri="{BB962C8B-B14F-4D97-AF65-F5344CB8AC3E}">
        <p14:creationId xmlns:p14="http://schemas.microsoft.com/office/powerpoint/2010/main" val="24308826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340769"/>
            <a:ext cx="7200800" cy="2062103"/>
          </a:xfrm>
          <a:prstGeom prst="rect">
            <a:avLst/>
          </a:prstGeom>
        </p:spPr>
        <p:txBody>
          <a:bodyPr wrap="square">
            <a:spAutoFit/>
          </a:bodyPr>
          <a:lstStyle/>
          <a:p>
            <a:pPr algn="just"/>
            <a:r>
              <a:rPr lang="tr-TR" sz="3200" dirty="0">
                <a:solidFill>
                  <a:srgbClr val="FF0000"/>
                </a:solidFill>
              </a:rPr>
              <a:t>Bireysel duygu ve düşünceye yer veren, insanın iç dünyasına yönelik şiirler, hikâye ve romanlar yavaş yavaş edebiyata dâhil olmaya başlamıştır. </a:t>
            </a:r>
          </a:p>
        </p:txBody>
      </p:sp>
    </p:spTree>
    <p:extLst>
      <p:ext uri="{BB962C8B-B14F-4D97-AF65-F5344CB8AC3E}">
        <p14:creationId xmlns:p14="http://schemas.microsoft.com/office/powerpoint/2010/main" val="1373821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1"/>
          <p:cNvSpPr>
            <a:spLocks noChangeArrowheads="1"/>
          </p:cNvSpPr>
          <p:nvPr/>
        </p:nvSpPr>
        <p:spPr bwMode="auto">
          <a:xfrm>
            <a:off x="2495600" y="1749590"/>
            <a:ext cx="72008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Bu bağlamda Memmed Araz şiirlerinin ilham kaynağını milli birlik, manevi bütünlük ve özgürlük arayışı oluşturmuştur. Memleket sevgisi, vatan aşkı, içinde yaşadığı topluma duyduğu derin muhabbet, şairin iç dünyasından kopup gelen ve şiirlerine olduğu gibi yansıyan kutsal kavramlardır.</a:t>
            </a:r>
            <a:endParaRPr lang="tr-TR" sz="2800" dirty="0">
              <a:cs typeface="Arial" pitchFamily="34" charset="0"/>
            </a:endParaRPr>
          </a:p>
        </p:txBody>
      </p:sp>
    </p:spTree>
    <p:extLst>
      <p:ext uri="{BB962C8B-B14F-4D97-AF65-F5344CB8AC3E}">
        <p14:creationId xmlns:p14="http://schemas.microsoft.com/office/powerpoint/2010/main" val="2784142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a:solidFill>
                  <a:srgbClr val="FF0000"/>
                </a:solidFill>
              </a:rPr>
              <a:t>Halil Rıza </a:t>
            </a:r>
            <a:r>
              <a:rPr lang="tr-TR" sz="2800" dirty="0" err="1">
                <a:solidFill>
                  <a:srgbClr val="FF0000"/>
                </a:solidFill>
              </a:rPr>
              <a:t>Ulutürk</a:t>
            </a:r>
            <a:r>
              <a:rPr lang="tr-TR" sz="2800" dirty="0">
                <a:solidFill>
                  <a:srgbClr val="FF0000"/>
                </a:solidFill>
              </a:rPr>
              <a:t> (1932-1994)</a:t>
            </a:r>
          </a:p>
        </p:txBody>
      </p:sp>
      <p:sp>
        <p:nvSpPr>
          <p:cNvPr id="3" name="2 İçerik Yer Tutucusu"/>
          <p:cNvSpPr>
            <a:spLocks noGrp="1"/>
          </p:cNvSpPr>
          <p:nvPr>
            <p:ph sz="half" idx="1"/>
          </p:nvPr>
        </p:nvSpPr>
        <p:spPr>
          <a:xfrm>
            <a:off x="2317658" y="1264555"/>
            <a:ext cx="4796819" cy="3777622"/>
          </a:xfrm>
        </p:spPr>
        <p:txBody>
          <a:bodyPr>
            <a:noAutofit/>
          </a:bodyPr>
          <a:lstStyle/>
          <a:p>
            <a:pPr marL="0" indent="0" algn="just">
              <a:spcBef>
                <a:spcPts val="0"/>
              </a:spcBef>
              <a:buNone/>
            </a:pPr>
            <a:r>
              <a:rPr lang="tr-TR" sz="2800" dirty="0"/>
              <a:t>Halil Rıza </a:t>
            </a:r>
            <a:r>
              <a:rPr lang="tr-TR" sz="2800" dirty="0" err="1"/>
              <a:t>Ulutürk</a:t>
            </a:r>
            <a:r>
              <a:rPr lang="tr-TR" sz="2800" dirty="0"/>
              <a:t> 21 Ekim 1932’de </a:t>
            </a:r>
            <a:r>
              <a:rPr lang="tr-TR" sz="2800" dirty="0" err="1"/>
              <a:t>Salyan’ın</a:t>
            </a:r>
            <a:r>
              <a:rPr lang="tr-TR" sz="2800" dirty="0"/>
              <a:t> </a:t>
            </a:r>
            <a:r>
              <a:rPr lang="tr-TR" sz="2800" dirty="0" err="1"/>
              <a:t>Pireppe</a:t>
            </a:r>
            <a:r>
              <a:rPr lang="tr-TR" sz="2800" dirty="0"/>
              <a:t> köyünde dünyaya geldi. İlk ve orta mektep tedrisatını </a:t>
            </a:r>
            <a:r>
              <a:rPr lang="tr-TR" sz="2800" dirty="0" err="1"/>
              <a:t>Salyan’da</a:t>
            </a:r>
            <a:r>
              <a:rPr lang="tr-TR" sz="2800" dirty="0"/>
              <a:t> tamamladıktan sonra 1949’da Azerbaycan Devlet Üniversitesi’nde gazetecilik eğitimine başladı.Bu dönemde edebiyatla yakından ilgilenmiş; kültür derneklerinin müdavimi olmuştur.</a:t>
            </a:r>
          </a:p>
          <a:p>
            <a:pPr>
              <a:buNone/>
            </a:pPr>
            <a:endParaRPr lang="tr-TR" sz="2800" dirty="0"/>
          </a:p>
        </p:txBody>
      </p:sp>
      <p:pic>
        <p:nvPicPr>
          <p:cNvPr id="1026" name="Picture 2" descr="E:\ECTS-Bologna\Açık Ders-Ocak 2018\Yazarların Resimleri\halil-riza-uluturk_969512_m.jpg"/>
          <p:cNvPicPr>
            <a:picLocks noGrp="1" noChangeAspect="1" noChangeArrowheads="1"/>
          </p:cNvPicPr>
          <p:nvPr>
            <p:ph sz="half" idx="2"/>
          </p:nvPr>
        </p:nvPicPr>
        <p:blipFill>
          <a:blip r:embed="rId2" cstate="print"/>
          <a:srcRect/>
          <a:stretch>
            <a:fillRect/>
          </a:stretch>
        </p:blipFill>
        <p:spPr bwMode="auto">
          <a:xfrm>
            <a:off x="7572875" y="1440827"/>
            <a:ext cx="4038600" cy="4065524"/>
          </a:xfrm>
          <a:prstGeom prst="rect">
            <a:avLst/>
          </a:prstGeom>
          <a:noFill/>
        </p:spPr>
      </p:pic>
    </p:spTree>
    <p:extLst>
      <p:ext uri="{BB962C8B-B14F-4D97-AF65-F5344CB8AC3E}">
        <p14:creationId xmlns:p14="http://schemas.microsoft.com/office/powerpoint/2010/main" val="91729970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1"/>
          <p:cNvSpPr>
            <a:spLocks noChangeArrowheads="1"/>
          </p:cNvSpPr>
          <p:nvPr/>
        </p:nvSpPr>
        <p:spPr bwMode="auto">
          <a:xfrm>
            <a:off x="2105856" y="1082906"/>
            <a:ext cx="72008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Calibri" pitchFamily="34" charset="0"/>
                <a:cs typeface="Arial" pitchFamily="34" charset="0"/>
              </a:rPr>
              <a:t>Memmed Araz’ın şiir yeteneği </a:t>
            </a:r>
            <a:r>
              <a:rPr lang="tr-TR" sz="2800" dirty="0" err="1">
                <a:ea typeface="Calibri" pitchFamily="34" charset="0"/>
                <a:cs typeface="Arial" pitchFamily="34" charset="0"/>
              </a:rPr>
              <a:t>poema</a:t>
            </a:r>
            <a:r>
              <a:rPr lang="tr-TR" sz="2800" dirty="0">
                <a:ea typeface="Calibri" pitchFamily="34" charset="0"/>
                <a:cs typeface="Arial" pitchFamily="34" charset="0"/>
              </a:rPr>
              <a:t> türünde de önemli eserler vermesini sağlamıştır. 1962’de Mirza </a:t>
            </a:r>
            <a:r>
              <a:rPr lang="tr-TR" sz="2800" dirty="0" err="1">
                <a:ea typeface="Calibri" pitchFamily="34" charset="0"/>
                <a:cs typeface="Arial" pitchFamily="34" charset="0"/>
              </a:rPr>
              <a:t>Elekber</a:t>
            </a:r>
            <a:r>
              <a:rPr lang="tr-TR" sz="2800" dirty="0">
                <a:ea typeface="Calibri" pitchFamily="34" charset="0"/>
                <a:cs typeface="Arial" pitchFamily="34" charset="0"/>
              </a:rPr>
              <a:t> </a:t>
            </a:r>
            <a:r>
              <a:rPr lang="tr-TR" sz="2800" dirty="0" err="1">
                <a:ea typeface="Calibri" pitchFamily="34" charset="0"/>
                <a:cs typeface="Arial" pitchFamily="34" charset="0"/>
              </a:rPr>
              <a:t>Sabir’e</a:t>
            </a:r>
            <a:r>
              <a:rPr lang="tr-TR" sz="2800" dirty="0">
                <a:ea typeface="Calibri" pitchFamily="34" charset="0"/>
                <a:cs typeface="Arial" pitchFamily="34" charset="0"/>
              </a:rPr>
              <a:t> </a:t>
            </a:r>
            <a:r>
              <a:rPr lang="tr-TR" sz="2800" dirty="0" err="1">
                <a:ea typeface="Calibri" pitchFamily="34" charset="0"/>
                <a:cs typeface="Arial" pitchFamily="34" charset="0"/>
              </a:rPr>
              <a:t>ithafen</a:t>
            </a:r>
            <a:r>
              <a:rPr lang="tr-TR" sz="2800" dirty="0">
                <a:ea typeface="Calibri" pitchFamily="34" charset="0"/>
                <a:cs typeface="Arial" pitchFamily="34" charset="0"/>
              </a:rPr>
              <a:t> yazdığı “Men de İnsan Oldum” </a:t>
            </a:r>
            <a:r>
              <a:rPr lang="tr-TR" sz="2800" dirty="0" err="1">
                <a:ea typeface="Calibri" pitchFamily="34" charset="0"/>
                <a:cs typeface="Arial" pitchFamily="34" charset="0"/>
              </a:rPr>
              <a:t>poemasında</a:t>
            </a:r>
            <a:r>
              <a:rPr lang="tr-TR" sz="2800" dirty="0">
                <a:ea typeface="Calibri" pitchFamily="34" charset="0"/>
                <a:cs typeface="Arial" pitchFamily="34" charset="0"/>
              </a:rPr>
              <a:t> şair dönemin olumsuz şartlarına rağmen  üstü örtülü bir şekilde milletinin özgürlüğü ve bağımsızlığı hakkındaki düşüncelerini dile getirmiştir.</a:t>
            </a:r>
            <a:endParaRPr lang="tr-TR" sz="2800" dirty="0">
              <a:cs typeface="Arial" pitchFamily="34" charset="0"/>
            </a:endParaRPr>
          </a:p>
        </p:txBody>
      </p:sp>
    </p:spTree>
    <p:extLst>
      <p:ext uri="{BB962C8B-B14F-4D97-AF65-F5344CB8AC3E}">
        <p14:creationId xmlns:p14="http://schemas.microsoft.com/office/powerpoint/2010/main" val="170979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96429" y="1129166"/>
            <a:ext cx="8062331" cy="2677656"/>
          </a:xfrm>
          <a:prstGeom prst="rect">
            <a:avLst/>
          </a:prstGeom>
        </p:spPr>
        <p:txBody>
          <a:bodyPr wrap="square">
            <a:spAutoFit/>
          </a:bodyPr>
          <a:lstStyle/>
          <a:p>
            <a:pPr algn="just"/>
            <a:r>
              <a:rPr lang="tr-TR" sz="2800" dirty="0"/>
              <a:t>Uzun süren bir istibdat döneminin ardından ülke özgürleşmiş; ancak, yorgun ve harap durumdadır. Sovyetler Birliği’nin dağılmasıyla beraber bağımsızlığına kavuşan Azerbaycan’ın şaire göre güçlü moral ve motivasyona ihtiyacı vardır. “Ayağa Dur Azerbaycan” şiiri bu ihtiyaç çerçevesinde yazılmıştır.</a:t>
            </a:r>
          </a:p>
        </p:txBody>
      </p:sp>
    </p:spTree>
    <p:extLst>
      <p:ext uri="{BB962C8B-B14F-4D97-AF65-F5344CB8AC3E}">
        <p14:creationId xmlns:p14="http://schemas.microsoft.com/office/powerpoint/2010/main" val="272164661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96790" y="668713"/>
            <a:ext cx="6690733" cy="602524"/>
          </a:xfrm>
        </p:spPr>
        <p:txBody>
          <a:bodyPr>
            <a:normAutofit/>
          </a:bodyPr>
          <a:lstStyle/>
          <a:p>
            <a:r>
              <a:rPr lang="tr-TR" sz="2800" dirty="0" err="1" smtClean="0">
                <a:solidFill>
                  <a:srgbClr val="FF0000"/>
                </a:solidFill>
              </a:rPr>
              <a:t>Memmed</a:t>
            </a:r>
            <a:r>
              <a:rPr lang="tr-TR" sz="2800" dirty="0" smtClean="0">
                <a:solidFill>
                  <a:srgbClr val="FF0000"/>
                </a:solidFill>
              </a:rPr>
              <a:t> Araz’dan…</a:t>
            </a:r>
            <a:endParaRPr lang="tr-TR" sz="2800" dirty="0">
              <a:solidFill>
                <a:srgbClr val="FF0000"/>
              </a:solidFill>
            </a:endParaRPr>
          </a:p>
        </p:txBody>
      </p:sp>
      <p:sp>
        <p:nvSpPr>
          <p:cNvPr id="3" name="İçerik Yer Tutucusu 2"/>
          <p:cNvSpPr>
            <a:spLocks noGrp="1"/>
          </p:cNvSpPr>
          <p:nvPr>
            <p:ph idx="1"/>
          </p:nvPr>
        </p:nvSpPr>
        <p:spPr>
          <a:xfrm>
            <a:off x="3512634" y="1553737"/>
            <a:ext cx="4772721" cy="4891668"/>
          </a:xfrm>
        </p:spPr>
        <p:txBody>
          <a:bodyPr>
            <a:normAutofit fontScale="85000" lnSpcReduction="10000"/>
          </a:bodyPr>
          <a:lstStyle/>
          <a:p>
            <a:pPr marL="0" indent="0" algn="just">
              <a:buNone/>
            </a:pPr>
            <a:r>
              <a:rPr lang="tr-TR" sz="2600" b="1" dirty="0" smtClean="0"/>
              <a:t>           Ayağa </a:t>
            </a:r>
            <a:r>
              <a:rPr lang="tr-TR" sz="2600" b="1" dirty="0"/>
              <a:t>dur, </a:t>
            </a:r>
            <a:r>
              <a:rPr lang="tr-TR" sz="2600" b="1" dirty="0" err="1"/>
              <a:t>Azərbaycan</a:t>
            </a:r>
            <a:r>
              <a:rPr lang="tr-TR" sz="2600" b="1" dirty="0" smtClean="0"/>
              <a:t>!</a:t>
            </a:r>
          </a:p>
          <a:p>
            <a:pPr marL="0" indent="0" algn="ctr">
              <a:buNone/>
            </a:pPr>
            <a:endParaRPr lang="tr-TR" sz="1400" b="1" dirty="0" smtClean="0"/>
          </a:p>
          <a:p>
            <a:pPr marL="0" indent="0">
              <a:lnSpc>
                <a:spcPct val="120000"/>
              </a:lnSpc>
              <a:spcBef>
                <a:spcPts val="0"/>
              </a:spcBef>
              <a:buNone/>
            </a:pPr>
            <a:r>
              <a:rPr lang="tr-TR" sz="2600" dirty="0" err="1" smtClean="0"/>
              <a:t>Nə</a:t>
            </a:r>
            <a:r>
              <a:rPr lang="tr-TR" sz="2600" dirty="0" smtClean="0"/>
              <a:t> </a:t>
            </a:r>
            <a:r>
              <a:rPr lang="tr-TR" sz="2600" dirty="0" err="1"/>
              <a:t>yatmısan</a:t>
            </a:r>
            <a:r>
              <a:rPr lang="tr-TR" sz="2600" dirty="0"/>
              <a:t>, </a:t>
            </a:r>
            <a:r>
              <a:rPr lang="tr-TR" sz="2600" dirty="0" err="1"/>
              <a:t>qoca</a:t>
            </a:r>
            <a:r>
              <a:rPr lang="tr-TR" sz="2600" dirty="0"/>
              <a:t> </a:t>
            </a:r>
            <a:r>
              <a:rPr lang="tr-TR" sz="2600" dirty="0" err="1"/>
              <a:t>vulkan</a:t>
            </a:r>
            <a:r>
              <a:rPr lang="tr-TR" sz="2600" dirty="0"/>
              <a:t>, </a:t>
            </a:r>
            <a:r>
              <a:rPr lang="tr-TR" sz="2600" dirty="0" err="1"/>
              <a:t>səninləyəm</a:t>
            </a:r>
            <a:r>
              <a:rPr lang="tr-TR" sz="2600" dirty="0"/>
              <a:t>!</a:t>
            </a:r>
            <a:br>
              <a:rPr lang="tr-TR" sz="2600" dirty="0"/>
            </a:br>
            <a:r>
              <a:rPr lang="tr-TR" sz="2600" dirty="0"/>
              <a:t>Ayağa dur, </a:t>
            </a:r>
            <a:r>
              <a:rPr lang="tr-TR" sz="2600" dirty="0" err="1"/>
              <a:t>Azərbaycan</a:t>
            </a:r>
            <a:r>
              <a:rPr lang="tr-TR" sz="2600" dirty="0"/>
              <a:t>, </a:t>
            </a:r>
            <a:r>
              <a:rPr lang="tr-TR" sz="2600" dirty="0" err="1"/>
              <a:t>səninləyəm</a:t>
            </a:r>
            <a:r>
              <a:rPr lang="tr-TR" sz="2600" dirty="0"/>
              <a:t>!</a:t>
            </a:r>
            <a:br>
              <a:rPr lang="tr-TR" sz="2600" dirty="0"/>
            </a:br>
            <a:r>
              <a:rPr lang="tr-TR" sz="2600" dirty="0" err="1"/>
              <a:t>Səndən</a:t>
            </a:r>
            <a:r>
              <a:rPr lang="tr-TR" sz="2600" dirty="0"/>
              <a:t> </a:t>
            </a:r>
            <a:r>
              <a:rPr lang="tr-TR" sz="2600" dirty="0" err="1"/>
              <a:t>qeyri</a:t>
            </a:r>
            <a:r>
              <a:rPr lang="tr-TR" sz="2600" dirty="0"/>
              <a:t> biz </a:t>
            </a:r>
            <a:r>
              <a:rPr lang="tr-TR" sz="2600" dirty="0" err="1"/>
              <a:t>hər</a:t>
            </a:r>
            <a:r>
              <a:rPr lang="tr-TR" sz="2600" dirty="0"/>
              <a:t> şeyi </a:t>
            </a:r>
            <a:r>
              <a:rPr lang="tr-TR" sz="2600" dirty="0" err="1"/>
              <a:t>bölə</a:t>
            </a:r>
            <a:r>
              <a:rPr lang="tr-TR" sz="2600" dirty="0"/>
              <a:t> </a:t>
            </a:r>
            <a:r>
              <a:rPr lang="tr-TR" sz="2600" dirty="0" err="1"/>
              <a:t>billik</a:t>
            </a:r>
            <a:r>
              <a:rPr lang="tr-TR" sz="2600" dirty="0"/>
              <a:t>!</a:t>
            </a:r>
            <a:br>
              <a:rPr lang="tr-TR" sz="2600" dirty="0"/>
            </a:br>
            <a:r>
              <a:rPr lang="tr-TR" sz="2600" dirty="0" err="1"/>
              <a:t>Səndən</a:t>
            </a:r>
            <a:r>
              <a:rPr lang="tr-TR" sz="2600" dirty="0"/>
              <a:t> </a:t>
            </a:r>
            <a:r>
              <a:rPr lang="tr-TR" sz="2600" dirty="0" err="1"/>
              <a:t>qeyri</a:t>
            </a:r>
            <a:r>
              <a:rPr lang="tr-TR" sz="2600" dirty="0"/>
              <a:t> biz hamımız </a:t>
            </a:r>
            <a:r>
              <a:rPr lang="tr-TR" sz="2600" dirty="0" err="1"/>
              <a:t>ölə</a:t>
            </a:r>
            <a:r>
              <a:rPr lang="tr-TR" sz="2600" dirty="0"/>
              <a:t> </a:t>
            </a:r>
            <a:r>
              <a:rPr lang="tr-TR" sz="2600" dirty="0" err="1"/>
              <a:t>billik</a:t>
            </a:r>
            <a:r>
              <a:rPr lang="tr-TR" sz="2600" dirty="0"/>
              <a:t>!</a:t>
            </a:r>
            <a:br>
              <a:rPr lang="tr-TR" sz="2600" dirty="0"/>
            </a:br>
            <a:r>
              <a:rPr lang="tr-TR" sz="2600" dirty="0"/>
              <a:t>... Hanı </a:t>
            </a:r>
            <a:r>
              <a:rPr lang="tr-TR" sz="2600" dirty="0" err="1"/>
              <a:t>sənin</a:t>
            </a:r>
            <a:r>
              <a:rPr lang="tr-TR" sz="2600" dirty="0"/>
              <a:t> tufan </a:t>
            </a:r>
            <a:r>
              <a:rPr lang="tr-TR" sz="2600" dirty="0" err="1"/>
              <a:t>yıxan</a:t>
            </a:r>
            <a:r>
              <a:rPr lang="tr-TR" sz="2600" dirty="0"/>
              <a:t>, </a:t>
            </a:r>
            <a:r>
              <a:rPr lang="tr-TR" sz="2600" dirty="0" err="1"/>
              <a:t>gürşad</a:t>
            </a:r>
            <a:r>
              <a:rPr lang="tr-TR" sz="2600" dirty="0"/>
              <a:t> boğan</a:t>
            </a:r>
            <a:br>
              <a:rPr lang="tr-TR" sz="2600" dirty="0"/>
            </a:br>
            <a:r>
              <a:rPr lang="tr-TR" sz="2600" dirty="0"/>
              <a:t>Yurda oğul oğulların?!</a:t>
            </a:r>
            <a:br>
              <a:rPr lang="tr-TR" sz="2600" dirty="0"/>
            </a:br>
            <a:r>
              <a:rPr lang="tr-TR" sz="2600" dirty="0" err="1"/>
              <a:t>Qara</a:t>
            </a:r>
            <a:r>
              <a:rPr lang="tr-TR" sz="2600" dirty="0"/>
              <a:t> Çoban, </a:t>
            </a:r>
            <a:r>
              <a:rPr lang="tr-TR" sz="2600" dirty="0" err="1"/>
              <a:t>Dəli</a:t>
            </a:r>
            <a:r>
              <a:rPr lang="tr-TR" sz="2600" dirty="0"/>
              <a:t> </a:t>
            </a:r>
            <a:r>
              <a:rPr lang="tr-TR" sz="2600" dirty="0" err="1"/>
              <a:t>Domrul</a:t>
            </a:r>
            <a:r>
              <a:rPr lang="tr-TR" sz="2600" dirty="0"/>
              <a:t> oğulların!</a:t>
            </a:r>
            <a:br>
              <a:rPr lang="tr-TR" sz="2600" dirty="0"/>
            </a:br>
            <a:r>
              <a:rPr lang="tr-TR" sz="2600" dirty="0" err="1"/>
              <a:t>Çək</a:t>
            </a:r>
            <a:r>
              <a:rPr lang="tr-TR" sz="2600" dirty="0"/>
              <a:t> </a:t>
            </a:r>
            <a:r>
              <a:rPr lang="tr-TR" sz="2600" dirty="0" err="1"/>
              <a:t>sinənə</a:t>
            </a:r>
            <a:r>
              <a:rPr lang="tr-TR" sz="2600" dirty="0"/>
              <a:t> - </a:t>
            </a:r>
            <a:r>
              <a:rPr lang="tr-TR" sz="2600" dirty="0" err="1"/>
              <a:t>qayaları</a:t>
            </a:r>
            <a:r>
              <a:rPr lang="tr-TR" sz="2600" dirty="0"/>
              <a:t> </a:t>
            </a:r>
            <a:r>
              <a:rPr lang="tr-TR" sz="2600" dirty="0" err="1"/>
              <a:t>yamaq</a:t>
            </a:r>
            <a:r>
              <a:rPr lang="tr-TR" sz="2600" dirty="0"/>
              <a:t> </a:t>
            </a:r>
            <a:r>
              <a:rPr lang="tr-TR" sz="2600" dirty="0" err="1"/>
              <a:t>elə</a:t>
            </a:r>
            <a:r>
              <a:rPr lang="tr-TR" sz="2600" dirty="0"/>
              <a:t>,</a:t>
            </a:r>
            <a:br>
              <a:rPr lang="tr-TR" sz="2600" dirty="0"/>
            </a:br>
            <a:r>
              <a:rPr lang="tr-TR" sz="2600" dirty="0" err="1"/>
              <a:t>Haqq</a:t>
            </a:r>
            <a:r>
              <a:rPr lang="tr-TR" sz="2600" dirty="0"/>
              <a:t> yolunu ayağına </a:t>
            </a:r>
            <a:r>
              <a:rPr lang="tr-TR" sz="2600" dirty="0" err="1"/>
              <a:t>dolaq</a:t>
            </a:r>
            <a:r>
              <a:rPr lang="tr-TR" sz="2600" dirty="0"/>
              <a:t> </a:t>
            </a:r>
            <a:r>
              <a:rPr lang="tr-TR" sz="2600" dirty="0" err="1"/>
              <a:t>elə</a:t>
            </a:r>
            <a:r>
              <a:rPr lang="tr-TR" sz="2600" dirty="0"/>
              <a:t>,</a:t>
            </a:r>
            <a:br>
              <a:rPr lang="tr-TR" sz="2600" dirty="0"/>
            </a:br>
            <a:r>
              <a:rPr lang="tr-TR" sz="2600" dirty="0"/>
              <a:t>Bayrağını </a:t>
            </a:r>
            <a:r>
              <a:rPr lang="tr-TR" sz="2600" dirty="0" err="1"/>
              <a:t>Xəzər</a:t>
            </a:r>
            <a:r>
              <a:rPr lang="tr-TR" sz="2600" dirty="0"/>
              <a:t> boyda </a:t>
            </a:r>
            <a:r>
              <a:rPr lang="tr-TR" sz="2600" dirty="0" err="1"/>
              <a:t>bayraq</a:t>
            </a:r>
            <a:r>
              <a:rPr lang="tr-TR" sz="2600" dirty="0"/>
              <a:t> </a:t>
            </a:r>
            <a:r>
              <a:rPr lang="tr-TR" sz="2600" dirty="0" err="1"/>
              <a:t>elə</a:t>
            </a:r>
            <a:r>
              <a:rPr lang="tr-TR" sz="2600" dirty="0"/>
              <a:t>,</a:t>
            </a:r>
            <a:br>
              <a:rPr lang="tr-TR" sz="2600" dirty="0"/>
            </a:br>
            <a:r>
              <a:rPr lang="tr-TR" sz="2600" dirty="0"/>
              <a:t>Ayağa dur, </a:t>
            </a:r>
            <a:r>
              <a:rPr lang="tr-TR" sz="2600" dirty="0" err="1"/>
              <a:t>Azərbaycan</a:t>
            </a:r>
            <a:r>
              <a:rPr lang="tr-TR" sz="2600" dirty="0"/>
              <a:t>!</a:t>
            </a:r>
          </a:p>
          <a:p>
            <a:pPr marL="0" indent="0">
              <a:buNone/>
            </a:pPr>
            <a:endParaRPr lang="tr-TR" dirty="0"/>
          </a:p>
        </p:txBody>
      </p:sp>
    </p:spTree>
    <p:extLst>
      <p:ext uri="{BB962C8B-B14F-4D97-AF65-F5344CB8AC3E}">
        <p14:creationId xmlns:p14="http://schemas.microsoft.com/office/powerpoint/2010/main" val="227248155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02673" y="1165522"/>
            <a:ext cx="7322634" cy="1384995"/>
          </a:xfrm>
          <a:prstGeom prst="rect">
            <a:avLst/>
          </a:prstGeom>
        </p:spPr>
        <p:txBody>
          <a:bodyPr wrap="square">
            <a:spAutoFit/>
          </a:bodyPr>
          <a:lstStyle/>
          <a:p>
            <a:pPr algn="just"/>
            <a:r>
              <a:rPr lang="tr-TR" sz="2800" dirty="0" err="1"/>
              <a:t>Memmed</a:t>
            </a:r>
            <a:r>
              <a:rPr lang="tr-TR" sz="2800" dirty="0"/>
              <a:t> Araz doğup büyüdüğü </a:t>
            </a:r>
            <a:r>
              <a:rPr lang="tr-TR" sz="2800" dirty="0" err="1"/>
              <a:t>Şahbuz</a:t>
            </a:r>
            <a:r>
              <a:rPr lang="tr-TR" sz="2800" dirty="0"/>
              <a:t> ve havalisini her daim hasretle anmış, bunu şiirlerinde dile getirmiştir. </a:t>
            </a:r>
          </a:p>
        </p:txBody>
      </p:sp>
    </p:spTree>
    <p:extLst>
      <p:ext uri="{BB962C8B-B14F-4D97-AF65-F5344CB8AC3E}">
        <p14:creationId xmlns:p14="http://schemas.microsoft.com/office/powerpoint/2010/main" val="30778094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19094" y="724471"/>
            <a:ext cx="3389970" cy="479861"/>
          </a:xfrm>
        </p:spPr>
        <p:txBody>
          <a:bodyPr>
            <a:noAutofit/>
          </a:bodyPr>
          <a:lstStyle/>
          <a:p>
            <a:r>
              <a:rPr lang="tr-TR" sz="2800" dirty="0" err="1" smtClean="0">
                <a:solidFill>
                  <a:srgbClr val="FF0000"/>
                </a:solidFill>
              </a:rPr>
              <a:t>Memmed</a:t>
            </a:r>
            <a:r>
              <a:rPr lang="tr-TR" sz="2800" dirty="0" smtClean="0">
                <a:solidFill>
                  <a:srgbClr val="FF0000"/>
                </a:solidFill>
              </a:rPr>
              <a:t> Araz’dan…</a:t>
            </a:r>
            <a:endParaRPr lang="tr-TR" sz="2800" dirty="0">
              <a:solidFill>
                <a:srgbClr val="FF0000"/>
              </a:solidFill>
            </a:endParaRPr>
          </a:p>
        </p:txBody>
      </p:sp>
      <p:sp>
        <p:nvSpPr>
          <p:cNvPr id="3" name="İçerik Yer Tutucusu 2"/>
          <p:cNvSpPr>
            <a:spLocks noGrp="1"/>
          </p:cNvSpPr>
          <p:nvPr>
            <p:ph idx="1"/>
          </p:nvPr>
        </p:nvSpPr>
        <p:spPr>
          <a:xfrm>
            <a:off x="3412272" y="1286107"/>
            <a:ext cx="5018050" cy="4668644"/>
          </a:xfrm>
        </p:spPr>
        <p:txBody>
          <a:bodyPr>
            <a:noAutofit/>
          </a:bodyPr>
          <a:lstStyle/>
          <a:p>
            <a:pPr marL="0" indent="0">
              <a:spcBef>
                <a:spcPts val="0"/>
              </a:spcBef>
              <a:buNone/>
            </a:pPr>
            <a:r>
              <a:rPr lang="tr-TR" sz="2400" b="1" dirty="0" smtClean="0"/>
              <a:t>	        </a:t>
            </a:r>
          </a:p>
          <a:p>
            <a:pPr marL="0" indent="0">
              <a:spcBef>
                <a:spcPts val="0"/>
              </a:spcBef>
              <a:buNone/>
            </a:pPr>
            <a:r>
              <a:rPr lang="tr-TR" sz="2400" b="1" dirty="0"/>
              <a:t> </a:t>
            </a:r>
            <a:r>
              <a:rPr lang="tr-TR" sz="2400" b="1" dirty="0" smtClean="0"/>
              <a:t>              Dağ </a:t>
            </a:r>
            <a:r>
              <a:rPr lang="tr-TR" sz="2400" b="1" dirty="0"/>
              <a:t>Havası</a:t>
            </a:r>
            <a:endParaRPr lang="tr-TR" sz="2400" dirty="0"/>
          </a:p>
          <a:p>
            <a:pPr marL="0" indent="0">
              <a:spcBef>
                <a:spcPts val="0"/>
              </a:spcBef>
              <a:buNone/>
            </a:pPr>
            <a:endParaRPr lang="tr-TR" sz="2400" dirty="0" smtClean="0"/>
          </a:p>
          <a:p>
            <a:pPr marL="0" indent="0">
              <a:spcBef>
                <a:spcPts val="0"/>
              </a:spcBef>
              <a:buNone/>
            </a:pPr>
            <a:r>
              <a:rPr lang="tr-TR" sz="2400" dirty="0" err="1" smtClean="0"/>
              <a:t>Sinəmdə</a:t>
            </a:r>
            <a:r>
              <a:rPr lang="tr-TR" sz="2400" dirty="0" smtClean="0"/>
              <a:t> </a:t>
            </a:r>
            <a:r>
              <a:rPr lang="tr-TR" sz="2400" dirty="0"/>
              <a:t>o yerin dağ havasıdır,</a:t>
            </a:r>
            <a:br>
              <a:rPr lang="tr-TR" sz="2400" dirty="0"/>
            </a:br>
            <a:r>
              <a:rPr lang="tr-TR" sz="2400" dirty="0" err="1"/>
              <a:t>Qaynar</a:t>
            </a:r>
            <a:r>
              <a:rPr lang="tr-TR" sz="2400" dirty="0"/>
              <a:t> </a:t>
            </a:r>
            <a:r>
              <a:rPr lang="tr-TR" sz="2400" dirty="0" err="1"/>
              <a:t>bulaqları</a:t>
            </a:r>
            <a:r>
              <a:rPr lang="tr-TR" sz="2400" dirty="0"/>
              <a:t> </a:t>
            </a:r>
            <a:r>
              <a:rPr lang="tr-TR" sz="2400" dirty="0" err="1"/>
              <a:t>qaynar</a:t>
            </a:r>
            <a:r>
              <a:rPr lang="tr-TR" sz="2400" dirty="0"/>
              <a:t> </a:t>
            </a:r>
            <a:r>
              <a:rPr lang="tr-TR" sz="2400" dirty="0" err="1"/>
              <a:t>qanımda</a:t>
            </a:r>
            <a:r>
              <a:rPr lang="tr-TR" sz="2400" dirty="0"/>
              <a:t>.</a:t>
            </a:r>
            <a:br>
              <a:rPr lang="tr-TR" sz="2400" dirty="0"/>
            </a:br>
            <a:r>
              <a:rPr lang="tr-TR" sz="2400" dirty="0" err="1"/>
              <a:t>Mənim</a:t>
            </a:r>
            <a:r>
              <a:rPr lang="tr-TR" sz="2400" dirty="0"/>
              <a:t> </a:t>
            </a:r>
            <a:r>
              <a:rPr lang="tr-TR" sz="2400" dirty="0" err="1"/>
              <a:t>ürəyimin</a:t>
            </a:r>
            <a:r>
              <a:rPr lang="tr-TR" sz="2400" dirty="0"/>
              <a:t> bir parçasıdır</a:t>
            </a:r>
            <a:br>
              <a:rPr lang="tr-TR" sz="2400" dirty="0"/>
            </a:br>
            <a:r>
              <a:rPr lang="tr-TR" sz="2400" dirty="0"/>
              <a:t>Doğma </a:t>
            </a:r>
            <a:r>
              <a:rPr lang="tr-TR" sz="2400" dirty="0" err="1"/>
              <a:t>Şahbuzum</a:t>
            </a:r>
            <a:r>
              <a:rPr lang="tr-TR" sz="2400" dirty="0"/>
              <a:t> da, </a:t>
            </a:r>
            <a:r>
              <a:rPr lang="tr-TR" sz="2400" dirty="0" err="1"/>
              <a:t>Naxçıvanım</a:t>
            </a:r>
            <a:r>
              <a:rPr lang="tr-TR" sz="2400" dirty="0"/>
              <a:t> da</a:t>
            </a:r>
            <a:r>
              <a:rPr lang="tr-TR" sz="2400" dirty="0" smtClean="0"/>
              <a:t>.</a:t>
            </a:r>
          </a:p>
          <a:p>
            <a:pPr marL="0" indent="0">
              <a:spcBef>
                <a:spcPts val="0"/>
              </a:spcBef>
              <a:buNone/>
            </a:pPr>
            <a:r>
              <a:rPr lang="tr-TR" sz="2400" dirty="0"/>
              <a:t/>
            </a:r>
            <a:br>
              <a:rPr lang="tr-TR" sz="2400" dirty="0"/>
            </a:br>
            <a:r>
              <a:rPr lang="tr-TR" sz="2400" dirty="0" err="1" smtClean="0"/>
              <a:t>Mən</a:t>
            </a:r>
            <a:r>
              <a:rPr lang="tr-TR" sz="2400" dirty="0" smtClean="0"/>
              <a:t> </a:t>
            </a:r>
            <a:r>
              <a:rPr lang="tr-TR" sz="2400" dirty="0" err="1"/>
              <a:t>burdan</a:t>
            </a:r>
            <a:r>
              <a:rPr lang="tr-TR" sz="2400" dirty="0"/>
              <a:t> </a:t>
            </a:r>
            <a:r>
              <a:rPr lang="tr-TR" sz="2400" dirty="0" err="1"/>
              <a:t>baxıram</a:t>
            </a:r>
            <a:r>
              <a:rPr lang="tr-TR" sz="2400" dirty="0"/>
              <a:t> bütün </a:t>
            </a:r>
            <a:r>
              <a:rPr lang="tr-TR" sz="2400" dirty="0" err="1"/>
              <a:t>aləmə</a:t>
            </a:r>
            <a:r>
              <a:rPr lang="tr-TR" sz="2400" dirty="0"/>
              <a:t>,</a:t>
            </a:r>
            <a:br>
              <a:rPr lang="tr-TR" sz="2400" dirty="0"/>
            </a:br>
            <a:r>
              <a:rPr lang="tr-TR" sz="2400" dirty="0"/>
              <a:t>Bu yerin </a:t>
            </a:r>
            <a:r>
              <a:rPr lang="tr-TR" sz="2400" dirty="0" err="1"/>
              <a:t>qışı</a:t>
            </a:r>
            <a:r>
              <a:rPr lang="tr-TR" sz="2400" dirty="0"/>
              <a:t> da yazımdır </a:t>
            </a:r>
            <a:r>
              <a:rPr lang="tr-TR" sz="2400" dirty="0" err="1"/>
              <a:t>mənim</a:t>
            </a:r>
            <a:r>
              <a:rPr lang="tr-TR" sz="2400" dirty="0"/>
              <a:t>.</a:t>
            </a:r>
            <a:br>
              <a:rPr lang="tr-TR" sz="2400" dirty="0"/>
            </a:br>
            <a:r>
              <a:rPr lang="tr-TR" sz="2400" dirty="0" err="1"/>
              <a:t>Axar</a:t>
            </a:r>
            <a:r>
              <a:rPr lang="tr-TR" sz="2400" dirty="0"/>
              <a:t> çaylarına lal sudur </a:t>
            </a:r>
            <a:r>
              <a:rPr lang="tr-TR" sz="2400" dirty="0" err="1"/>
              <a:t>demə</a:t>
            </a:r>
            <a:r>
              <a:rPr lang="tr-TR" sz="2400" dirty="0"/>
              <a:t>,</a:t>
            </a:r>
            <a:br>
              <a:rPr lang="tr-TR" sz="2400" dirty="0"/>
            </a:br>
            <a:r>
              <a:rPr lang="tr-TR" sz="2400" dirty="0"/>
              <a:t>Onlar </a:t>
            </a:r>
            <a:r>
              <a:rPr lang="tr-TR" sz="2400" dirty="0" err="1"/>
              <a:t>min</a:t>
            </a:r>
            <a:r>
              <a:rPr lang="tr-TR" sz="2400" dirty="0"/>
              <a:t> </a:t>
            </a:r>
            <a:r>
              <a:rPr lang="tr-TR" sz="2400" dirty="0" err="1"/>
              <a:t>nəğməli</a:t>
            </a:r>
            <a:r>
              <a:rPr lang="tr-TR" sz="2400" dirty="0"/>
              <a:t> sazımdır </a:t>
            </a:r>
            <a:r>
              <a:rPr lang="tr-TR" sz="2400" dirty="0" err="1"/>
              <a:t>mənim</a:t>
            </a:r>
            <a:r>
              <a:rPr lang="tr-TR" sz="2400" dirty="0"/>
              <a:t>.</a:t>
            </a:r>
          </a:p>
          <a:p>
            <a:pPr marL="0" indent="0">
              <a:buNone/>
            </a:pPr>
            <a:endParaRPr lang="tr-TR" sz="2400" dirty="0"/>
          </a:p>
        </p:txBody>
      </p:sp>
    </p:spTree>
    <p:extLst>
      <p:ext uri="{BB962C8B-B14F-4D97-AF65-F5344CB8AC3E}">
        <p14:creationId xmlns:p14="http://schemas.microsoft.com/office/powerpoint/2010/main" val="4143744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628800"/>
            <a:ext cx="7200800"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val="38451785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19536" y="1732434"/>
            <a:ext cx="8319541" cy="3693319"/>
          </a:xfrm>
          <a:prstGeom prst="rect">
            <a:avLst/>
          </a:prstGeom>
          <a:noFill/>
        </p:spPr>
        <p:txBody>
          <a:bodyPr wrap="square" rtlCol="0">
            <a:spAutoFit/>
          </a:bodyPr>
          <a:lstStyle/>
          <a:p>
            <a:r>
              <a:rPr lang="tr-TR" dirty="0"/>
              <a:t>Adıgüzel, Sedat, Azerbaycan Edebiyatının Yenilikçi Şairi Resul Rıza, Atatürk Üniversitesi Türkiyat Araştırmaları Dergisi, S. 31, Erzurum, 2006.</a:t>
            </a:r>
          </a:p>
          <a:p>
            <a:r>
              <a:rPr lang="tr-TR" dirty="0"/>
              <a:t>Anar (</a:t>
            </a:r>
            <a:r>
              <a:rPr lang="tr-TR" dirty="0" err="1"/>
              <a:t>Tertib</a:t>
            </a:r>
            <a:r>
              <a:rPr lang="tr-TR" dirty="0"/>
              <a:t> edeni), Resul </a:t>
            </a:r>
            <a:r>
              <a:rPr lang="tr-TR" dirty="0" err="1"/>
              <a:t>Rza</a:t>
            </a:r>
            <a:r>
              <a:rPr lang="tr-TR" dirty="0"/>
              <a:t>, Seçilmiş Eserleri, 5 Ciltte C. I-V, Önder </a:t>
            </a:r>
            <a:r>
              <a:rPr lang="tr-TR" dirty="0" err="1"/>
              <a:t>Neşriyyat</a:t>
            </a:r>
            <a:r>
              <a:rPr lang="tr-TR" dirty="0"/>
              <a:t>, Bakı, 2005.</a:t>
            </a:r>
          </a:p>
          <a:p>
            <a:r>
              <a:rPr lang="tr-TR" dirty="0"/>
              <a:t>Atay, Ayşe, Resul Rıza; hayatı, sanatı ve şiirleri (Yayınlanmamış Doktora Tezi, Danışman: Prof. Dr. Ali Erol), Ege Üniversitesi, SBE, İzmir, 2014. </a:t>
            </a:r>
          </a:p>
          <a:p>
            <a:r>
              <a:rPr lang="tr-TR" dirty="0" err="1"/>
              <a:t>Feteli</a:t>
            </a:r>
            <a:r>
              <a:rPr lang="tr-TR" dirty="0"/>
              <a:t>, </a:t>
            </a:r>
            <a:r>
              <a:rPr lang="tr-TR" dirty="0" err="1"/>
              <a:t>Gülhanım</a:t>
            </a:r>
            <a:r>
              <a:rPr lang="tr-TR" dirty="0"/>
              <a:t> (</a:t>
            </a:r>
            <a:r>
              <a:rPr lang="tr-TR" dirty="0" err="1"/>
              <a:t>Tertib</a:t>
            </a:r>
            <a:r>
              <a:rPr lang="tr-TR" dirty="0"/>
              <a:t> edeni), </a:t>
            </a:r>
            <a:r>
              <a:rPr lang="tr-TR" i="1" dirty="0" err="1"/>
              <a:t>Memmed</a:t>
            </a:r>
            <a:r>
              <a:rPr lang="tr-TR" i="1" dirty="0"/>
              <a:t> Araz, Seçilmiş Eserleri</a:t>
            </a:r>
            <a:r>
              <a:rPr lang="tr-TR" dirty="0"/>
              <a:t>, C. I-II, Lider </a:t>
            </a:r>
            <a:r>
              <a:rPr lang="tr-TR" dirty="0" err="1"/>
              <a:t>Neşriyyat</a:t>
            </a:r>
            <a:r>
              <a:rPr lang="tr-TR" dirty="0"/>
              <a:t>, Bakı, 2004.</a:t>
            </a:r>
          </a:p>
          <a:p>
            <a:r>
              <a:rPr lang="tr-TR" dirty="0"/>
              <a:t>Ulutürk, </a:t>
            </a:r>
            <a:r>
              <a:rPr lang="tr-TR" dirty="0" err="1"/>
              <a:t>Firengiz</a:t>
            </a:r>
            <a:r>
              <a:rPr lang="tr-TR" dirty="0"/>
              <a:t>, Halil </a:t>
            </a:r>
            <a:r>
              <a:rPr lang="tr-TR" dirty="0" err="1"/>
              <a:t>Rza</a:t>
            </a:r>
            <a:r>
              <a:rPr lang="tr-TR" dirty="0"/>
              <a:t> Ulutürk, Seçilmiş Eserleri 2 Ciltte, C. I-II, </a:t>
            </a:r>
            <a:r>
              <a:rPr lang="tr-TR" dirty="0" err="1"/>
              <a:t>Şerq-Qerb</a:t>
            </a:r>
            <a:r>
              <a:rPr lang="tr-TR" dirty="0"/>
              <a:t>, Bakı, 2005.</a:t>
            </a:r>
          </a:p>
          <a:p>
            <a:r>
              <a:rPr lang="tr-TR" dirty="0"/>
              <a:t>İnternet Kaynağı</a:t>
            </a:r>
          </a:p>
          <a:p>
            <a:r>
              <a:rPr lang="tr-TR" u="sng" dirty="0">
                <a:hlinkClick r:id="rId2"/>
              </a:rPr>
              <a:t>http://rasulrza.musigi-dunya.az/sechilmish_es.shtml</a:t>
            </a:r>
            <a:r>
              <a:rPr lang="tr-TR" dirty="0"/>
              <a:t> (22 Aralık 2017).</a:t>
            </a:r>
          </a:p>
          <a:p>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val="1837994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340768"/>
            <a:ext cx="7128792" cy="2677656"/>
          </a:xfrm>
          <a:prstGeom prst="rect">
            <a:avLst/>
          </a:prstGeom>
        </p:spPr>
        <p:txBody>
          <a:bodyPr wrap="square">
            <a:spAutoFit/>
          </a:bodyPr>
          <a:lstStyle/>
          <a:p>
            <a:pPr algn="just"/>
            <a:r>
              <a:rPr lang="tr-TR" sz="2800" dirty="0"/>
              <a:t>İlk yayınlanan şiiri “Kitap” başlığını taşımaktadır. Şiir 1948’de Azerbaycan </a:t>
            </a:r>
            <a:r>
              <a:rPr lang="tr-TR" sz="2800" dirty="0" err="1"/>
              <a:t>Pioneri</a:t>
            </a:r>
            <a:r>
              <a:rPr lang="tr-TR" sz="2800" dirty="0"/>
              <a:t> gazetesinde yayınlanmıştır. 1954’te üniversiteyi bitirdikten sonra Azerbaycan Kadını adlı dergide çalışmaya başlamıştır. Aynı yıl Sovyet Yazıcılar Birliği’ne kaydolur. </a:t>
            </a:r>
          </a:p>
        </p:txBody>
      </p:sp>
    </p:spTree>
    <p:extLst>
      <p:ext uri="{BB962C8B-B14F-4D97-AF65-F5344CB8AC3E}">
        <p14:creationId xmlns:p14="http://schemas.microsoft.com/office/powerpoint/2010/main" val="6022260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806053" y="976959"/>
            <a:ext cx="7272808"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İlk şiir kitabı 1957’de “Bahar Gelir” adıyla yayınlandı. Aynı yıl Moskova’da </a:t>
            </a:r>
            <a:r>
              <a:rPr lang="tr-TR" sz="2800" dirty="0" err="1">
                <a:ea typeface="Times New Roman" pitchFamily="18" charset="0"/>
                <a:cs typeface="Arial" pitchFamily="34" charset="0"/>
              </a:rPr>
              <a:t>Gorki</a:t>
            </a:r>
            <a:r>
              <a:rPr lang="tr-TR" sz="2800" dirty="0">
                <a:ea typeface="Times New Roman" pitchFamily="18" charset="0"/>
                <a:cs typeface="Arial" pitchFamily="34" charset="0"/>
              </a:rPr>
              <a:t> Dünya Edebiyat Enstitüsü’nde iki yıl sürecek bir eğitime katılır. Burada </a:t>
            </a:r>
            <a:r>
              <a:rPr lang="tr-TR" sz="2800" dirty="0" err="1">
                <a:ea typeface="Times New Roman" pitchFamily="18" charset="0"/>
                <a:cs typeface="Arial" pitchFamily="34" charset="0"/>
              </a:rPr>
              <a:t>Şolohov</a:t>
            </a:r>
            <a:r>
              <a:rPr lang="tr-TR" sz="2800" dirty="0">
                <a:ea typeface="Times New Roman" pitchFamily="18" charset="0"/>
                <a:cs typeface="Arial" pitchFamily="34" charset="0"/>
              </a:rPr>
              <a:t> ve Nazım Hikmet ile tanışmış; onların sanat ve edebiyat anlayışından etkilenmiştir.</a:t>
            </a:r>
            <a:endParaRPr lang="tr-TR" sz="2800" dirty="0">
              <a:cs typeface="Arial" pitchFamily="34" charset="0"/>
            </a:endParaRPr>
          </a:p>
        </p:txBody>
      </p:sp>
    </p:spTree>
    <p:extLst>
      <p:ext uri="{BB962C8B-B14F-4D97-AF65-F5344CB8AC3E}">
        <p14:creationId xmlns:p14="http://schemas.microsoft.com/office/powerpoint/2010/main" val="458488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Rectangle 1"/>
          <p:cNvSpPr>
            <a:spLocks noChangeArrowheads="1"/>
          </p:cNvSpPr>
          <p:nvPr/>
        </p:nvSpPr>
        <p:spPr bwMode="auto">
          <a:xfrm>
            <a:off x="2150826" y="1228269"/>
            <a:ext cx="7128792"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Bakü’ye döndükten sonra Pedagoji Enstitüsü’nde akademisyen olarak görev yapmaya başlamıştır. Fakat Sovyet idaresinin sakıncalı gördüğü muhalif söylem ve eylemlerinden dolayı üniversiteden uzaklaştırılır. </a:t>
            </a:r>
            <a:endParaRPr lang="tr-TR" sz="2800" dirty="0">
              <a:cs typeface="Arial" pitchFamily="34" charset="0"/>
            </a:endParaRPr>
          </a:p>
        </p:txBody>
      </p:sp>
    </p:spTree>
    <p:extLst>
      <p:ext uri="{BB962C8B-B14F-4D97-AF65-F5344CB8AC3E}">
        <p14:creationId xmlns:p14="http://schemas.microsoft.com/office/powerpoint/2010/main" val="3698386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38147"/>
            <a:ext cx="7272808" cy="2246769"/>
          </a:xfrm>
          <a:prstGeom prst="rect">
            <a:avLst/>
          </a:prstGeom>
        </p:spPr>
        <p:txBody>
          <a:bodyPr wrap="square">
            <a:spAutoFit/>
          </a:bodyPr>
          <a:lstStyle/>
          <a:p>
            <a:pPr algn="just"/>
            <a:r>
              <a:rPr lang="tr-TR" sz="2800" dirty="0">
                <a:ea typeface="Times New Roman" pitchFamily="18" charset="0"/>
                <a:cs typeface="Arial" pitchFamily="34" charset="0"/>
              </a:rPr>
              <a:t>Şiirlerinde</a:t>
            </a:r>
            <a:r>
              <a:rPr lang="tr-TR" sz="2800" dirty="0"/>
              <a:t> sade ve temiz bir Türkçe kullanmaya özel gayret sarf eder. </a:t>
            </a:r>
            <a:r>
              <a:rPr lang="tr-TR" sz="2800" dirty="0">
                <a:ea typeface="Times New Roman" pitchFamily="18" charset="0"/>
                <a:cs typeface="Arial" pitchFamily="34" charset="0"/>
              </a:rPr>
              <a:t>Türklük, milliyetçilik ve bağımsızlık temalarını sık işleyen bir şair olmasından dolayı takibata maruz kalmış, rahatsız edilmiştir.</a:t>
            </a:r>
            <a:endParaRPr lang="tr-TR" sz="2800" dirty="0"/>
          </a:p>
        </p:txBody>
      </p:sp>
    </p:spTree>
    <p:extLst>
      <p:ext uri="{BB962C8B-B14F-4D97-AF65-F5344CB8AC3E}">
        <p14:creationId xmlns:p14="http://schemas.microsoft.com/office/powerpoint/2010/main" val="21126629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09" name="Rectangle 1"/>
          <p:cNvSpPr>
            <a:spLocks noChangeArrowheads="1"/>
          </p:cNvSpPr>
          <p:nvPr/>
        </p:nvSpPr>
        <p:spPr bwMode="auto">
          <a:xfrm>
            <a:off x="2567608" y="1052156"/>
            <a:ext cx="7272808"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Azerbaycan’da bağımsızlık ateşinin tutuştuğu günlerde, 26 Ocak 1990’da tutuklanarak Moskova’da </a:t>
            </a:r>
            <a:r>
              <a:rPr lang="tr-TR" sz="2800" dirty="0" err="1">
                <a:ea typeface="Times New Roman" pitchFamily="18" charset="0"/>
                <a:cs typeface="Arial" pitchFamily="34" charset="0"/>
              </a:rPr>
              <a:t>Lefortova</a:t>
            </a:r>
            <a:r>
              <a:rPr lang="tr-TR" sz="2800" dirty="0">
                <a:ea typeface="Times New Roman" pitchFamily="18" charset="0"/>
                <a:cs typeface="Arial" pitchFamily="34" charset="0"/>
              </a:rPr>
              <a:t> hapishanesine gönderilir. 22 ay süren hapis hayatı onun sağlığının bozulmasına sebep olur. Diyabetle birlikte kalp rahatsızlığı için Türkiye ve Almanya’da tedavi süreci başlar. Ancak, tam sağlığına kavuşamaz ve 22 Haziran 1994’te Bakü’de vefat eder.</a:t>
            </a:r>
            <a:endParaRPr lang="tr-TR" sz="2800" dirty="0">
              <a:cs typeface="Arial" pitchFamily="34" charset="0"/>
            </a:endParaRPr>
          </a:p>
        </p:txBody>
      </p:sp>
    </p:spTree>
    <p:extLst>
      <p:ext uri="{BB962C8B-B14F-4D97-AF65-F5344CB8AC3E}">
        <p14:creationId xmlns:p14="http://schemas.microsoft.com/office/powerpoint/2010/main" val="33663990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3" name="Rectangle 1"/>
          <p:cNvSpPr>
            <a:spLocks noChangeArrowheads="1"/>
          </p:cNvSpPr>
          <p:nvPr/>
        </p:nvSpPr>
        <p:spPr bwMode="auto">
          <a:xfrm>
            <a:off x="2484449" y="1054602"/>
            <a:ext cx="7200800"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2800" dirty="0">
                <a:ea typeface="Times New Roman" pitchFamily="18" charset="0"/>
                <a:cs typeface="Arial" pitchFamily="34" charset="0"/>
              </a:rPr>
              <a:t>Azerbaycan’ın bağımsızlığı ve özgürlüğü için mücadele etmiş bir halk şairidir.1992’de Azerbaycan halk şairi unvanıyla ödüllendirilen </a:t>
            </a:r>
            <a:r>
              <a:rPr lang="tr-TR" sz="2800" dirty="0" err="1">
                <a:ea typeface="Times New Roman" pitchFamily="18" charset="0"/>
                <a:cs typeface="Arial" pitchFamily="34" charset="0"/>
              </a:rPr>
              <a:t>Ulutürk</a:t>
            </a:r>
            <a:r>
              <a:rPr lang="tr-TR" sz="2800" dirty="0">
                <a:ea typeface="Times New Roman" pitchFamily="18" charset="0"/>
                <a:cs typeface="Arial" pitchFamily="34" charset="0"/>
              </a:rPr>
              <a:t>, ölümünden sonra istiklal madalyası ile taltif edilmiştir.</a:t>
            </a:r>
            <a:endParaRPr lang="tr-TR" sz="2800" dirty="0">
              <a:cs typeface="Arial" pitchFamily="34" charset="0"/>
            </a:endParaRPr>
          </a:p>
        </p:txBody>
      </p:sp>
    </p:spTree>
    <p:extLst>
      <p:ext uri="{BB962C8B-B14F-4D97-AF65-F5344CB8AC3E}">
        <p14:creationId xmlns:p14="http://schemas.microsoft.com/office/powerpoint/2010/main" val="1113492110"/>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TotalTime>
  <Words>984</Words>
  <Application>Microsoft Office PowerPoint</Application>
  <PresentationFormat>Geniş ekran</PresentationFormat>
  <Paragraphs>90</Paragraphs>
  <Slides>36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36</vt:i4>
      </vt:variant>
    </vt:vector>
  </HeadingPairs>
  <TitlesOfParts>
    <vt:vector size="41" baseType="lpstr">
      <vt:lpstr>Arial</vt:lpstr>
      <vt:lpstr>Calibri</vt:lpstr>
      <vt:lpstr>Times New Roman</vt:lpstr>
      <vt:lpstr>Wingdings 3</vt:lpstr>
      <vt:lpstr>Duman</vt:lpstr>
      <vt:lpstr>TL3030  ÇAĞDAŞ AZERBAYCAN EDEBİYATI                                           Prof. Dr. Erdoğan Uygur</vt:lpstr>
      <vt:lpstr>12. HAFTA</vt:lpstr>
      <vt:lpstr>Halil Rıza Ulutürk (1932-1994)</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Resul Rıza (1910-1981)</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Memmed Araz (1933-2004)</vt:lpstr>
      <vt:lpstr>PowerPoint Sunusu</vt:lpstr>
      <vt:lpstr>PowerPoint Sunusu</vt:lpstr>
      <vt:lpstr>PowerPoint Sunusu</vt:lpstr>
      <vt:lpstr>PowerPoint Sunusu</vt:lpstr>
      <vt:lpstr>PowerPoint Sunusu</vt:lpstr>
      <vt:lpstr>PowerPoint Sunusu</vt:lpstr>
      <vt:lpstr>PowerPoint Sunusu</vt:lpstr>
      <vt:lpstr>Memmed Araz’dan…</vt:lpstr>
      <vt:lpstr>PowerPoint Sunusu</vt:lpstr>
      <vt:lpstr>Memmed Araz’dan…</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dc:title>
  <dc:creator>kısmi zamanlı</dc:creator>
  <cp:lastModifiedBy>Erasmus</cp:lastModifiedBy>
  <cp:revision>12</cp:revision>
  <dcterms:created xsi:type="dcterms:W3CDTF">2018-03-05T11:09:10Z</dcterms:created>
  <dcterms:modified xsi:type="dcterms:W3CDTF">2018-03-07T13:13:30Z</dcterms:modified>
</cp:coreProperties>
</file>