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82985-A682-4067-BA56-4DF9E86D1256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F1594-8A2B-4B7F-9B1D-93266104292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DEPRESYON / ETYOLOJİ, TEDAVİ, KORUNMA, ANTİDEPRESAN İLAÇLARIN PSİKOFARMAKOLOJİSİ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Halise Devrimci Özgüven</a:t>
            </a:r>
          </a:p>
          <a:p>
            <a:r>
              <a:rPr lang="tr-TR" dirty="0" smtClean="0"/>
              <a:t>Ankara Üniversitesi Tıp Fakültesi </a:t>
            </a:r>
          </a:p>
          <a:p>
            <a:r>
              <a:rPr lang="tr-TR" dirty="0" smtClean="0"/>
              <a:t>Psikiyatri Anabilim Dalı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Depresyon bir </a:t>
            </a:r>
            <a:r>
              <a:rPr lang="tr-TR" dirty="0" err="1"/>
              <a:t>duygudurum</a:t>
            </a:r>
            <a:r>
              <a:rPr lang="tr-TR" dirty="0"/>
              <a:t> bozukluğudur. </a:t>
            </a:r>
            <a:r>
              <a:rPr lang="tr-TR" dirty="0" err="1"/>
              <a:t>Duygudurumun</a:t>
            </a:r>
            <a:r>
              <a:rPr lang="tr-TR" dirty="0"/>
              <a:t> belirli bir süre boyunca ve kişinin işlevselliğini bozacak bir biçimde çökkün olması durumunu tanımlar. </a:t>
            </a:r>
            <a:endParaRPr lang="tr-TR" dirty="0" smtClean="0"/>
          </a:p>
          <a:p>
            <a:r>
              <a:rPr lang="tr-TR" dirty="0" smtClean="0"/>
              <a:t>Fakat </a:t>
            </a:r>
            <a:r>
              <a:rPr lang="tr-TR" dirty="0"/>
              <a:t>depresyonda bozulan tek yeti </a:t>
            </a:r>
            <a:r>
              <a:rPr lang="tr-TR" dirty="0" err="1"/>
              <a:t>duygudurum</a:t>
            </a:r>
            <a:r>
              <a:rPr lang="tr-TR" dirty="0"/>
              <a:t> değildir; bilişsel belirtiler, </a:t>
            </a:r>
            <a:r>
              <a:rPr lang="tr-TR" dirty="0" err="1"/>
              <a:t>vejetatif</a:t>
            </a:r>
            <a:r>
              <a:rPr lang="tr-TR" dirty="0"/>
              <a:t> belirtiler, </a:t>
            </a:r>
            <a:r>
              <a:rPr lang="tr-TR" dirty="0" err="1"/>
              <a:t>psiko</a:t>
            </a:r>
            <a:r>
              <a:rPr lang="tr-TR" dirty="0"/>
              <a:t>-motor aktivite ve düşünce akışında da değişiklikler olur.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Depresyon yalnızca bireyi değil toplumu ilgilendiren bir sağlık sorunudur. </a:t>
            </a:r>
            <a:endParaRPr lang="tr-TR" dirty="0" smtClean="0"/>
          </a:p>
          <a:p>
            <a:r>
              <a:rPr lang="tr-TR" dirty="0" smtClean="0"/>
              <a:t>Dünya </a:t>
            </a:r>
            <a:r>
              <a:rPr lang="tr-TR" dirty="0"/>
              <a:t>Sağlık Örgütü depresyonu “dünya çapında en acil sağlık sorunları </a:t>
            </a:r>
            <a:r>
              <a:rPr lang="tr-TR" dirty="0" err="1"/>
              <a:t>listesi”nde</a:t>
            </a:r>
            <a:r>
              <a:rPr lang="tr-TR" dirty="0"/>
              <a:t> dördüncü sıraya koymuştur. </a:t>
            </a:r>
            <a:endParaRPr lang="tr-TR" dirty="0" smtClean="0"/>
          </a:p>
          <a:p>
            <a:r>
              <a:rPr lang="tr-TR" dirty="0" smtClean="0"/>
              <a:t>Çünkü </a:t>
            </a:r>
            <a:r>
              <a:rPr lang="tr-TR" dirty="0"/>
              <a:t>15-45 yaş arasındaki kişilerde topluma maliyeti en yüksek hastalık depresyondur. </a:t>
            </a:r>
            <a:endParaRPr lang="tr-TR" dirty="0" smtClean="0"/>
          </a:p>
          <a:p>
            <a:r>
              <a:rPr lang="tr-TR" dirty="0" smtClean="0"/>
              <a:t>Depresyonun </a:t>
            </a:r>
            <a:r>
              <a:rPr lang="tr-TR" dirty="0"/>
              <a:t>yol açtığı yeti yitimi hipertansiyon, koroner arter hastalıkları ve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 gibi hastalıklarla benzer oranlardadır ve depresyon hastalarının yatakta geçirdikleri ortalama gün sayısı bu hastalıklara göre daha fazladır. </a:t>
            </a:r>
            <a:endParaRPr lang="tr-TR" dirty="0" smtClean="0"/>
          </a:p>
          <a:p>
            <a:r>
              <a:rPr lang="tr-TR" dirty="0" smtClean="0"/>
              <a:t>Bunun </a:t>
            </a:r>
            <a:r>
              <a:rPr lang="tr-TR" dirty="0"/>
              <a:t>yanında depresyon, intihar davranışı, kazalar, kariyer sorunları, bedensel hastalıklar, iş kaybı ve alkol ve madde kötüye kullanımı ile ilişkilidir.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nedenlerden ötürü depresyon her hekim tarafından bilinmesi, tanınması ve tedavi edilmesi gereken bir sağlık sorunudur.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Depresyonun yaşam boyu yaygınlığı </a:t>
            </a:r>
          </a:p>
          <a:p>
            <a:pPr lvl="1"/>
            <a:r>
              <a:rPr lang="tr-TR" dirty="0" smtClean="0"/>
              <a:t>kadınlar için %10-25</a:t>
            </a:r>
          </a:p>
          <a:p>
            <a:pPr lvl="1"/>
            <a:r>
              <a:rPr lang="tr-TR" dirty="0" smtClean="0"/>
              <a:t>erkekler için %5-12 arasında değişmektedir.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Depresyon biyolojik bir beyin hastalığıdır ve </a:t>
            </a:r>
            <a:r>
              <a:rPr lang="tr-TR" dirty="0" err="1" smtClean="0"/>
              <a:t>monoaminerjik</a:t>
            </a:r>
            <a:r>
              <a:rPr lang="tr-TR" dirty="0" smtClean="0"/>
              <a:t> sistemdeki bozukluklardan kaynaklanır. </a:t>
            </a:r>
          </a:p>
          <a:p>
            <a:r>
              <a:rPr lang="tr-TR" dirty="0" smtClean="0"/>
              <a:t>Depresyon </a:t>
            </a:r>
            <a:r>
              <a:rPr lang="tr-TR" dirty="0" err="1" smtClean="0"/>
              <a:t>etyolojisinde</a:t>
            </a:r>
            <a:r>
              <a:rPr lang="tr-TR" dirty="0" smtClean="0"/>
              <a:t> reseptör sonrası hücre içi sinyal iletimi, </a:t>
            </a:r>
            <a:r>
              <a:rPr lang="tr-TR" dirty="0" err="1" smtClean="0"/>
              <a:t>nöroplastisite</a:t>
            </a:r>
            <a:r>
              <a:rPr lang="tr-TR" dirty="0" smtClean="0"/>
              <a:t> ile ilgili mekanizmaların mekanizmaların rol oynadığı düşünülmektedir.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Depresyon birinci basamakta tedavi edilmesi gereken bir hastalıktır. </a:t>
            </a:r>
          </a:p>
          <a:p>
            <a:r>
              <a:rPr lang="tr-TR" dirty="0" smtClean="0"/>
              <a:t>Depresyon tedavisindeki hedefimiz belirtileri ortadan kaldırmak değil hastayı iyileştirmektir. </a:t>
            </a:r>
          </a:p>
          <a:p>
            <a:r>
              <a:rPr lang="tr-TR" dirty="0" smtClean="0"/>
              <a:t>Depresyon tedavisindeki en maliyet-etkin yöntem </a:t>
            </a:r>
            <a:r>
              <a:rPr lang="tr-TR" dirty="0" err="1" smtClean="0"/>
              <a:t>antidepresan</a:t>
            </a:r>
            <a:r>
              <a:rPr lang="tr-TR" dirty="0" smtClean="0"/>
              <a:t> ilaçlar ile yapılan tedavilerdir. </a:t>
            </a:r>
            <a:endParaRPr lang="tr-TR" smtClean="0"/>
          </a:p>
          <a:p>
            <a:r>
              <a:rPr lang="tr-TR" smtClean="0"/>
              <a:t>Bunun </a:t>
            </a:r>
            <a:r>
              <a:rPr lang="tr-TR" dirty="0" smtClean="0"/>
              <a:t>yanında hafif depresyonların tedavisinde çeşitli psikoterapi teknikleri ve ağır depresyonların tedavisinde ise </a:t>
            </a:r>
            <a:r>
              <a:rPr lang="tr-TR" dirty="0" err="1" smtClean="0"/>
              <a:t>elektrokonvulzif</a:t>
            </a:r>
            <a:r>
              <a:rPr lang="tr-TR" dirty="0" smtClean="0"/>
              <a:t> terapi (EKT) kullanılabilmektedir.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276</Words>
  <Application>Microsoft Office PowerPoint</Application>
  <PresentationFormat>Ekran Gösterisi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DEPRESYON / ETYOLOJİ, TEDAVİ, KORUNMA, ANTİDEPRESAN İLAÇLARIN PSİKOFARMAKOLOJİSİ 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DEPRESYON / ETYOLOJİ, TEDAVİ, KORUNMA, ANTİDEPRESAN İLAÇLARIN PSİKOFARMAKOLOJİSİ </dc:title>
  <dc:creator>user</dc:creator>
  <cp:lastModifiedBy>user</cp:lastModifiedBy>
  <cp:revision>1</cp:revision>
  <dcterms:created xsi:type="dcterms:W3CDTF">2017-11-30T08:44:20Z</dcterms:created>
  <dcterms:modified xsi:type="dcterms:W3CDTF">2017-11-30T08:47:54Z</dcterms:modified>
</cp:coreProperties>
</file>