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31493" y="864234"/>
            <a:ext cx="6681012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009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009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009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70547" y="3893820"/>
            <a:ext cx="2470150" cy="2659380"/>
          </a:xfrm>
          <a:custGeom>
            <a:avLst/>
            <a:gdLst/>
            <a:ahLst/>
            <a:cxnLst/>
            <a:rect l="l" t="t" r="r" b="b"/>
            <a:pathLst>
              <a:path w="2470150" h="2659379">
                <a:moveTo>
                  <a:pt x="2470150" y="0"/>
                </a:moveTo>
                <a:lnTo>
                  <a:pt x="1714500" y="755649"/>
                </a:lnTo>
              </a:path>
              <a:path w="2470150" h="2659379">
                <a:moveTo>
                  <a:pt x="2470150" y="187451"/>
                </a:moveTo>
                <a:lnTo>
                  <a:pt x="0" y="2659189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569707" y="4160520"/>
            <a:ext cx="1571625" cy="1571625"/>
          </a:xfrm>
          <a:custGeom>
            <a:avLst/>
            <a:gdLst/>
            <a:ahLst/>
            <a:cxnLst/>
            <a:rect l="l" t="t" r="r" b="b"/>
            <a:pathLst>
              <a:path w="1571625" h="1571625">
                <a:moveTo>
                  <a:pt x="1571625" y="0"/>
                </a:moveTo>
                <a:lnTo>
                  <a:pt x="0" y="1571624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695438" y="4039361"/>
            <a:ext cx="1441450" cy="1441450"/>
          </a:xfrm>
          <a:custGeom>
            <a:avLst/>
            <a:gdLst/>
            <a:ahLst/>
            <a:cxnLst/>
            <a:rect l="l" t="t" r="r" b="b"/>
            <a:pathLst>
              <a:path w="1441450" h="1441450">
                <a:moveTo>
                  <a:pt x="1441450" y="0"/>
                </a:moveTo>
                <a:lnTo>
                  <a:pt x="0" y="144145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088630" y="4496561"/>
            <a:ext cx="1047750" cy="1047750"/>
          </a:xfrm>
          <a:custGeom>
            <a:avLst/>
            <a:gdLst/>
            <a:ahLst/>
            <a:cxnLst/>
            <a:rect l="l" t="t" r="r" b="b"/>
            <a:pathLst>
              <a:path w="1047750" h="1047750">
                <a:moveTo>
                  <a:pt x="1047750" y="0"/>
                </a:moveTo>
                <a:lnTo>
                  <a:pt x="0" y="104775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078" y="496011"/>
            <a:ext cx="7133843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009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9590" y="1541170"/>
            <a:ext cx="8485505" cy="4293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4283" y="823036"/>
            <a:ext cx="5610225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dirty="0">
                <a:solidFill>
                  <a:srgbClr val="A40D82"/>
                </a:solidFill>
                <a:latin typeface="TeXGyreAdventor"/>
                <a:cs typeface="TeXGyreAdventor"/>
              </a:rPr>
              <a:t>METEOROLOJİ</a:t>
            </a:r>
            <a:endParaRPr sz="6000" dirty="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58158" y="2846070"/>
            <a:ext cx="10198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A40D82"/>
                </a:solidFill>
                <a:latin typeface="TeXGyreAdventor"/>
                <a:cs typeface="TeXGyreAdventor"/>
              </a:rPr>
              <a:t>I.</a:t>
            </a:r>
            <a:r>
              <a:rPr sz="2000" b="1" spc="-70" dirty="0">
                <a:solidFill>
                  <a:srgbClr val="A40D82"/>
                </a:solidFill>
                <a:latin typeface="TeXGyreAdventor"/>
                <a:cs typeface="TeXGyreAdventor"/>
              </a:rPr>
              <a:t> </a:t>
            </a:r>
            <a:r>
              <a:rPr sz="2000" b="1" dirty="0">
                <a:solidFill>
                  <a:srgbClr val="A40D82"/>
                </a:solidFill>
                <a:latin typeface="TeXGyreAdventor"/>
                <a:cs typeface="TeXGyreAdventor"/>
              </a:rPr>
              <a:t>HAFTA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36800" y="4770247"/>
            <a:ext cx="6240399" cy="53540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-10" dirty="0">
                <a:solidFill>
                  <a:srgbClr val="A40D82"/>
                </a:solidFill>
                <a:latin typeface="TeXGyreAdventor"/>
                <a:cs typeface="TeXGyreAdventor"/>
              </a:rPr>
              <a:t>Doç. Dr. </a:t>
            </a:r>
            <a:r>
              <a:rPr lang="tr-TR" sz="3400" spc="-5" dirty="0" smtClean="0">
                <a:solidFill>
                  <a:srgbClr val="A40D82"/>
                </a:solidFill>
                <a:latin typeface="TeXGyreAdventor"/>
                <a:cs typeface="TeXGyreAdventor"/>
              </a:rPr>
              <a:t>Havva Eylem POLAT</a:t>
            </a:r>
            <a:endParaRPr sz="3400" dirty="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2048357"/>
            <a:ext cx="3268979" cy="311975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621665" indent="-609600">
              <a:lnSpc>
                <a:spcPct val="100000"/>
              </a:lnSpc>
              <a:spcBef>
                <a:spcPts val="1180"/>
              </a:spcBef>
              <a:buClr>
                <a:srgbClr val="FFFFFF"/>
              </a:buClr>
              <a:buSzPct val="80000"/>
              <a:buAutoNum type="arabicPeriod"/>
              <a:tabLst>
                <a:tab pos="621665" algn="l"/>
                <a:tab pos="622300" algn="l"/>
              </a:tabLst>
            </a:pPr>
            <a:r>
              <a:rPr sz="2000" dirty="0">
                <a:latin typeface="TeXGyreAdventor"/>
                <a:cs typeface="TeXGyreAdventor"/>
              </a:rPr>
              <a:t>Dinamik</a:t>
            </a:r>
            <a:r>
              <a:rPr sz="2000" spc="-90" dirty="0">
                <a:latin typeface="TeXGyreAdventor"/>
                <a:cs typeface="TeXGyreAdventor"/>
              </a:rPr>
              <a:t> </a:t>
            </a:r>
            <a:r>
              <a:rPr sz="2000" dirty="0">
                <a:latin typeface="TeXGyreAdventor"/>
                <a:cs typeface="TeXGyreAdventor"/>
              </a:rPr>
              <a:t>Meteoroloji</a:t>
            </a:r>
            <a:endParaRPr sz="2000">
              <a:latin typeface="TeXGyreAdventor"/>
              <a:cs typeface="TeXGyreAdventor"/>
            </a:endParaRPr>
          </a:p>
          <a:p>
            <a:pPr marL="621665" indent="-609600">
              <a:lnSpc>
                <a:spcPct val="100000"/>
              </a:lnSpc>
              <a:spcBef>
                <a:spcPts val="1080"/>
              </a:spcBef>
              <a:buClr>
                <a:srgbClr val="FFFFFF"/>
              </a:buClr>
              <a:buSzPct val="80000"/>
              <a:buAutoNum type="arabicPeriod"/>
              <a:tabLst>
                <a:tab pos="621665" algn="l"/>
                <a:tab pos="622300" algn="l"/>
              </a:tabLst>
            </a:pPr>
            <a:r>
              <a:rPr sz="2000" dirty="0">
                <a:latin typeface="TeXGyreAdventor"/>
                <a:cs typeface="TeXGyreAdventor"/>
              </a:rPr>
              <a:t>Fiziksel</a:t>
            </a:r>
            <a:r>
              <a:rPr sz="2000" spc="-95" dirty="0">
                <a:latin typeface="TeXGyreAdventor"/>
                <a:cs typeface="TeXGyreAdventor"/>
              </a:rPr>
              <a:t> </a:t>
            </a:r>
            <a:r>
              <a:rPr sz="2000" dirty="0">
                <a:latin typeface="TeXGyreAdventor"/>
                <a:cs typeface="TeXGyreAdventor"/>
              </a:rPr>
              <a:t>Meteoroloji</a:t>
            </a:r>
            <a:endParaRPr sz="2000">
              <a:latin typeface="TeXGyreAdventor"/>
              <a:cs typeface="TeXGyreAdventor"/>
            </a:endParaRPr>
          </a:p>
          <a:p>
            <a:pPr marL="621665" indent="-609600">
              <a:lnSpc>
                <a:spcPct val="100000"/>
              </a:lnSpc>
              <a:spcBef>
                <a:spcPts val="1080"/>
              </a:spcBef>
              <a:buClr>
                <a:srgbClr val="FFFFFF"/>
              </a:buClr>
              <a:buSzPct val="80000"/>
              <a:buAutoNum type="arabicPeriod"/>
              <a:tabLst>
                <a:tab pos="621665" algn="l"/>
                <a:tab pos="622300" algn="l"/>
              </a:tabLst>
            </a:pPr>
            <a:r>
              <a:rPr sz="2000" dirty="0">
                <a:latin typeface="TeXGyreAdventor"/>
                <a:cs typeface="TeXGyreAdventor"/>
              </a:rPr>
              <a:t>Aeroloji</a:t>
            </a:r>
            <a:endParaRPr sz="2000">
              <a:latin typeface="TeXGyreAdventor"/>
              <a:cs typeface="TeXGyreAdventor"/>
            </a:endParaRPr>
          </a:p>
          <a:p>
            <a:pPr marL="621665" indent="-609600">
              <a:lnSpc>
                <a:spcPct val="100000"/>
              </a:lnSpc>
              <a:spcBef>
                <a:spcPts val="1080"/>
              </a:spcBef>
              <a:buClr>
                <a:srgbClr val="FFFFFF"/>
              </a:buClr>
              <a:buSzPct val="80000"/>
              <a:buAutoNum type="arabicPeriod"/>
              <a:tabLst>
                <a:tab pos="621665" algn="l"/>
                <a:tab pos="622300" algn="l"/>
              </a:tabLst>
            </a:pPr>
            <a:r>
              <a:rPr sz="2000" dirty="0">
                <a:latin typeface="TeXGyreAdventor"/>
                <a:cs typeface="TeXGyreAdventor"/>
              </a:rPr>
              <a:t>Sinoptik</a:t>
            </a:r>
            <a:r>
              <a:rPr sz="2000" spc="-100" dirty="0">
                <a:latin typeface="TeXGyreAdventor"/>
                <a:cs typeface="TeXGyreAdventor"/>
              </a:rPr>
              <a:t> </a:t>
            </a:r>
            <a:r>
              <a:rPr sz="2000" dirty="0">
                <a:latin typeface="TeXGyreAdventor"/>
                <a:cs typeface="TeXGyreAdventor"/>
              </a:rPr>
              <a:t>Meteoroloji</a:t>
            </a:r>
            <a:endParaRPr sz="2000">
              <a:latin typeface="TeXGyreAdventor"/>
              <a:cs typeface="TeXGyreAdventor"/>
            </a:endParaRPr>
          </a:p>
          <a:p>
            <a:pPr marL="621665" indent="-609600">
              <a:lnSpc>
                <a:spcPct val="100000"/>
              </a:lnSpc>
              <a:spcBef>
                <a:spcPts val="1080"/>
              </a:spcBef>
              <a:buClr>
                <a:srgbClr val="FFFFFF"/>
              </a:buClr>
              <a:buSzPct val="80000"/>
              <a:buAutoNum type="arabicPeriod"/>
              <a:tabLst>
                <a:tab pos="621665" algn="l"/>
                <a:tab pos="622300" algn="l"/>
              </a:tabLst>
            </a:pPr>
            <a:r>
              <a:rPr sz="2000" dirty="0">
                <a:latin typeface="TeXGyreAdventor"/>
                <a:cs typeface="TeXGyreAdventor"/>
              </a:rPr>
              <a:t>Tarımsal</a:t>
            </a:r>
            <a:r>
              <a:rPr sz="2000" spc="-120" dirty="0">
                <a:latin typeface="TeXGyreAdventor"/>
                <a:cs typeface="TeXGyreAdventor"/>
              </a:rPr>
              <a:t> </a:t>
            </a:r>
            <a:r>
              <a:rPr sz="2000" dirty="0">
                <a:latin typeface="TeXGyreAdventor"/>
                <a:cs typeface="TeXGyreAdventor"/>
              </a:rPr>
              <a:t>Meteoroloji</a:t>
            </a:r>
            <a:endParaRPr sz="2000">
              <a:latin typeface="TeXGyreAdventor"/>
              <a:cs typeface="TeXGyreAdventor"/>
            </a:endParaRPr>
          </a:p>
          <a:p>
            <a:pPr marL="621665" indent="-609600">
              <a:lnSpc>
                <a:spcPct val="100000"/>
              </a:lnSpc>
              <a:spcBef>
                <a:spcPts val="1085"/>
              </a:spcBef>
              <a:buClr>
                <a:srgbClr val="FFFFFF"/>
              </a:buClr>
              <a:buSzPct val="80000"/>
              <a:buAutoNum type="arabicPeriod"/>
              <a:tabLst>
                <a:tab pos="621665" algn="l"/>
                <a:tab pos="622300" algn="l"/>
              </a:tabLst>
            </a:pPr>
            <a:r>
              <a:rPr sz="2000" dirty="0">
                <a:latin typeface="TeXGyreAdventor"/>
                <a:cs typeface="TeXGyreAdventor"/>
              </a:rPr>
              <a:t>Aeronotik</a:t>
            </a:r>
            <a:r>
              <a:rPr sz="2000" spc="-95" dirty="0">
                <a:latin typeface="TeXGyreAdventor"/>
                <a:cs typeface="TeXGyreAdventor"/>
              </a:rPr>
              <a:t> </a:t>
            </a:r>
            <a:r>
              <a:rPr sz="2000" dirty="0">
                <a:latin typeface="TeXGyreAdventor"/>
                <a:cs typeface="TeXGyreAdventor"/>
              </a:rPr>
              <a:t>Meteoroloji</a:t>
            </a:r>
            <a:endParaRPr sz="2000">
              <a:latin typeface="TeXGyreAdventor"/>
              <a:cs typeface="TeXGyreAdventor"/>
            </a:endParaRPr>
          </a:p>
          <a:p>
            <a:pPr marL="621665" indent="-609600">
              <a:lnSpc>
                <a:spcPct val="100000"/>
              </a:lnSpc>
              <a:spcBef>
                <a:spcPts val="1080"/>
              </a:spcBef>
              <a:buClr>
                <a:srgbClr val="FFFFFF"/>
              </a:buClr>
              <a:buSzPct val="80000"/>
              <a:buAutoNum type="arabicPeriod"/>
              <a:tabLst>
                <a:tab pos="621665" algn="l"/>
                <a:tab pos="622300" algn="l"/>
              </a:tabLst>
            </a:pPr>
            <a:r>
              <a:rPr sz="2000" spc="-5" dirty="0">
                <a:latin typeface="TeXGyreAdventor"/>
                <a:cs typeface="TeXGyreAdventor"/>
              </a:rPr>
              <a:t>Deniz</a:t>
            </a:r>
            <a:r>
              <a:rPr sz="2000" spc="-35" dirty="0">
                <a:latin typeface="TeXGyreAdventor"/>
                <a:cs typeface="TeXGyreAdventor"/>
              </a:rPr>
              <a:t> </a:t>
            </a:r>
            <a:r>
              <a:rPr sz="2000" dirty="0">
                <a:latin typeface="TeXGyreAdventor"/>
                <a:cs typeface="TeXGyreAdventor"/>
              </a:rPr>
              <a:t>Meteorolojisi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84275" y="588975"/>
            <a:ext cx="69240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03140" algn="l"/>
              </a:tabLst>
            </a:pPr>
            <a:r>
              <a:rPr dirty="0">
                <a:latin typeface="Arial"/>
                <a:cs typeface="Arial"/>
              </a:rPr>
              <a:t>Meteoro</a:t>
            </a:r>
            <a:r>
              <a:rPr spc="-15" dirty="0">
                <a:latin typeface="Arial"/>
                <a:cs typeface="Arial"/>
              </a:rPr>
              <a:t>l</a:t>
            </a:r>
            <a:r>
              <a:rPr dirty="0">
                <a:latin typeface="Arial"/>
                <a:cs typeface="Arial"/>
              </a:rPr>
              <a:t>oj</a:t>
            </a:r>
            <a:r>
              <a:rPr spc="-15" dirty="0">
                <a:latin typeface="Arial"/>
                <a:cs typeface="Arial"/>
              </a:rPr>
              <a:t>i</a:t>
            </a:r>
            <a:r>
              <a:rPr dirty="0">
                <a:latin typeface="Arial"/>
                <a:cs typeface="Arial"/>
              </a:rPr>
              <a:t>nin </a:t>
            </a:r>
            <a:r>
              <a:rPr spc="-270" dirty="0">
                <a:latin typeface="Arial"/>
                <a:cs typeface="Arial"/>
              </a:rPr>
              <a:t>T</a:t>
            </a:r>
            <a:r>
              <a:rPr spc="-5" dirty="0">
                <a:latin typeface="Arial"/>
                <a:cs typeface="Arial"/>
              </a:rPr>
              <a:t>eme</a:t>
            </a:r>
            <a:r>
              <a:rPr dirty="0">
                <a:latin typeface="Arial"/>
                <a:cs typeface="Arial"/>
              </a:rPr>
              <a:t>l	</a:t>
            </a:r>
            <a:r>
              <a:rPr spc="-5" dirty="0">
                <a:latin typeface="Arial"/>
                <a:cs typeface="Arial"/>
              </a:rPr>
              <a:t>Böl</a:t>
            </a:r>
            <a:r>
              <a:rPr spc="-15" dirty="0">
                <a:latin typeface="Arial"/>
                <a:cs typeface="Arial"/>
              </a:rPr>
              <a:t>ü</a:t>
            </a:r>
            <a:r>
              <a:rPr spc="-5" dirty="0">
                <a:latin typeface="Arial"/>
                <a:cs typeface="Arial"/>
              </a:rPr>
              <a:t>mleri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3016" y="925195"/>
            <a:ext cx="738949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 algn="just">
              <a:lnSpc>
                <a:spcPct val="100000"/>
              </a:lnSpc>
              <a:spcBef>
                <a:spcPts val="100"/>
              </a:spcBef>
            </a:pPr>
            <a:r>
              <a:rPr sz="1900" b="0" spc="380" dirty="0">
                <a:solidFill>
                  <a:srgbClr val="FFFFFF"/>
                </a:solidFill>
                <a:latin typeface="Arial"/>
                <a:cs typeface="Arial"/>
              </a:rPr>
              <a:t> </a:t>
            </a:r>
            <a:r>
              <a:rPr sz="2400" b="0" spc="-5" dirty="0">
                <a:latin typeface="TeXGyreAdventor"/>
                <a:cs typeface="TeXGyreAdventor"/>
              </a:rPr>
              <a:t>Bunlardan başka meteorolojinin </a:t>
            </a:r>
            <a:r>
              <a:rPr sz="2400" b="0" spc="-55" dirty="0">
                <a:latin typeface="TeXGyreAdventor"/>
                <a:cs typeface="TeXGyreAdventor"/>
              </a:rPr>
              <a:t>İstatistiki  </a:t>
            </a:r>
            <a:r>
              <a:rPr sz="2400" b="0" dirty="0">
                <a:latin typeface="TeXGyreAdventor"/>
                <a:cs typeface="TeXGyreAdventor"/>
              </a:rPr>
              <a:t>Meteoroloji, </a:t>
            </a:r>
            <a:r>
              <a:rPr sz="2400" b="0" spc="-5" dirty="0">
                <a:latin typeface="TeXGyreAdventor"/>
                <a:cs typeface="TeXGyreAdventor"/>
              </a:rPr>
              <a:t>Hidrometeoroloji, </a:t>
            </a:r>
            <a:r>
              <a:rPr sz="2400" b="0" spc="-10" dirty="0">
                <a:latin typeface="TeXGyreAdventor"/>
                <a:cs typeface="TeXGyreAdventor"/>
              </a:rPr>
              <a:t>Tıbbi </a:t>
            </a:r>
            <a:r>
              <a:rPr sz="2400" b="0" dirty="0">
                <a:latin typeface="TeXGyreAdventor"/>
                <a:cs typeface="TeXGyreAdventor"/>
              </a:rPr>
              <a:t>Meteoroloji,  Radyo Meteorolojisi gibi </a:t>
            </a:r>
            <a:r>
              <a:rPr sz="2400" b="0" spc="-5" dirty="0">
                <a:latin typeface="TeXGyreAdventor"/>
                <a:cs typeface="TeXGyreAdventor"/>
              </a:rPr>
              <a:t>dalları da</a:t>
            </a:r>
            <a:r>
              <a:rPr sz="2400" b="0" spc="-80" dirty="0">
                <a:latin typeface="TeXGyreAdventor"/>
                <a:cs typeface="TeXGyreAdventor"/>
              </a:rPr>
              <a:t> </a:t>
            </a:r>
            <a:r>
              <a:rPr sz="2400" b="0" dirty="0">
                <a:latin typeface="TeXGyreAdventor"/>
                <a:cs typeface="TeXGyreAdventor"/>
              </a:rPr>
              <a:t>vardır.</a:t>
            </a:r>
            <a:endParaRPr sz="24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3016" y="2687192"/>
            <a:ext cx="12598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spc="380" dirty="0">
                <a:solidFill>
                  <a:srgbClr val="FFFFFF"/>
                </a:solidFill>
                <a:latin typeface="Arial"/>
                <a:cs typeface="Arial"/>
              </a:rPr>
              <a:t></a:t>
            </a:r>
            <a:r>
              <a:rPr sz="19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000099"/>
                </a:solidFill>
                <a:latin typeface="TeXGyreAdventor"/>
                <a:cs typeface="TeXGyreAdventor"/>
              </a:rPr>
              <a:t>Ayrıca</a:t>
            </a:r>
            <a:endParaRPr sz="24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49527" y="3052648"/>
            <a:ext cx="13087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bölgele</a:t>
            </a:r>
            <a:r>
              <a:rPr sz="2400" spc="-15" dirty="0">
                <a:solidFill>
                  <a:srgbClr val="000099"/>
                </a:solidFill>
                <a:latin typeface="TeXGyreAdventor"/>
                <a:cs typeface="TeXGyreAdventor"/>
              </a:rPr>
              <a:t>r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i</a:t>
            </a:r>
            <a:endParaRPr sz="2400">
              <a:latin typeface="TeXGyreAdventor"/>
              <a:cs typeface="TeXGyreAdventor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13761" y="2687192"/>
            <a:ext cx="224980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meteorolojik</a:t>
            </a:r>
            <a:endParaRPr sz="2400">
              <a:latin typeface="TeXGyreAdventor"/>
              <a:cs typeface="TeXGyreAdventor"/>
            </a:endParaRPr>
          </a:p>
          <a:p>
            <a:pPr marL="303530">
              <a:lnSpc>
                <a:spcPct val="100000"/>
              </a:lnSpc>
              <a:tabLst>
                <a:tab pos="1632585" algn="l"/>
              </a:tabLst>
            </a:pP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kü</a:t>
            </a:r>
            <a:r>
              <a:rPr sz="2400" spc="-10" dirty="0">
                <a:solidFill>
                  <a:srgbClr val="000099"/>
                </a:solidFill>
                <a:latin typeface="TeXGyreAdventor"/>
                <a:cs typeface="TeXGyreAdventor"/>
              </a:rPr>
              <a:t>ç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ü</a:t>
            </a:r>
            <a:r>
              <a:rPr sz="2400" spc="5" dirty="0">
                <a:solidFill>
                  <a:srgbClr val="000099"/>
                </a:solidFill>
                <a:latin typeface="TeXGyreAdventor"/>
                <a:cs typeface="TeXGyreAdventor"/>
              </a:rPr>
              <a:t>k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,	orta</a:t>
            </a:r>
            <a:endParaRPr sz="2400">
              <a:latin typeface="TeXGyreAdventor"/>
              <a:cs typeface="TeXGyreAdventor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43754" y="2687192"/>
            <a:ext cx="202247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7190" marR="5080" indent="-364490">
              <a:lnSpc>
                <a:spcPct val="100000"/>
              </a:lnSpc>
              <a:spcBef>
                <a:spcPts val="100"/>
              </a:spcBef>
              <a:tabLst>
                <a:tab pos="797560" algn="l"/>
              </a:tabLst>
            </a:pPr>
            <a:r>
              <a:rPr sz="2400" spc="10" dirty="0">
                <a:solidFill>
                  <a:srgbClr val="000099"/>
                </a:solidFill>
                <a:latin typeface="TeXGyreAdventor"/>
                <a:cs typeface="TeXGyreAdventor"/>
              </a:rPr>
              <a:t>v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e	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coğra</a:t>
            </a:r>
            <a:r>
              <a:rPr sz="2400" spc="-15" dirty="0">
                <a:solidFill>
                  <a:srgbClr val="000099"/>
                </a:solidFill>
                <a:latin typeface="TeXGyreAdventor"/>
                <a:cs typeface="TeXGyreAdventor"/>
              </a:rPr>
              <a:t>f</a:t>
            </a:r>
            <a:r>
              <a:rPr sz="2400" spc="5" dirty="0">
                <a:solidFill>
                  <a:srgbClr val="000099"/>
                </a:solidFill>
                <a:latin typeface="TeXGyreAdventor"/>
                <a:cs typeface="TeXGyreAdventor"/>
              </a:rPr>
              <a:t>i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k  </a:t>
            </a:r>
            <a:r>
              <a:rPr sz="2400" spc="10" dirty="0">
                <a:solidFill>
                  <a:srgbClr val="000099"/>
                </a:solidFill>
                <a:latin typeface="TeXGyreAdventor"/>
                <a:cs typeface="TeXGyreAdventor"/>
              </a:rPr>
              <a:t>ve</a:t>
            </a:r>
            <a:endParaRPr sz="2400">
              <a:latin typeface="TeXGyreAdventor"/>
              <a:cs typeface="TeXGyreAdvento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48909" y="3052648"/>
            <a:ext cx="92138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büyük</a:t>
            </a:r>
            <a:endParaRPr sz="2400">
              <a:latin typeface="TeXGyreAdventor"/>
              <a:cs typeface="TeXGyreAdvento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17257" y="2687192"/>
            <a:ext cx="113538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937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açıdan 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öl</a:t>
            </a:r>
            <a:r>
              <a:rPr sz="2400" spc="-10" dirty="0">
                <a:solidFill>
                  <a:srgbClr val="000099"/>
                </a:solidFill>
                <a:latin typeface="TeXGyreAdventor"/>
                <a:cs typeface="TeXGyreAdventor"/>
              </a:rPr>
              <a:t>ç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e</a:t>
            </a:r>
            <a:r>
              <a:rPr sz="2400" spc="-10" dirty="0">
                <a:solidFill>
                  <a:srgbClr val="000099"/>
                </a:solidFill>
                <a:latin typeface="TeXGyreAdventor"/>
                <a:cs typeface="TeXGyreAdventor"/>
              </a:rPr>
              <a:t>k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te</a:t>
            </a:r>
            <a:endParaRPr sz="2400">
              <a:latin typeface="TeXGyreAdventor"/>
              <a:cs typeface="TeXGyreAdventor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49527" y="3419094"/>
            <a:ext cx="710247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inceleyen </a:t>
            </a:r>
            <a:r>
              <a:rPr sz="2400" spc="10" dirty="0">
                <a:solidFill>
                  <a:srgbClr val="000099"/>
                </a:solidFill>
                <a:latin typeface="TeXGyreAdventor"/>
                <a:cs typeface="TeXGyreAdventor"/>
              </a:rPr>
              <a:t>ve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mikro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meteoroloji,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mezo 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meteoroloji </a:t>
            </a:r>
            <a:r>
              <a:rPr sz="2400" spc="10" dirty="0">
                <a:solidFill>
                  <a:srgbClr val="000099"/>
                </a:solidFill>
                <a:latin typeface="TeXGyreAdventor"/>
                <a:cs typeface="TeXGyreAdventor"/>
              </a:rPr>
              <a:t>ve </a:t>
            </a:r>
            <a:r>
              <a:rPr sz="2400" spc="-10" dirty="0">
                <a:solidFill>
                  <a:srgbClr val="000099"/>
                </a:solidFill>
                <a:latin typeface="TeXGyreAdventor"/>
                <a:cs typeface="TeXGyreAdventor"/>
              </a:rPr>
              <a:t>makro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meteoroloji olarak bilinen 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bilim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dalları da</a:t>
            </a:r>
            <a:r>
              <a:rPr sz="2400" spc="-55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vardır.</a:t>
            </a:r>
            <a:endParaRPr sz="24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830961"/>
            <a:ext cx="457708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eXGyreAdventor"/>
                <a:cs typeface="TeXGyreAdventor"/>
              </a:rPr>
              <a:t>DİNAMİK</a:t>
            </a:r>
            <a:r>
              <a:rPr sz="3200" spc="-120" dirty="0">
                <a:latin typeface="TeXGyreAdventor"/>
                <a:cs typeface="TeXGyreAdventor"/>
              </a:rPr>
              <a:t> </a:t>
            </a:r>
            <a:r>
              <a:rPr sz="3200" dirty="0">
                <a:latin typeface="TeXGyreAdventor"/>
                <a:cs typeface="TeXGyreAdventor"/>
              </a:rPr>
              <a:t>METEOROLOJİ</a:t>
            </a:r>
            <a:endParaRPr sz="3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0168" y="1819401"/>
            <a:ext cx="7620634" cy="2129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5"/>
              </a:spcBef>
            </a:pPr>
            <a:r>
              <a:rPr sz="1600" spc="295" dirty="0">
                <a:solidFill>
                  <a:srgbClr val="FFFFFF"/>
                </a:solidFill>
                <a:latin typeface="Arial"/>
                <a:cs typeface="Arial"/>
              </a:rPr>
              <a:t>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Atmosfer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içerisinde meydana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gelen </a:t>
            </a:r>
            <a:r>
              <a:rPr sz="2000" spc="5" dirty="0">
                <a:solidFill>
                  <a:srgbClr val="000099"/>
                </a:solidFill>
                <a:latin typeface="TeXGyreAdventor"/>
                <a:cs typeface="TeXGyreAdventor"/>
              </a:rPr>
              <a:t>hava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hareketlerini </a:t>
            </a:r>
            <a:r>
              <a:rPr sz="2000" spc="10" dirty="0">
                <a:solidFill>
                  <a:srgbClr val="000099"/>
                </a:solidFill>
                <a:latin typeface="TeXGyreAdventor"/>
                <a:cs typeface="TeXGyreAdventor"/>
              </a:rPr>
              <a:t>ve</a:t>
            </a:r>
            <a:r>
              <a:rPr sz="2000" spc="-6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000" spc="-140" dirty="0">
                <a:solidFill>
                  <a:srgbClr val="000099"/>
                </a:solidFill>
                <a:latin typeface="TeXGyreAdventor"/>
                <a:cs typeface="TeXGyreAdventor"/>
              </a:rPr>
              <a:t>ısı 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geçişini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matematik </a:t>
            </a:r>
            <a:r>
              <a:rPr sz="2000" spc="10" dirty="0">
                <a:solidFill>
                  <a:srgbClr val="000099"/>
                </a:solidFill>
                <a:latin typeface="TeXGyreAdventor"/>
                <a:cs typeface="TeXGyreAdventor"/>
              </a:rPr>
              <a:t>ve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fizik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kanunlarıyla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açıklamaya</a:t>
            </a:r>
            <a:r>
              <a:rPr sz="2000" spc="-135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çalışır.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  <a:tabLst>
                <a:tab pos="368935" algn="l"/>
              </a:tabLst>
            </a:pPr>
            <a:r>
              <a:rPr sz="1600" spc="295" dirty="0">
                <a:solidFill>
                  <a:srgbClr val="FFFFFF"/>
                </a:solidFill>
                <a:latin typeface="Arial"/>
                <a:cs typeface="Arial"/>
              </a:rPr>
              <a:t>	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Dinamik meteoroloji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hidrodinamik açıdan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hareket</a:t>
            </a:r>
            <a:r>
              <a:rPr sz="2000" spc="-9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000" spc="10" dirty="0">
                <a:solidFill>
                  <a:srgbClr val="000099"/>
                </a:solidFill>
                <a:latin typeface="TeXGyreAdventor"/>
                <a:cs typeface="TeXGyreAdventor"/>
              </a:rPr>
              <a:t>ve</a:t>
            </a:r>
            <a:endParaRPr sz="2000">
              <a:latin typeface="TeXGyreAdventor"/>
              <a:cs typeface="TeXGyreAdventor"/>
            </a:endParaRPr>
          </a:p>
          <a:p>
            <a:pPr marL="299085" marR="372745">
              <a:lnSpc>
                <a:spcPct val="100000"/>
              </a:lnSpc>
            </a:pP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kuvvetlerin dağılışını, termodinamik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açıdan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ısının</a:t>
            </a:r>
            <a:r>
              <a:rPr sz="2000" spc="-21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dağılışını 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incelemektedir.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600" spc="295" dirty="0">
                <a:solidFill>
                  <a:srgbClr val="FFFFFF"/>
                </a:solidFill>
                <a:latin typeface="Arial"/>
                <a:cs typeface="Arial"/>
              </a:rPr>
              <a:t>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Amacı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sayısal </a:t>
            </a:r>
            <a:r>
              <a:rPr sz="2000" spc="5" dirty="0">
                <a:solidFill>
                  <a:srgbClr val="000099"/>
                </a:solidFill>
                <a:latin typeface="TeXGyreAdventor"/>
                <a:cs typeface="TeXGyreAdventor"/>
              </a:rPr>
              <a:t>hava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tahminleri</a:t>
            </a:r>
            <a:r>
              <a:rPr sz="2000" spc="-25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yapabilmektir.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33169" y="830961"/>
            <a:ext cx="432816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000099"/>
                </a:solidFill>
                <a:latin typeface="TeXGyreAdventor"/>
                <a:cs typeface="TeXGyreAdventor"/>
              </a:rPr>
              <a:t>FİZİKSEL</a:t>
            </a:r>
            <a:r>
              <a:rPr sz="3200" b="1" spc="-5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3200" b="1" spc="-5" dirty="0">
                <a:solidFill>
                  <a:srgbClr val="000099"/>
                </a:solidFill>
                <a:latin typeface="TeXGyreAdventor"/>
                <a:cs typeface="TeXGyreAdventor"/>
              </a:rPr>
              <a:t>METEOROLOJİ</a:t>
            </a:r>
            <a:endParaRPr sz="3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5967" y="2161413"/>
            <a:ext cx="719074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5"/>
              </a:spcBef>
            </a:pPr>
            <a:r>
              <a:rPr sz="1600" spc="295" dirty="0">
                <a:solidFill>
                  <a:srgbClr val="FFFFFF"/>
                </a:solidFill>
                <a:latin typeface="Arial"/>
                <a:cs typeface="Arial"/>
              </a:rPr>
              <a:t>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Atmosferde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meydana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gelen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radyasyon,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ısı, </a:t>
            </a:r>
            <a:r>
              <a:rPr sz="2000" spc="-40" dirty="0">
                <a:solidFill>
                  <a:srgbClr val="000099"/>
                </a:solidFill>
                <a:latin typeface="TeXGyreAdventor"/>
                <a:cs typeface="TeXGyreAdventor"/>
              </a:rPr>
              <a:t>buharlaşma, 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yoğunlaşma, yağış,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optik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gibi fiziki olayların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nedenlerini  inceler.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0541" y="207975"/>
            <a:ext cx="229044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eXGyreAdventor"/>
                <a:cs typeface="TeXGyreAdventor"/>
              </a:rPr>
              <a:t>AEOROLOJİ</a:t>
            </a:r>
            <a:endParaRPr sz="3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0415" y="1367408"/>
            <a:ext cx="7604125" cy="307467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99085" marR="5080" indent="-287020">
              <a:lnSpc>
                <a:spcPts val="2160"/>
              </a:lnSpc>
              <a:spcBef>
                <a:spcPts val="375"/>
              </a:spcBef>
            </a:pPr>
            <a:r>
              <a:rPr sz="1600" spc="295" dirty="0">
                <a:solidFill>
                  <a:srgbClr val="FFFFFF"/>
                </a:solidFill>
                <a:latin typeface="Arial"/>
                <a:cs typeface="Arial"/>
              </a:rPr>
              <a:t>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AERO (hava) </a:t>
            </a:r>
            <a:r>
              <a:rPr sz="2000" spc="10" dirty="0">
                <a:solidFill>
                  <a:srgbClr val="000099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LOGY </a:t>
            </a:r>
            <a:r>
              <a:rPr sz="2000" spc="-10" dirty="0">
                <a:solidFill>
                  <a:srgbClr val="000099"/>
                </a:solidFill>
                <a:latin typeface="TeXGyreAdventor"/>
                <a:cs typeface="TeXGyreAdventor"/>
              </a:rPr>
              <a:t>(bilim)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kelimelerinin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birleşmesiyle  anlam kazanan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AEROLOGY (Aeroloji), </a:t>
            </a:r>
            <a:r>
              <a:rPr sz="2000" spc="5" dirty="0">
                <a:solidFill>
                  <a:srgbClr val="000099"/>
                </a:solidFill>
                <a:latin typeface="TeXGyreAdventor"/>
                <a:cs typeface="TeXGyreAdventor"/>
              </a:rPr>
              <a:t>hava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bilimi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anlamına  gelip meteorolojinin en önemli dallarından</a:t>
            </a:r>
            <a:r>
              <a:rPr sz="2000" spc="-114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000" spc="-10" dirty="0">
                <a:solidFill>
                  <a:srgbClr val="000099"/>
                </a:solidFill>
                <a:latin typeface="TeXGyreAdventor"/>
                <a:cs typeface="TeXGyreAdventor"/>
              </a:rPr>
              <a:t>biridir.</a:t>
            </a:r>
            <a:endParaRPr sz="2000">
              <a:latin typeface="TeXGyreAdventor"/>
              <a:cs typeface="TeXGyreAdventor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50">
              <a:latin typeface="TeXGyreAdventor"/>
              <a:cs typeface="TeXGyreAdventor"/>
            </a:endParaRPr>
          </a:p>
          <a:p>
            <a:pPr marL="299085" marR="276860" indent="-287020">
              <a:lnSpc>
                <a:spcPts val="2160"/>
              </a:lnSpc>
              <a:tabLst>
                <a:tab pos="368935" algn="l"/>
              </a:tabLst>
            </a:pPr>
            <a:r>
              <a:rPr sz="1600" spc="295" dirty="0">
                <a:solidFill>
                  <a:srgbClr val="FFFFFF"/>
                </a:solidFill>
                <a:latin typeface="Arial"/>
                <a:cs typeface="Arial"/>
              </a:rPr>
              <a:t>		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Atmosferi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dikine inceler.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Mevcut </a:t>
            </a:r>
            <a:r>
              <a:rPr sz="2000" spc="5" dirty="0">
                <a:solidFill>
                  <a:srgbClr val="000099"/>
                </a:solidFill>
                <a:latin typeface="TeXGyreAdventor"/>
                <a:cs typeface="TeXGyreAdventor"/>
              </a:rPr>
              <a:t>hava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gözlemlerinden 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yararlanarak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gelecekteki </a:t>
            </a:r>
            <a:r>
              <a:rPr sz="2000" spc="5" dirty="0">
                <a:solidFill>
                  <a:srgbClr val="000099"/>
                </a:solidFill>
                <a:latin typeface="TeXGyreAdventor"/>
                <a:cs typeface="TeXGyreAdventor"/>
              </a:rPr>
              <a:t>hava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durumunu tahmine</a:t>
            </a:r>
            <a:r>
              <a:rPr sz="2000" spc="-225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000" spc="5" dirty="0">
                <a:solidFill>
                  <a:srgbClr val="000099"/>
                </a:solidFill>
                <a:latin typeface="TeXGyreAdventor"/>
                <a:cs typeface="TeXGyreAdventor"/>
              </a:rPr>
              <a:t>çalışır. 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Bu çalışmaları, Radiozonda, Meteorolojik</a:t>
            </a:r>
            <a:r>
              <a:rPr sz="2000" spc="-105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radarlar,</a:t>
            </a:r>
            <a:endParaRPr sz="2000">
              <a:latin typeface="TeXGyreAdventor"/>
              <a:cs typeface="TeXGyreAdventor"/>
            </a:endParaRPr>
          </a:p>
          <a:p>
            <a:pPr marL="299085" marR="387985">
              <a:lnSpc>
                <a:spcPts val="2160"/>
              </a:lnSpc>
            </a:pP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Dropwindzonda, Uçak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Entegre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Bilgi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Sistemi,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Sabit Seviye  Balonları,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Gemi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Sondaj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Sistemleri </a:t>
            </a:r>
            <a:r>
              <a:rPr sz="2000" spc="5" dirty="0">
                <a:solidFill>
                  <a:srgbClr val="000099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Meteorolojik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Uydular 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vasıtasıyla</a:t>
            </a:r>
            <a:r>
              <a:rPr sz="2000" spc="-6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yapar.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6440" y="759028"/>
            <a:ext cx="458216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eXGyreAdventor"/>
                <a:cs typeface="TeXGyreAdventor"/>
              </a:rPr>
              <a:t>SİNOPTİK</a:t>
            </a:r>
            <a:r>
              <a:rPr sz="3200" spc="-75" dirty="0">
                <a:latin typeface="TeXGyreAdventor"/>
                <a:cs typeface="TeXGyreAdventor"/>
              </a:rPr>
              <a:t> </a:t>
            </a:r>
            <a:r>
              <a:rPr sz="3200" dirty="0">
                <a:latin typeface="TeXGyreAdventor"/>
                <a:cs typeface="TeXGyreAdventor"/>
              </a:rPr>
              <a:t>METEOROLOJİ</a:t>
            </a:r>
            <a:endParaRPr sz="3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8267" y="1757298"/>
            <a:ext cx="8387715" cy="3982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0"/>
              </a:spcBef>
            </a:pPr>
            <a:r>
              <a:rPr sz="1900" spc="380" dirty="0">
                <a:solidFill>
                  <a:srgbClr val="FFFFFF"/>
                </a:solidFill>
                <a:latin typeface="Arial"/>
                <a:cs typeface="Arial"/>
              </a:rPr>
              <a:t>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Aynı zamanda,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aynı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esaslara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dayanılarak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ülkelerde, 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bölgelerde </a:t>
            </a:r>
            <a:r>
              <a:rPr sz="2400" spc="10" dirty="0">
                <a:solidFill>
                  <a:srgbClr val="000099"/>
                </a:solidFill>
                <a:latin typeface="TeXGyreAdventor"/>
                <a:cs typeface="TeXGyreAdventor"/>
              </a:rPr>
              <a:t>ve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kıtalardaki </a:t>
            </a:r>
            <a:r>
              <a:rPr sz="2400" spc="5" dirty="0">
                <a:solidFill>
                  <a:srgbClr val="000099"/>
                </a:solidFill>
                <a:latin typeface="TeXGyreAdventor"/>
                <a:cs typeface="TeXGyreAdventor"/>
              </a:rPr>
              <a:t>hava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tahminlerini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elde</a:t>
            </a:r>
            <a:r>
              <a:rPr sz="2400" spc="-20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etmek 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amacıyla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meteorolojik gözlemlerin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analizinin  yapılmasıyla</a:t>
            </a:r>
            <a:r>
              <a:rPr sz="2400" spc="-4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ilgilenir.</a:t>
            </a:r>
            <a:endParaRPr sz="2400">
              <a:latin typeface="TeXGyreAdventor"/>
              <a:cs typeface="TeXGyreAdventor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355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</a:pPr>
            <a:r>
              <a:rPr sz="1900" spc="380" dirty="0">
                <a:solidFill>
                  <a:srgbClr val="FFFFFF"/>
                </a:solidFill>
                <a:latin typeface="Arial"/>
                <a:cs typeface="Arial"/>
              </a:rPr>
              <a:t></a:t>
            </a:r>
            <a:r>
              <a:rPr sz="19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Sinoptik meteoroloji çalışmalarında ülkelerin</a:t>
            </a:r>
            <a:endParaRPr sz="2400">
              <a:latin typeface="TeXGyreAdventor"/>
              <a:cs typeface="TeXGyreAdventor"/>
            </a:endParaRPr>
          </a:p>
          <a:p>
            <a:pPr marL="299085" marR="421005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meteoroloji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kuruluşları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sürekli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ilişki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içerisindedir.</a:t>
            </a:r>
            <a:r>
              <a:rPr sz="2400" spc="-10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Dünya 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Meteoroloji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Teşkilatı'na </a:t>
            </a:r>
            <a:r>
              <a:rPr sz="2400" spc="-10" dirty="0">
                <a:solidFill>
                  <a:srgbClr val="000099"/>
                </a:solidFill>
                <a:latin typeface="TeXGyreAdventor"/>
                <a:cs typeface="TeXGyreAdventor"/>
              </a:rPr>
              <a:t>(WMO)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üye ülkeler</a:t>
            </a:r>
            <a:r>
              <a:rPr sz="2400" spc="-2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sinoptik</a:t>
            </a:r>
            <a:endParaRPr sz="2400">
              <a:latin typeface="TeXGyreAdventor"/>
              <a:cs typeface="TeXGyreAdventor"/>
            </a:endParaRPr>
          </a:p>
          <a:p>
            <a:pPr marL="299085" marR="665480">
              <a:lnSpc>
                <a:spcPct val="100000"/>
              </a:lnSpc>
            </a:pP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meteoroloji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alanında geliştirilmiş metot </a:t>
            </a:r>
            <a:r>
              <a:rPr sz="2400" spc="10" dirty="0">
                <a:solidFill>
                  <a:srgbClr val="000099"/>
                </a:solidFill>
                <a:latin typeface="TeXGyreAdventor"/>
                <a:cs typeface="TeXGyreAdventor"/>
              </a:rPr>
              <a:t>ve</a:t>
            </a:r>
            <a:r>
              <a:rPr sz="2400" spc="-9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teknikleri  standart hale getirmek</a:t>
            </a:r>
            <a:r>
              <a:rPr sz="2400" spc="-75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durumundadır.</a:t>
            </a:r>
            <a:endParaRPr sz="24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9243" y="470407"/>
            <a:ext cx="472630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eXGyreAdventor"/>
                <a:cs typeface="TeXGyreAdventor"/>
              </a:rPr>
              <a:t>TARIMSAL</a:t>
            </a:r>
            <a:r>
              <a:rPr sz="3200" spc="-90" dirty="0">
                <a:latin typeface="TeXGyreAdventor"/>
                <a:cs typeface="TeXGyreAdventor"/>
              </a:rPr>
              <a:t> </a:t>
            </a:r>
            <a:r>
              <a:rPr sz="3200" dirty="0">
                <a:latin typeface="TeXGyreAdventor"/>
                <a:cs typeface="TeXGyreAdventor"/>
              </a:rPr>
              <a:t>METEOROLOJİ</a:t>
            </a:r>
            <a:endParaRPr sz="3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7217" y="1720341"/>
            <a:ext cx="8166100" cy="4199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40640" indent="-287020" algn="just">
              <a:lnSpc>
                <a:spcPct val="100000"/>
              </a:lnSpc>
              <a:spcBef>
                <a:spcPts val="100"/>
              </a:spcBef>
            </a:pPr>
            <a:r>
              <a:rPr sz="1900" spc="380" dirty="0">
                <a:solidFill>
                  <a:srgbClr val="FFFFFF"/>
                </a:solidFill>
                <a:latin typeface="Arial"/>
                <a:cs typeface="Arial"/>
              </a:rPr>
              <a:t></a:t>
            </a:r>
            <a:r>
              <a:rPr sz="1900" spc="-2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Basit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bir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tanımlama olarak meteorolojinin tarımla </a:t>
            </a:r>
            <a:r>
              <a:rPr sz="2400" spc="-135" dirty="0">
                <a:solidFill>
                  <a:srgbClr val="000099"/>
                </a:solidFill>
                <a:latin typeface="TeXGyreAdventor"/>
                <a:cs typeface="TeXGyreAdventor"/>
              </a:rPr>
              <a:t>olan 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ilişkilerini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inceler.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Gelişen bitki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ve</a:t>
            </a:r>
            <a:r>
              <a:rPr sz="2400" spc="-135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hayvan</a:t>
            </a:r>
            <a:endParaRPr sz="2400">
              <a:latin typeface="TeXGyreAdventor"/>
              <a:cs typeface="TeXGyreAdventor"/>
            </a:endParaRPr>
          </a:p>
          <a:p>
            <a:pPr marL="299085" marR="5080" algn="just">
              <a:lnSpc>
                <a:spcPct val="100000"/>
              </a:lnSpc>
            </a:pP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organizmalarının fiziksel özellikleriyle uğraşan bilim</a:t>
            </a:r>
            <a:r>
              <a:rPr sz="2400" spc="-20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dalı  olup, bu ortamda meydana gelen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fiziksel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gelişmelerin 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incelenmesi </a:t>
            </a:r>
            <a:r>
              <a:rPr sz="2400" spc="10" dirty="0">
                <a:solidFill>
                  <a:srgbClr val="000099"/>
                </a:solidFill>
                <a:latin typeface="TeXGyreAdventor"/>
                <a:cs typeface="TeXGyreAdventor"/>
              </a:rPr>
              <a:t>ve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aynı zamanda söz konusu</a:t>
            </a:r>
            <a:r>
              <a:rPr sz="2400" spc="-75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fiziksel</a:t>
            </a:r>
            <a:endParaRPr sz="2400">
              <a:latin typeface="TeXGyreAdventor"/>
              <a:cs typeface="TeXGyreAdventor"/>
            </a:endParaRPr>
          </a:p>
          <a:p>
            <a:pPr marL="299085" marR="71755">
              <a:lnSpc>
                <a:spcPct val="100000"/>
              </a:lnSpc>
            </a:pP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özelliklerle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gelişmenin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tarım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yararına saptanan  bulgularla etkilenmesini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inceleyen bir bilim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dalı</a:t>
            </a:r>
            <a:r>
              <a:rPr sz="2400" spc="-18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olarak 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da</a:t>
            </a:r>
            <a:r>
              <a:rPr sz="2400" spc="-1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tanımlanabilir.</a:t>
            </a:r>
            <a:endParaRPr sz="24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sz="1900" spc="380" dirty="0">
                <a:solidFill>
                  <a:srgbClr val="FFFFFF"/>
                </a:solidFill>
                <a:latin typeface="Arial"/>
                <a:cs typeface="Arial"/>
              </a:rPr>
              <a:t></a:t>
            </a:r>
            <a:r>
              <a:rPr sz="1900" spc="-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Aynı zamanda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atmosfer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özellikle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bitkilerin </a:t>
            </a:r>
            <a:r>
              <a:rPr sz="2400" spc="5" dirty="0">
                <a:solidFill>
                  <a:srgbClr val="000099"/>
                </a:solidFill>
                <a:latin typeface="TeXGyreAdventor"/>
                <a:cs typeface="TeXGyreAdventor"/>
              </a:rPr>
              <a:t>hava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ile</a:t>
            </a:r>
            <a:endParaRPr sz="2400">
              <a:latin typeface="TeXGyreAdventor"/>
              <a:cs typeface="TeXGyreAdventor"/>
            </a:endParaRPr>
          </a:p>
          <a:p>
            <a:pPr marL="299085" marR="285115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temasta olan kısımlarının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geliştiği ortamın ısı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rejimi</a:t>
            </a:r>
            <a:r>
              <a:rPr sz="2400" spc="-16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400" spc="10" dirty="0">
                <a:solidFill>
                  <a:srgbClr val="000099"/>
                </a:solidFill>
                <a:latin typeface="TeXGyreAdventor"/>
                <a:cs typeface="TeXGyreAdventor"/>
              </a:rPr>
              <a:t>ve 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toprak yüzeyi </a:t>
            </a:r>
            <a:r>
              <a:rPr sz="2400" spc="5" dirty="0">
                <a:solidFill>
                  <a:srgbClr val="000099"/>
                </a:solidFill>
                <a:latin typeface="TeXGyreAdventor"/>
                <a:cs typeface="TeXGyreAdventor"/>
              </a:rPr>
              <a:t>ile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ilişkisini de</a:t>
            </a:r>
            <a:r>
              <a:rPr sz="2400" spc="-7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inceler.</a:t>
            </a:r>
            <a:endParaRPr sz="24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639" y="212851"/>
            <a:ext cx="7680325" cy="134239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77495">
              <a:lnSpc>
                <a:spcPct val="100000"/>
              </a:lnSpc>
              <a:spcBef>
                <a:spcPts val="675"/>
              </a:spcBef>
            </a:pPr>
            <a:r>
              <a:rPr sz="2400" b="1" spc="-25" dirty="0">
                <a:solidFill>
                  <a:srgbClr val="000099"/>
                </a:solidFill>
                <a:latin typeface="Arial"/>
                <a:cs typeface="Arial"/>
              </a:rPr>
              <a:t>Tarımsal </a:t>
            </a:r>
            <a:r>
              <a:rPr sz="2400" b="1" dirty="0">
                <a:solidFill>
                  <a:srgbClr val="000099"/>
                </a:solidFill>
                <a:latin typeface="Arial"/>
                <a:cs typeface="Arial"/>
              </a:rPr>
              <a:t>Meteorolojinin </a:t>
            </a:r>
            <a:r>
              <a:rPr sz="2400" b="1" spc="-5" dirty="0">
                <a:solidFill>
                  <a:srgbClr val="000099"/>
                </a:solidFill>
                <a:latin typeface="Arial"/>
                <a:cs typeface="Arial"/>
              </a:rPr>
              <a:t>Uygulama</a:t>
            </a:r>
            <a:r>
              <a:rPr sz="2400" b="1" spc="-75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0099"/>
                </a:solidFill>
                <a:latin typeface="Arial"/>
                <a:cs typeface="Arial"/>
              </a:rPr>
              <a:t>Alanları</a:t>
            </a:r>
            <a:endParaRPr sz="2400">
              <a:latin typeface="Arial"/>
              <a:cs typeface="Arial"/>
            </a:endParaRPr>
          </a:p>
          <a:p>
            <a:pPr marL="277495" indent="-265430">
              <a:lnSpc>
                <a:spcPct val="100000"/>
              </a:lnSpc>
              <a:spcBef>
                <a:spcPts val="575"/>
              </a:spcBef>
              <a:buChar char="•"/>
              <a:tabLst>
                <a:tab pos="277495" algn="l"/>
                <a:tab pos="278130" algn="l"/>
              </a:tabLst>
            </a:pPr>
            <a:r>
              <a:rPr sz="2400" spc="-45" dirty="0">
                <a:solidFill>
                  <a:srgbClr val="000099"/>
                </a:solidFill>
                <a:latin typeface="Arial"/>
                <a:cs typeface="Arial"/>
              </a:rPr>
              <a:t>Toprak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muhafaza ve sulama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planlarına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yardımcı</a:t>
            </a:r>
            <a:r>
              <a:rPr sz="2400" spc="175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olmak</a:t>
            </a:r>
            <a:endParaRPr sz="2400">
              <a:latin typeface="Arial"/>
              <a:cs typeface="Arial"/>
            </a:endParaRPr>
          </a:p>
          <a:p>
            <a:pPr marL="277495" indent="-265430">
              <a:lnSpc>
                <a:spcPct val="100000"/>
              </a:lnSpc>
              <a:spcBef>
                <a:spcPts val="575"/>
              </a:spcBef>
              <a:buChar char="•"/>
              <a:tabLst>
                <a:tab pos="277495" algn="l"/>
                <a:tab pos="278130" algn="l"/>
              </a:tabLst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Orman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yangınlarıyla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ilgili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uyarılar</a:t>
            </a:r>
            <a:r>
              <a:rPr sz="2400" spc="13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yapmak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06922" y="1602994"/>
            <a:ext cx="33502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21460" algn="l"/>
                <a:tab pos="2590165" algn="l"/>
              </a:tabLst>
            </a:pP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uya</a:t>
            </a:r>
            <a:r>
              <a:rPr sz="2400" spc="5" dirty="0">
                <a:solidFill>
                  <a:srgbClr val="000099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ı</a:t>
            </a:r>
            <a:r>
              <a:rPr sz="2400" spc="-15" dirty="0">
                <a:solidFill>
                  <a:srgbClr val="000099"/>
                </a:solidFill>
                <a:latin typeface="Arial"/>
                <a:cs typeface="Arial"/>
              </a:rPr>
              <a:t>l</a:t>
            </a:r>
            <a:r>
              <a:rPr sz="2400" spc="5" dirty="0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ra	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iliş</a:t>
            </a:r>
            <a:r>
              <a:rPr sz="2400" spc="5" dirty="0">
                <a:solidFill>
                  <a:srgbClr val="000099"/>
                </a:solidFill>
                <a:latin typeface="Arial"/>
                <a:cs typeface="Arial"/>
              </a:rPr>
              <a:t>k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n	teme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l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6639" y="1602994"/>
            <a:ext cx="5425440" cy="1196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05435">
              <a:lnSpc>
                <a:spcPct val="100000"/>
              </a:lnSpc>
              <a:spcBef>
                <a:spcPts val="100"/>
              </a:spcBef>
              <a:buChar char="•"/>
              <a:tabLst>
                <a:tab pos="277495" algn="l"/>
                <a:tab pos="278130" algn="l"/>
                <a:tab pos="1160145" algn="l"/>
                <a:tab pos="2804795" algn="l"/>
                <a:tab pos="4213225" algn="l"/>
              </a:tabLst>
            </a:pP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D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	tah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m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inle</a:t>
            </a:r>
            <a:r>
              <a:rPr sz="2400" spc="5" dirty="0">
                <a:solidFill>
                  <a:srgbClr val="000099"/>
                </a:solidFill>
                <a:latin typeface="Arial"/>
                <a:cs typeface="Arial"/>
              </a:rPr>
              <a:t>r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yaparak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gerekli  oluşturmak</a:t>
            </a:r>
            <a:endParaRPr sz="2400">
              <a:latin typeface="Arial"/>
              <a:cs typeface="Arial"/>
            </a:endParaRPr>
          </a:p>
          <a:p>
            <a:pPr marL="277495" indent="-265430">
              <a:lnSpc>
                <a:spcPct val="100000"/>
              </a:lnSpc>
              <a:spcBef>
                <a:spcPts val="575"/>
              </a:spcBef>
              <a:buChar char="•"/>
              <a:tabLst>
                <a:tab pos="277495" algn="l"/>
                <a:tab pos="278130" algn="l"/>
              </a:tabLst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Ekim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ve hasat tarihlerinin</a:t>
            </a:r>
            <a:r>
              <a:rPr sz="2400" spc="55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planlanması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08317" y="2846959"/>
            <a:ext cx="18491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66115" algn="l"/>
              </a:tabLst>
            </a:pP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ve	yapıların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6639" y="2846959"/>
            <a:ext cx="6616700" cy="1196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Char char="•"/>
              <a:tabLst>
                <a:tab pos="277495" algn="l"/>
                <a:tab pos="278130" algn="l"/>
                <a:tab pos="1387475" algn="l"/>
                <a:tab pos="2635885" algn="l"/>
                <a:tab pos="3932554" algn="l"/>
                <a:tab pos="5739130" algn="l"/>
              </a:tabLst>
            </a:pPr>
            <a:r>
              <a:rPr sz="2400" spc="5" dirty="0">
                <a:solidFill>
                  <a:srgbClr val="000099"/>
                </a:solidFill>
                <a:latin typeface="Arial"/>
                <a:cs typeface="Arial"/>
              </a:rPr>
              <a:t>K</a:t>
            </a:r>
            <a:r>
              <a:rPr sz="2400" spc="-20" dirty="0">
                <a:solidFill>
                  <a:srgbClr val="000099"/>
                </a:solidFill>
                <a:latin typeface="Arial"/>
                <a:cs typeface="Arial"/>
              </a:rPr>
              <a:t>ı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r</a:t>
            </a:r>
            <a:r>
              <a:rPr sz="2400" spc="5" dirty="0">
                <a:solidFill>
                  <a:srgbClr val="000099"/>
                </a:solidFill>
                <a:latin typeface="Arial"/>
                <a:cs typeface="Arial"/>
              </a:rPr>
              <a:t>s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l	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al</a:t>
            </a:r>
            <a:r>
              <a:rPr sz="2400" spc="5" dirty="0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nda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işlet</a:t>
            </a:r>
            <a:r>
              <a:rPr sz="2400" spc="5" dirty="0">
                <a:solidFill>
                  <a:srgbClr val="000099"/>
                </a:solidFill>
                <a:latin typeface="Arial"/>
                <a:cs typeface="Arial"/>
              </a:rPr>
              <a:t>m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e	m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erkezinin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	s</a:t>
            </a:r>
            <a:r>
              <a:rPr sz="2400" spc="5" dirty="0">
                <a:solidFill>
                  <a:srgbClr val="000099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çimi 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projelendirilmesi</a:t>
            </a:r>
            <a:endParaRPr sz="2400">
              <a:latin typeface="Arial"/>
              <a:cs typeface="Arial"/>
            </a:endParaRPr>
          </a:p>
          <a:p>
            <a:pPr marL="277495" indent="-265430">
              <a:lnSpc>
                <a:spcPct val="100000"/>
              </a:lnSpc>
              <a:spcBef>
                <a:spcPts val="575"/>
              </a:spcBef>
              <a:buChar char="•"/>
              <a:tabLst>
                <a:tab pos="277495" algn="l"/>
                <a:tab pos="278130" algn="l"/>
              </a:tabLst>
            </a:pP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Zararlı böcek ve bitki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hastalıkları</a:t>
            </a:r>
            <a:r>
              <a:rPr sz="2400" spc="8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denetimi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6639" y="4090238"/>
            <a:ext cx="877125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  <a:buChar char="•"/>
              <a:tabLst>
                <a:tab pos="278130" algn="l"/>
              </a:tabLst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Bazı mikroklimatolojik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değerlendirmeler; örneğin seraların  planlanması, Bu 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konularda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en 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çok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ele 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alınan parametreler yağış 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ve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000099"/>
                </a:solidFill>
                <a:latin typeface="Arial"/>
                <a:cs typeface="Arial"/>
              </a:rPr>
              <a:t>sıcaklıktır.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7368" y="864234"/>
            <a:ext cx="511746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eXGyreAdventor"/>
                <a:cs typeface="TeXGyreAdventor"/>
              </a:rPr>
              <a:t>AERONOTİK</a:t>
            </a:r>
            <a:r>
              <a:rPr sz="3200" spc="-80" dirty="0">
                <a:latin typeface="TeXGyreAdventor"/>
                <a:cs typeface="TeXGyreAdventor"/>
              </a:rPr>
              <a:t> </a:t>
            </a:r>
            <a:r>
              <a:rPr sz="3200" dirty="0">
                <a:latin typeface="TeXGyreAdventor"/>
                <a:cs typeface="TeXGyreAdventor"/>
              </a:rPr>
              <a:t>METEOROLOJİ</a:t>
            </a:r>
            <a:endParaRPr sz="3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5967" y="1720723"/>
            <a:ext cx="758126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spc="295" dirty="0">
                <a:solidFill>
                  <a:srgbClr val="FFFFFF"/>
                </a:solidFill>
                <a:latin typeface="Arial"/>
                <a:cs typeface="Arial"/>
              </a:rPr>
              <a:t>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Meteorolojinin uçuş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problemlerine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uygulanmasını</a:t>
            </a:r>
            <a:r>
              <a:rPr sz="2000" spc="-4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000" spc="-35" dirty="0">
                <a:solidFill>
                  <a:srgbClr val="000099"/>
                </a:solidFill>
                <a:latin typeface="TeXGyreAdventor"/>
                <a:cs typeface="TeXGyreAdventor"/>
              </a:rPr>
              <a:t>inceleyen</a:t>
            </a:r>
            <a:endParaRPr sz="2000">
              <a:latin typeface="TeXGyreAdventor"/>
              <a:cs typeface="TeXGyreAdventor"/>
            </a:endParaRPr>
          </a:p>
          <a:p>
            <a:pPr marL="299085">
              <a:lnSpc>
                <a:spcPct val="100000"/>
              </a:lnSpc>
            </a:pP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bir bilim</a:t>
            </a:r>
            <a:r>
              <a:rPr sz="2000" spc="-4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dalıdır.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31493" y="864234"/>
            <a:ext cx="428561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000099"/>
                </a:solidFill>
                <a:latin typeface="TeXGyreAdventor"/>
                <a:cs typeface="TeXGyreAdventor"/>
              </a:rPr>
              <a:t>DENİZ</a:t>
            </a:r>
            <a:r>
              <a:rPr sz="3200" b="1" spc="-105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3200" b="1" dirty="0">
                <a:solidFill>
                  <a:srgbClr val="000099"/>
                </a:solidFill>
                <a:latin typeface="TeXGyreAdventor"/>
                <a:cs typeface="TeXGyreAdventor"/>
              </a:rPr>
              <a:t>METEOROLOJİSİ</a:t>
            </a:r>
            <a:endParaRPr sz="3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4644" y="2125726"/>
            <a:ext cx="7382509" cy="940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5"/>
              </a:spcBef>
            </a:pPr>
            <a:r>
              <a:rPr sz="1600" spc="295" dirty="0">
                <a:solidFill>
                  <a:srgbClr val="FFFFFF"/>
                </a:solidFill>
                <a:latin typeface="Arial"/>
                <a:cs typeface="Arial"/>
              </a:rPr>
              <a:t>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Meteorolojik elemanların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denizlerle </a:t>
            </a:r>
            <a:r>
              <a:rPr sz="2000" spc="10" dirty="0">
                <a:solidFill>
                  <a:srgbClr val="000099"/>
                </a:solidFill>
                <a:latin typeface="TeXGyreAdventor"/>
                <a:cs typeface="TeXGyreAdventor"/>
              </a:rPr>
              <a:t>ve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denizcilikle </a:t>
            </a:r>
            <a:r>
              <a:rPr sz="2000" spc="-35" dirty="0">
                <a:solidFill>
                  <a:srgbClr val="000099"/>
                </a:solidFill>
                <a:latin typeface="TeXGyreAdventor"/>
                <a:cs typeface="TeXGyreAdventor"/>
              </a:rPr>
              <a:t>ilişkilerini 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inceler. Denizler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üzerindeki </a:t>
            </a:r>
            <a:r>
              <a:rPr sz="2000" spc="-5" dirty="0">
                <a:solidFill>
                  <a:srgbClr val="000099"/>
                </a:solidFill>
                <a:latin typeface="TeXGyreAdventor"/>
                <a:cs typeface="TeXGyreAdventor"/>
              </a:rPr>
              <a:t>iklim elemanlarıyla deniz suyu 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özelliklerini de</a:t>
            </a:r>
            <a:r>
              <a:rPr sz="2000" spc="-5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000099"/>
                </a:solidFill>
                <a:latin typeface="TeXGyreAdventor"/>
                <a:cs typeface="TeXGyreAdventor"/>
              </a:rPr>
              <a:t>inceler.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12060" y="438150"/>
            <a:ext cx="5047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0099"/>
                </a:solidFill>
                <a:latin typeface="Times New Roman"/>
                <a:cs typeface="Times New Roman"/>
              </a:rPr>
              <a:t>METEOROLOJİ DERSİ ÖĞRETİM</a:t>
            </a:r>
            <a:r>
              <a:rPr sz="1800" b="1" spc="-15" dirty="0">
                <a:solidFill>
                  <a:srgbClr val="000099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000099"/>
                </a:solidFill>
                <a:latin typeface="Times New Roman"/>
                <a:cs typeface="Times New Roman"/>
              </a:rPr>
              <a:t>PROGRAMI</a:t>
            </a:r>
            <a:endParaRPr sz="18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828800" y="1184275"/>
          <a:ext cx="5775325" cy="5035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4625975"/>
              </a:tblGrid>
              <a:tr h="339725"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600" b="1" spc="-4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HAFTA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600" b="1" spc="-1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KONU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60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600" spc="-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Meteorolojinin tanımı, önemi, ve</a:t>
                      </a:r>
                      <a:r>
                        <a:rPr sz="1600" spc="3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gelişimi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0"/>
                        </a:spcBef>
                      </a:pPr>
                      <a:r>
                        <a:rPr sz="160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71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600" spc="-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Meteorolojinin bölümleri ve </a:t>
                      </a:r>
                      <a:r>
                        <a:rPr sz="1600" spc="-1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uygulama alanları,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Atmosferin </a:t>
                      </a:r>
                      <a:r>
                        <a:rPr sz="1600" spc="-1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yapısı </a:t>
                      </a:r>
                      <a:r>
                        <a:rPr sz="1600" spc="-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ve</a:t>
                      </a:r>
                      <a:r>
                        <a:rPr sz="1600" spc="5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özellikleri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60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600" spc="-1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Sıcaklık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9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60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600" spc="-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Hava</a:t>
                      </a:r>
                      <a:r>
                        <a:rPr sz="1600" spc="-1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basıncı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71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60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600" spc="-1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Rüzgar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9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60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600" spc="-1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Nem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88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60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600" spc="-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Buharlaşma ve</a:t>
                      </a:r>
                      <a:r>
                        <a:rPr sz="1600" spc="-1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bulutlar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40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60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600" spc="-4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Yağış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39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60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600" spc="-4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Yağış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Hava</a:t>
                      </a:r>
                      <a:r>
                        <a:rPr sz="1600" spc="-1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kütleleri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R="762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600" spc="-12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600" spc="-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Cephe</a:t>
                      </a:r>
                      <a:r>
                        <a:rPr sz="1600" spc="-1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sistemleri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Meteoroloji </a:t>
                      </a:r>
                      <a:r>
                        <a:rPr sz="1600" spc="-1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rasatlar, </a:t>
                      </a:r>
                      <a:r>
                        <a:rPr sz="1600" spc="-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rasat</a:t>
                      </a:r>
                      <a:r>
                        <a:rPr sz="1600" spc="35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solidFill>
                            <a:srgbClr val="000099"/>
                          </a:solidFill>
                          <a:latin typeface="Arial"/>
                          <a:cs typeface="Arial"/>
                        </a:rPr>
                        <a:t>parkı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4715" y="405384"/>
            <a:ext cx="8229600" cy="5832475"/>
          </a:xfrm>
          <a:custGeom>
            <a:avLst/>
            <a:gdLst/>
            <a:ahLst/>
            <a:cxnLst/>
            <a:rect l="l" t="t" r="r" b="b"/>
            <a:pathLst>
              <a:path w="8229600" h="5832475">
                <a:moveTo>
                  <a:pt x="0" y="5832348"/>
                </a:moveTo>
                <a:lnTo>
                  <a:pt x="8229600" y="5832348"/>
                </a:lnTo>
                <a:lnTo>
                  <a:pt x="8229600" y="0"/>
                </a:lnTo>
                <a:lnTo>
                  <a:pt x="0" y="0"/>
                </a:lnTo>
                <a:lnTo>
                  <a:pt x="0" y="5832348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16965" y="852042"/>
            <a:ext cx="33286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8000"/>
                </a:solidFill>
                <a:latin typeface="TeXGyreAdventor"/>
                <a:cs typeface="TeXGyreAdventor"/>
              </a:rPr>
              <a:t>METEOROLOJİ</a:t>
            </a:r>
            <a:r>
              <a:rPr spc="-25" dirty="0">
                <a:solidFill>
                  <a:srgbClr val="008000"/>
                </a:solidFill>
                <a:latin typeface="TeXGyreAdventor"/>
                <a:cs typeface="TeXGyreAdventor"/>
              </a:rPr>
              <a:t> </a:t>
            </a:r>
            <a:r>
              <a:rPr spc="-5" dirty="0">
                <a:solidFill>
                  <a:srgbClr val="008000"/>
                </a:solidFill>
                <a:latin typeface="TeXGyreAdventor"/>
                <a:cs typeface="TeXGyreAdventor"/>
              </a:rPr>
              <a:t>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5525" y="1601851"/>
            <a:ext cx="7825740" cy="366141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47625" marR="7620" indent="-30480" algn="just">
              <a:lnSpc>
                <a:spcPct val="102000"/>
              </a:lnSpc>
              <a:spcBef>
                <a:spcPts val="55"/>
              </a:spcBef>
            </a:pPr>
            <a:r>
              <a:rPr sz="2000" b="1" spc="-5" dirty="0">
                <a:solidFill>
                  <a:srgbClr val="000099"/>
                </a:solidFill>
                <a:latin typeface="TeXGyreAdventor"/>
                <a:cs typeface="TeXGyreAdventor"/>
              </a:rPr>
              <a:t>Dünyamızı </a:t>
            </a:r>
            <a:r>
              <a:rPr sz="2000" b="1" spc="-10" dirty="0">
                <a:solidFill>
                  <a:srgbClr val="000099"/>
                </a:solidFill>
                <a:latin typeface="TeXGyreAdventor"/>
                <a:cs typeface="TeXGyreAdventor"/>
              </a:rPr>
              <a:t>çevreleyen </a:t>
            </a:r>
            <a:r>
              <a:rPr sz="2000" b="1" spc="-5" dirty="0">
                <a:solidFill>
                  <a:srgbClr val="000099"/>
                </a:solidFill>
                <a:latin typeface="TeXGyreAdventor"/>
                <a:cs typeface="TeXGyreAdventor"/>
              </a:rPr>
              <a:t>atmosfer içerisinde meydana gelen  </a:t>
            </a:r>
            <a:r>
              <a:rPr sz="2000" b="1" dirty="0">
                <a:solidFill>
                  <a:srgbClr val="000099"/>
                </a:solidFill>
                <a:latin typeface="TeXGyreAdventor"/>
                <a:cs typeface="TeXGyreAdventor"/>
              </a:rPr>
              <a:t>bütün </a:t>
            </a:r>
            <a:r>
              <a:rPr sz="2000" b="1" spc="-5" dirty="0">
                <a:solidFill>
                  <a:srgbClr val="000099"/>
                </a:solidFill>
                <a:latin typeface="TeXGyreAdventor"/>
                <a:cs typeface="TeXGyreAdventor"/>
              </a:rPr>
              <a:t>olayları </a:t>
            </a:r>
            <a:r>
              <a:rPr sz="2000" b="1" dirty="0">
                <a:solidFill>
                  <a:srgbClr val="000099"/>
                </a:solidFill>
                <a:latin typeface="TeXGyreAdventor"/>
                <a:cs typeface="TeXGyreAdventor"/>
              </a:rPr>
              <a:t>ve </a:t>
            </a:r>
            <a:r>
              <a:rPr sz="2000" b="1" spc="-5" dirty="0">
                <a:solidFill>
                  <a:srgbClr val="000099"/>
                </a:solidFill>
                <a:latin typeface="TeXGyreAdventor"/>
                <a:cs typeface="TeXGyreAdventor"/>
              </a:rPr>
              <a:t>değişimleri </a:t>
            </a:r>
            <a:r>
              <a:rPr sz="2000" b="1" spc="-10" dirty="0">
                <a:solidFill>
                  <a:srgbClr val="000099"/>
                </a:solidFill>
                <a:latin typeface="TeXGyreAdventor"/>
                <a:cs typeface="TeXGyreAdventor"/>
              </a:rPr>
              <a:t>inceleyen, </a:t>
            </a:r>
            <a:r>
              <a:rPr sz="2000" b="1" dirty="0">
                <a:solidFill>
                  <a:srgbClr val="000099"/>
                </a:solidFill>
                <a:latin typeface="TeXGyreAdventor"/>
                <a:cs typeface="TeXGyreAdventor"/>
              </a:rPr>
              <a:t>bu </a:t>
            </a:r>
            <a:r>
              <a:rPr sz="2000" b="1" spc="-5" dirty="0">
                <a:solidFill>
                  <a:srgbClr val="000099"/>
                </a:solidFill>
                <a:latin typeface="TeXGyreAdventor"/>
                <a:cs typeface="TeXGyreAdventor"/>
              </a:rPr>
              <a:t>olay ve değişimlerin  ortaya çıkardığı sonuçları irdeleyen bilim</a:t>
            </a:r>
            <a:r>
              <a:rPr sz="2000" b="1" spc="-55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000" b="1" spc="-5" dirty="0">
                <a:solidFill>
                  <a:srgbClr val="000099"/>
                </a:solidFill>
                <a:latin typeface="TeXGyreAdventor"/>
                <a:cs typeface="TeXGyreAdventor"/>
              </a:rPr>
              <a:t>dalıdır.</a:t>
            </a:r>
            <a:endParaRPr sz="2000">
              <a:latin typeface="TeXGyreAdventor"/>
              <a:cs typeface="TeXGyreAdventor"/>
            </a:endParaRPr>
          </a:p>
          <a:p>
            <a:pPr marL="47625" marR="5080" indent="-35560" algn="just">
              <a:lnSpc>
                <a:spcPct val="100000"/>
              </a:lnSpc>
              <a:spcBef>
                <a:spcPts val="1160"/>
              </a:spcBef>
            </a:pP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İnsanoğlu yaratıldığı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günden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beri meteoroloji </a:t>
            </a:r>
            <a:r>
              <a:rPr sz="2400" spc="-10" dirty="0">
                <a:solidFill>
                  <a:srgbClr val="000099"/>
                </a:solidFill>
                <a:latin typeface="TeXGyreAdventor"/>
                <a:cs typeface="TeXGyreAdventor"/>
              </a:rPr>
              <a:t>ile </a:t>
            </a:r>
            <a:r>
              <a:rPr sz="2400" spc="20" dirty="0">
                <a:solidFill>
                  <a:srgbClr val="000099"/>
                </a:solidFill>
                <a:latin typeface="TeXGyreAdventor"/>
                <a:cs typeface="TeXGyreAdventor"/>
              </a:rPr>
              <a:t>iç 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içe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olmuş </a:t>
            </a:r>
            <a:r>
              <a:rPr sz="2400" spc="10" dirty="0">
                <a:solidFill>
                  <a:srgbClr val="000099"/>
                </a:solidFill>
                <a:latin typeface="TeXGyreAdventor"/>
                <a:cs typeface="TeXGyreAdventor"/>
              </a:rPr>
              <a:t>ve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kendini hava şartlarının içinde  bulmuştur.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Bu hava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olaylarının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olumlu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yönlerinden  </a:t>
            </a:r>
            <a:r>
              <a:rPr sz="2400" spc="-10" dirty="0">
                <a:solidFill>
                  <a:srgbClr val="000099"/>
                </a:solidFill>
                <a:latin typeface="TeXGyreAdventor"/>
                <a:cs typeface="TeXGyreAdventor"/>
              </a:rPr>
              <a:t>yararlanmaya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olumsuz yönlerinden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de sakınmaya  çalışmıştır. Günümüzde </a:t>
            </a:r>
            <a:r>
              <a:rPr sz="2400" dirty="0">
                <a:solidFill>
                  <a:srgbClr val="000099"/>
                </a:solidFill>
                <a:latin typeface="TeXGyreAdventor"/>
                <a:cs typeface="TeXGyreAdventor"/>
              </a:rPr>
              <a:t>insanoğlu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işlerini, bugünkü </a:t>
            </a:r>
            <a:r>
              <a:rPr sz="2400" spc="10" dirty="0">
                <a:solidFill>
                  <a:srgbClr val="000099"/>
                </a:solidFill>
                <a:latin typeface="TeXGyreAdventor"/>
                <a:cs typeface="TeXGyreAdventor"/>
              </a:rPr>
              <a:t>ve 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gelecekteki hava durumunu dikkate </a:t>
            </a:r>
            <a:r>
              <a:rPr sz="2400" spc="-10" dirty="0">
                <a:solidFill>
                  <a:srgbClr val="000099"/>
                </a:solidFill>
                <a:latin typeface="TeXGyreAdventor"/>
                <a:cs typeface="TeXGyreAdventor"/>
              </a:rPr>
              <a:t>alarak  </a:t>
            </a:r>
            <a:r>
              <a:rPr sz="2400" spc="-5" dirty="0">
                <a:solidFill>
                  <a:srgbClr val="000099"/>
                </a:solidFill>
                <a:latin typeface="TeXGyreAdventor"/>
                <a:cs typeface="TeXGyreAdventor"/>
              </a:rPr>
              <a:t>planlamaktadır.</a:t>
            </a:r>
            <a:endParaRPr sz="24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90597" y="202184"/>
            <a:ext cx="42462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Meteorolojinin</a:t>
            </a:r>
            <a:r>
              <a:rPr spc="-75" dirty="0"/>
              <a:t> </a:t>
            </a:r>
            <a:r>
              <a:rPr spc="-60" dirty="0"/>
              <a:t>Tarihi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90" y="1114501"/>
            <a:ext cx="62725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928495" algn="l"/>
                <a:tab pos="4338320" algn="l"/>
              </a:tabLst>
            </a:pPr>
            <a:r>
              <a:rPr sz="2800" spc="-10" dirty="0">
                <a:solidFill>
                  <a:srgbClr val="000099"/>
                </a:solidFill>
                <a:latin typeface="Arial"/>
                <a:cs typeface="Arial"/>
              </a:rPr>
              <a:t>Dün</a:t>
            </a:r>
            <a:r>
              <a:rPr sz="2800" dirty="0">
                <a:solidFill>
                  <a:srgbClr val="000099"/>
                </a:solidFill>
                <a:latin typeface="Arial"/>
                <a:cs typeface="Arial"/>
              </a:rPr>
              <a:t>y</a:t>
            </a:r>
            <a:r>
              <a:rPr sz="2800" spc="-10" dirty="0">
                <a:solidFill>
                  <a:srgbClr val="000099"/>
                </a:solidFill>
                <a:latin typeface="Arial"/>
                <a:cs typeface="Arial"/>
              </a:rPr>
              <a:t>ad</a:t>
            </a:r>
            <a:r>
              <a:rPr sz="2800" spc="-5" dirty="0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sz="2800" dirty="0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sz="2800" spc="-5" dirty="0">
                <a:solidFill>
                  <a:srgbClr val="000099"/>
                </a:solidFill>
                <a:latin typeface="Arial"/>
                <a:cs typeface="Arial"/>
              </a:rPr>
              <a:t>mete</a:t>
            </a:r>
            <a:r>
              <a:rPr sz="2800" dirty="0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sz="2800" spc="-5" dirty="0">
                <a:solidFill>
                  <a:srgbClr val="000099"/>
                </a:solidFill>
                <a:latin typeface="Arial"/>
                <a:cs typeface="Arial"/>
              </a:rPr>
              <a:t>ro</a:t>
            </a:r>
            <a:r>
              <a:rPr sz="2800" dirty="0">
                <a:solidFill>
                  <a:srgbClr val="000099"/>
                </a:solidFill>
                <a:latin typeface="Arial"/>
                <a:cs typeface="Arial"/>
              </a:rPr>
              <a:t>l</a:t>
            </a:r>
            <a:r>
              <a:rPr sz="2800" spc="-5" dirty="0">
                <a:solidFill>
                  <a:srgbClr val="000099"/>
                </a:solidFill>
                <a:latin typeface="Arial"/>
                <a:cs typeface="Arial"/>
              </a:rPr>
              <a:t>oj</a:t>
            </a:r>
            <a:r>
              <a:rPr sz="2800" dirty="0">
                <a:solidFill>
                  <a:srgbClr val="000099"/>
                </a:solidFill>
                <a:latin typeface="Arial"/>
                <a:cs typeface="Arial"/>
              </a:rPr>
              <a:t>i</a:t>
            </a:r>
            <a:r>
              <a:rPr sz="2800" spc="-5" dirty="0">
                <a:solidFill>
                  <a:srgbClr val="000099"/>
                </a:solidFill>
                <a:latin typeface="Arial"/>
                <a:cs typeface="Arial"/>
              </a:rPr>
              <a:t>k</a:t>
            </a:r>
            <a:r>
              <a:rPr sz="2800" dirty="0">
                <a:solidFill>
                  <a:srgbClr val="000099"/>
                </a:solidFill>
                <a:latin typeface="Arial"/>
                <a:cs typeface="Arial"/>
              </a:rPr>
              <a:t>	</a:t>
            </a:r>
            <a:r>
              <a:rPr sz="2800" spc="-5" dirty="0">
                <a:solidFill>
                  <a:srgbClr val="000099"/>
                </a:solidFill>
                <a:latin typeface="Arial"/>
                <a:cs typeface="Arial"/>
              </a:rPr>
              <a:t>ç</a:t>
            </a:r>
            <a:r>
              <a:rPr sz="2800" spc="5" dirty="0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0099"/>
                </a:solidFill>
                <a:latin typeface="Arial"/>
                <a:cs typeface="Arial"/>
              </a:rPr>
              <a:t>l</a:t>
            </a:r>
            <a:r>
              <a:rPr sz="2800" dirty="0">
                <a:solidFill>
                  <a:srgbClr val="000099"/>
                </a:solidFill>
                <a:latin typeface="Arial"/>
                <a:cs typeface="Arial"/>
              </a:rPr>
              <a:t>ı</a:t>
            </a:r>
            <a:r>
              <a:rPr sz="2800" spc="-5" dirty="0">
                <a:solidFill>
                  <a:srgbClr val="000099"/>
                </a:solidFill>
                <a:latin typeface="Arial"/>
                <a:cs typeface="Arial"/>
              </a:rPr>
              <a:t>şm</a:t>
            </a:r>
            <a:r>
              <a:rPr sz="2800" spc="5" dirty="0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0099"/>
                </a:solidFill>
                <a:latin typeface="Arial"/>
                <a:cs typeface="Arial"/>
              </a:rPr>
              <a:t>l</a:t>
            </a:r>
            <a:r>
              <a:rPr sz="2800" dirty="0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0099"/>
                </a:solidFill>
                <a:latin typeface="Arial"/>
                <a:cs typeface="Arial"/>
              </a:rPr>
              <a:t>r</a:t>
            </a:r>
            <a:r>
              <a:rPr sz="2800" dirty="0">
                <a:solidFill>
                  <a:srgbClr val="000099"/>
                </a:solidFill>
                <a:latin typeface="Arial"/>
                <a:cs typeface="Arial"/>
              </a:rPr>
              <a:t>ı</a:t>
            </a:r>
            <a:r>
              <a:rPr sz="2800" spc="-5" dirty="0">
                <a:solidFill>
                  <a:srgbClr val="000099"/>
                </a:solidFill>
                <a:latin typeface="Arial"/>
                <a:cs typeface="Arial"/>
              </a:rPr>
              <a:t>n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65391" y="1114501"/>
            <a:ext cx="17475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000099"/>
                </a:solidFill>
                <a:latin typeface="Arial"/>
                <a:cs typeface="Arial"/>
              </a:rPr>
              <a:t>başlangıcı,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0000"/>
              </a:lnSpc>
              <a:spcBef>
                <a:spcPts val="100"/>
              </a:spcBef>
            </a:pPr>
            <a:r>
              <a:rPr spc="-5" dirty="0"/>
              <a:t>M.Ö’ye </a:t>
            </a:r>
            <a:r>
              <a:rPr dirty="0"/>
              <a:t>kadar </a:t>
            </a:r>
            <a:r>
              <a:rPr spc="-25" dirty="0"/>
              <a:t>gider. </a:t>
            </a:r>
            <a:r>
              <a:rPr spc="-5" dirty="0"/>
              <a:t>Aristo M.Ö. </a:t>
            </a:r>
            <a:r>
              <a:rPr dirty="0"/>
              <a:t>350 </a:t>
            </a:r>
            <a:r>
              <a:rPr spc="-5" dirty="0"/>
              <a:t>yıllarında </a:t>
            </a:r>
            <a:r>
              <a:rPr dirty="0"/>
              <a:t>kendi  </a:t>
            </a:r>
            <a:r>
              <a:rPr spc="-5" dirty="0"/>
              <a:t>gözlemlerine </a:t>
            </a:r>
            <a:r>
              <a:rPr dirty="0"/>
              <a:t>dayanarak Meteorologica </a:t>
            </a:r>
            <a:r>
              <a:rPr spc="-5" dirty="0"/>
              <a:t>adlı </a:t>
            </a:r>
            <a:r>
              <a:rPr dirty="0"/>
              <a:t>eseri  </a:t>
            </a:r>
            <a:r>
              <a:rPr spc="-15" dirty="0"/>
              <a:t>yazmıştır. </a:t>
            </a:r>
            <a:r>
              <a:rPr spc="-5" dirty="0"/>
              <a:t>Hindistan’da M.Ö. 400 </a:t>
            </a:r>
            <a:r>
              <a:rPr dirty="0"/>
              <a:t>yüzyılda </a:t>
            </a:r>
            <a:r>
              <a:rPr spc="-5" dirty="0"/>
              <a:t>yağmur  ölçmelerinin yapıldığı</a:t>
            </a:r>
            <a:r>
              <a:rPr spc="35" dirty="0"/>
              <a:t> </a:t>
            </a:r>
            <a:r>
              <a:rPr spc="-10" dirty="0"/>
              <a:t>bilinmektedir.</a:t>
            </a:r>
          </a:p>
          <a:p>
            <a:pPr>
              <a:lnSpc>
                <a:spcPct val="100000"/>
              </a:lnSpc>
            </a:pPr>
            <a:endParaRPr sz="3100"/>
          </a:p>
          <a:p>
            <a:pPr marL="12700" marR="5715" algn="just">
              <a:lnSpc>
                <a:spcPct val="120000"/>
              </a:lnSpc>
              <a:spcBef>
                <a:spcPts val="1814"/>
              </a:spcBef>
            </a:pPr>
            <a:r>
              <a:rPr dirty="0"/>
              <a:t>Meteoroloji biliminin </a:t>
            </a:r>
            <a:r>
              <a:rPr spc="-5" dirty="0"/>
              <a:t>geçmişi günümüzden </a:t>
            </a:r>
            <a:r>
              <a:rPr dirty="0"/>
              <a:t>3000 yıl  öncelerine kadar gitmesine </a:t>
            </a:r>
            <a:r>
              <a:rPr spc="-5" dirty="0"/>
              <a:t>rağmen asıl önemini  Birinci Dünya savaşından </a:t>
            </a:r>
            <a:r>
              <a:rPr dirty="0"/>
              <a:t>itibaren</a:t>
            </a:r>
            <a:r>
              <a:rPr spc="75" dirty="0"/>
              <a:t> </a:t>
            </a:r>
            <a:r>
              <a:rPr spc="-15" dirty="0"/>
              <a:t>kazanmıştır.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90" y="25095"/>
            <a:ext cx="8310245" cy="66109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M.Ö.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5.yüzyılda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Hipokrat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tıbbi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Meteoroloji konusunda</a:t>
            </a:r>
            <a:r>
              <a:rPr sz="2400" spc="14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raporlar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20" dirty="0">
                <a:solidFill>
                  <a:srgbClr val="000099"/>
                </a:solidFill>
                <a:latin typeface="Arial"/>
                <a:cs typeface="Arial"/>
              </a:rPr>
              <a:t>yazmıştır.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M.Ö.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4.yüzyılda 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Aristo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“Meteorologica” isimli bir eser</a:t>
            </a:r>
            <a:r>
              <a:rPr sz="2400" spc="-9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000099"/>
                </a:solidFill>
                <a:latin typeface="Arial"/>
                <a:cs typeface="Arial"/>
              </a:rPr>
              <a:t>yazıyor.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M.S.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5.yüzyılda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nem ölçmeye 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yarayan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ilk alet</a:t>
            </a:r>
            <a:r>
              <a:rPr sz="2400" spc="25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000099"/>
                </a:solidFill>
                <a:latin typeface="Arial"/>
                <a:cs typeface="Arial"/>
              </a:rPr>
              <a:t>keşfediliyor.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M.S.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16.yüzyılda Leonardo Da </a:t>
            </a:r>
            <a:r>
              <a:rPr sz="2400" spc="-15" dirty="0">
                <a:solidFill>
                  <a:srgbClr val="000099"/>
                </a:solidFill>
                <a:latin typeface="Arial"/>
                <a:cs typeface="Arial"/>
              </a:rPr>
              <a:t>Vinci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nemliliği ölçen</a:t>
            </a:r>
            <a:r>
              <a:rPr sz="2400" spc="11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mekanik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bir gösterge</a:t>
            </a:r>
            <a:r>
              <a:rPr sz="2400" spc="15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000099"/>
                </a:solidFill>
                <a:latin typeface="Arial"/>
                <a:cs typeface="Arial"/>
              </a:rPr>
              <a:t>geliştiriyor.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3022600" algn="l"/>
              </a:tabLst>
            </a:pPr>
            <a:r>
              <a:rPr sz="2400" spc="-15" dirty="0">
                <a:solidFill>
                  <a:srgbClr val="000099"/>
                </a:solidFill>
                <a:latin typeface="Arial"/>
                <a:cs typeface="Arial"/>
              </a:rPr>
              <a:t>Aynı</a:t>
            </a:r>
            <a:r>
              <a:rPr sz="2400" spc="5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yüzyılda</a:t>
            </a:r>
            <a:r>
              <a:rPr sz="2400" spc="3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Galilea	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sıcaklığı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ölçen termometreyi</a:t>
            </a:r>
            <a:r>
              <a:rPr sz="2400" spc="45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000099"/>
                </a:solidFill>
                <a:latin typeface="Arial"/>
                <a:cs typeface="Arial"/>
              </a:rPr>
              <a:t>buluyor.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M.S.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17.yüzyılda </a:t>
            </a:r>
            <a:r>
              <a:rPr sz="2400" spc="-35" dirty="0">
                <a:solidFill>
                  <a:srgbClr val="000099"/>
                </a:solidFill>
                <a:latin typeface="Arial"/>
                <a:cs typeface="Arial"/>
              </a:rPr>
              <a:t>Toriçelli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cıvalı barometreyi</a:t>
            </a:r>
            <a:r>
              <a:rPr sz="2400" spc="55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000099"/>
                </a:solidFill>
                <a:latin typeface="Arial"/>
                <a:cs typeface="Arial"/>
              </a:rPr>
              <a:t>oluşturuyor.</a:t>
            </a:r>
            <a:endParaRPr sz="2400">
              <a:latin typeface="Arial"/>
              <a:cs typeface="Arial"/>
            </a:endParaRPr>
          </a:p>
          <a:p>
            <a:pPr marL="12700" marR="191770">
              <a:lnSpc>
                <a:spcPct val="100000"/>
              </a:lnSpc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M.S.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18.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yüzyılda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günümüzde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kullanılan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Fahrenheit, Celcius  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Reamour skalaları 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söz konusu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araştırıcılar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tarafından  </a:t>
            </a:r>
            <a:r>
              <a:rPr sz="2400" spc="-15" dirty="0">
                <a:solidFill>
                  <a:srgbClr val="000099"/>
                </a:solidFill>
                <a:latin typeface="Arial"/>
                <a:cs typeface="Arial"/>
              </a:rPr>
              <a:t>oluşturuluyor.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986914" algn="l"/>
              </a:tabLst>
            </a:pPr>
            <a:r>
              <a:rPr sz="2400" spc="-15" dirty="0">
                <a:solidFill>
                  <a:srgbClr val="000099"/>
                </a:solidFill>
                <a:latin typeface="Arial"/>
                <a:cs typeface="Arial"/>
              </a:rPr>
              <a:t>Aynı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yüzyılda	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Woltman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Anemometreyi (rüzgar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hızını</a:t>
            </a:r>
            <a:r>
              <a:rPr sz="2400" spc="-8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ölçen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aleti)</a:t>
            </a:r>
            <a:r>
              <a:rPr sz="2400" spc="1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000099"/>
                </a:solidFill>
                <a:latin typeface="Arial"/>
                <a:cs typeface="Arial"/>
              </a:rPr>
              <a:t>bulmuştur.</a:t>
            </a:r>
            <a:endParaRPr sz="2400">
              <a:latin typeface="Arial"/>
              <a:cs typeface="Arial"/>
            </a:endParaRPr>
          </a:p>
          <a:p>
            <a:pPr marL="12700" marR="706120">
              <a:lnSpc>
                <a:spcPct val="100000"/>
              </a:lnSpc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M.S.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19. yüzyılda </a:t>
            </a:r>
            <a:r>
              <a:rPr sz="2400" spc="-15" dirty="0">
                <a:solidFill>
                  <a:srgbClr val="000099"/>
                </a:solidFill>
                <a:latin typeface="Arial"/>
                <a:cs typeface="Arial"/>
              </a:rPr>
              <a:t>Vicli 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mekanik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barometreyi </a:t>
            </a:r>
            <a:r>
              <a:rPr sz="2400" spc="-15" dirty="0">
                <a:solidFill>
                  <a:srgbClr val="000099"/>
                </a:solidFill>
                <a:latin typeface="Arial"/>
                <a:cs typeface="Arial"/>
              </a:rPr>
              <a:t>keşfetmiştir. 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1945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yılında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uzay çalışmalarında ilk meteorolojik 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radar 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kullanılmaya</a:t>
            </a:r>
            <a:r>
              <a:rPr sz="2400" spc="5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000099"/>
                </a:solidFill>
                <a:latin typeface="Arial"/>
                <a:cs typeface="Arial"/>
              </a:rPr>
              <a:t>başlanmıştır.</a:t>
            </a:r>
            <a:endParaRPr sz="2400">
              <a:latin typeface="Arial"/>
              <a:cs typeface="Arial"/>
            </a:endParaRPr>
          </a:p>
          <a:p>
            <a:pPr marL="12700" marR="902335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1947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yılında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uzaya ilk meteorolojik </a:t>
            </a: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roket </a:t>
            </a:r>
            <a:r>
              <a:rPr sz="2400" spc="-15" dirty="0">
                <a:solidFill>
                  <a:srgbClr val="000099"/>
                </a:solidFill>
                <a:latin typeface="Arial"/>
                <a:cs typeface="Arial"/>
              </a:rPr>
              <a:t>gönderilmiştir. 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1960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yılından </a:t>
            </a:r>
            <a:r>
              <a:rPr sz="2400" spc="-5" dirty="0">
                <a:solidFill>
                  <a:srgbClr val="000099"/>
                </a:solidFill>
                <a:latin typeface="Arial"/>
                <a:cs typeface="Arial"/>
              </a:rPr>
              <a:t>itibaren uzaya </a:t>
            </a:r>
            <a:r>
              <a:rPr sz="2400" spc="-10" dirty="0">
                <a:solidFill>
                  <a:srgbClr val="000099"/>
                </a:solidFill>
                <a:latin typeface="Arial"/>
                <a:cs typeface="Arial"/>
              </a:rPr>
              <a:t>uydular</a:t>
            </a:r>
            <a:r>
              <a:rPr sz="2400" spc="12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000099"/>
                </a:solidFill>
                <a:latin typeface="Arial"/>
                <a:cs typeface="Arial"/>
              </a:rPr>
              <a:t>gönderilmiştir.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0818" y="281432"/>
            <a:ext cx="70739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latin typeface="Arial"/>
                <a:cs typeface="Arial"/>
              </a:rPr>
              <a:t>Dünya Meteoroloji </a:t>
            </a:r>
            <a:r>
              <a:rPr b="0" spc="-50" dirty="0">
                <a:latin typeface="Arial"/>
                <a:cs typeface="Arial"/>
              </a:rPr>
              <a:t>Teşkilatı</a:t>
            </a:r>
            <a:r>
              <a:rPr b="0" spc="-14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(WMO)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9338" y="1378965"/>
            <a:ext cx="7900670" cy="5330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000099"/>
                </a:solidFill>
                <a:latin typeface="Arial"/>
                <a:cs typeface="Arial"/>
              </a:rPr>
              <a:t>23 Mart 1950’de Cenevre’de</a:t>
            </a:r>
            <a:r>
              <a:rPr sz="3600" spc="-45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3600" spc="-25" dirty="0">
                <a:solidFill>
                  <a:srgbClr val="000099"/>
                </a:solidFill>
                <a:latin typeface="Arial"/>
                <a:cs typeface="Arial"/>
              </a:rPr>
              <a:t>kuruluyor.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5000">
              <a:latin typeface="Arial"/>
              <a:cs typeface="Arial"/>
            </a:endParaRPr>
          </a:p>
          <a:p>
            <a:pPr marL="45720" algn="ctr">
              <a:lnSpc>
                <a:spcPct val="100000"/>
              </a:lnSpc>
            </a:pPr>
            <a:r>
              <a:rPr sz="3600" dirty="0">
                <a:solidFill>
                  <a:srgbClr val="000099"/>
                </a:solidFill>
                <a:latin typeface="Arial"/>
                <a:cs typeface="Arial"/>
              </a:rPr>
              <a:t>Ülkemizde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750">
              <a:latin typeface="Arial"/>
              <a:cs typeface="Arial"/>
            </a:endParaRPr>
          </a:p>
          <a:p>
            <a:pPr marL="599440" marR="545465" algn="ctr">
              <a:lnSpc>
                <a:spcPct val="100000"/>
              </a:lnSpc>
            </a:pPr>
            <a:r>
              <a:rPr sz="3200" dirty="0">
                <a:solidFill>
                  <a:srgbClr val="000099"/>
                </a:solidFill>
                <a:latin typeface="Arial"/>
                <a:cs typeface="Arial"/>
              </a:rPr>
              <a:t>16.Yüzyılda </a:t>
            </a:r>
            <a:r>
              <a:rPr sz="3200" spc="-5" dirty="0">
                <a:solidFill>
                  <a:srgbClr val="000099"/>
                </a:solidFill>
                <a:latin typeface="Arial"/>
                <a:cs typeface="Arial"/>
              </a:rPr>
              <a:t>İstanbul’da ilk gözlem</a:t>
            </a:r>
            <a:r>
              <a:rPr sz="3200" spc="-11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99"/>
                </a:solidFill>
                <a:latin typeface="Arial"/>
                <a:cs typeface="Arial"/>
              </a:rPr>
              <a:t>evi  </a:t>
            </a:r>
            <a:r>
              <a:rPr sz="3200" spc="-20" dirty="0">
                <a:solidFill>
                  <a:srgbClr val="000099"/>
                </a:solidFill>
                <a:latin typeface="Arial"/>
                <a:cs typeface="Arial"/>
              </a:rPr>
              <a:t>kuruluyor.</a:t>
            </a:r>
            <a:endParaRPr sz="3200">
              <a:latin typeface="Arial"/>
              <a:cs typeface="Arial"/>
            </a:endParaRPr>
          </a:p>
          <a:p>
            <a:pPr marL="526415" marR="474980" algn="ctr">
              <a:lnSpc>
                <a:spcPct val="100000"/>
              </a:lnSpc>
              <a:spcBef>
                <a:spcPts val="5"/>
              </a:spcBef>
            </a:pPr>
            <a:r>
              <a:rPr sz="3200" spc="-10" dirty="0">
                <a:solidFill>
                  <a:srgbClr val="000099"/>
                </a:solidFill>
                <a:latin typeface="Arial"/>
                <a:cs typeface="Arial"/>
              </a:rPr>
              <a:t>1867’ </a:t>
            </a:r>
            <a:r>
              <a:rPr sz="3200" spc="-5" dirty="0">
                <a:solidFill>
                  <a:srgbClr val="000099"/>
                </a:solidFill>
                <a:latin typeface="Arial"/>
                <a:cs typeface="Arial"/>
              </a:rPr>
              <a:t>de Kandilli gözlem evi</a:t>
            </a:r>
            <a:r>
              <a:rPr sz="3200" spc="-165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3200" spc="-20" dirty="0">
                <a:solidFill>
                  <a:srgbClr val="000099"/>
                </a:solidFill>
                <a:latin typeface="Arial"/>
                <a:cs typeface="Arial"/>
              </a:rPr>
              <a:t>kuruluyor.  </a:t>
            </a:r>
            <a:r>
              <a:rPr sz="3200" spc="-5" dirty="0">
                <a:solidFill>
                  <a:srgbClr val="000099"/>
                </a:solidFill>
                <a:latin typeface="Arial"/>
                <a:cs typeface="Arial"/>
              </a:rPr>
              <a:t>(Kandilli</a:t>
            </a:r>
            <a:r>
              <a:rPr sz="3200" spc="-2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99"/>
                </a:solidFill>
                <a:latin typeface="Arial"/>
                <a:cs typeface="Arial"/>
              </a:rPr>
              <a:t>Rasathanesi)</a:t>
            </a:r>
            <a:endParaRPr sz="3200">
              <a:latin typeface="Arial"/>
              <a:cs typeface="Arial"/>
            </a:endParaRPr>
          </a:p>
          <a:p>
            <a:pPr marL="104139" marR="48895" algn="ctr">
              <a:lnSpc>
                <a:spcPct val="100000"/>
              </a:lnSpc>
            </a:pPr>
            <a:r>
              <a:rPr sz="3200" spc="-10" dirty="0">
                <a:solidFill>
                  <a:srgbClr val="000099"/>
                </a:solidFill>
                <a:latin typeface="Arial"/>
                <a:cs typeface="Arial"/>
              </a:rPr>
              <a:t>1937’de </a:t>
            </a:r>
            <a:r>
              <a:rPr sz="3200" spc="-5" dirty="0">
                <a:solidFill>
                  <a:srgbClr val="000099"/>
                </a:solidFill>
                <a:latin typeface="Arial"/>
                <a:cs typeface="Arial"/>
              </a:rPr>
              <a:t>Meteoroloji İşleri Genel </a:t>
            </a:r>
            <a:r>
              <a:rPr sz="3200" spc="-10" dirty="0">
                <a:solidFill>
                  <a:srgbClr val="000099"/>
                </a:solidFill>
                <a:latin typeface="Arial"/>
                <a:cs typeface="Arial"/>
              </a:rPr>
              <a:t>Müdürlüğü  </a:t>
            </a:r>
            <a:r>
              <a:rPr sz="3200" spc="-20" dirty="0">
                <a:solidFill>
                  <a:srgbClr val="000099"/>
                </a:solidFill>
                <a:latin typeface="Arial"/>
                <a:cs typeface="Arial"/>
              </a:rPr>
              <a:t>kuruluyor.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941959"/>
            <a:ext cx="8072755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marR="5080" indent="-287020" algn="just">
              <a:lnSpc>
                <a:spcPct val="100000"/>
              </a:lnSpc>
              <a:spcBef>
                <a:spcPts val="95"/>
              </a:spcBef>
            </a:pPr>
            <a:r>
              <a:rPr sz="2250" b="0" spc="45" dirty="0">
                <a:solidFill>
                  <a:srgbClr val="FFFFFF"/>
                </a:solidFill>
                <a:latin typeface="Arial"/>
                <a:cs typeface="Arial"/>
              </a:rPr>
              <a:t></a:t>
            </a:r>
            <a:r>
              <a:rPr sz="2800" b="0" spc="45" dirty="0">
                <a:latin typeface="TeXGyreAdventor"/>
                <a:cs typeface="TeXGyreAdventor"/>
              </a:rPr>
              <a:t>Meteorolojinin </a:t>
            </a:r>
            <a:r>
              <a:rPr sz="2800" b="0" spc="-5" dirty="0">
                <a:latin typeface="TeXGyreAdventor"/>
                <a:cs typeface="TeXGyreAdventor"/>
              </a:rPr>
              <a:t>gelişmesine </a:t>
            </a:r>
            <a:r>
              <a:rPr sz="2800" b="0" dirty="0">
                <a:latin typeface="TeXGyreAdventor"/>
                <a:cs typeface="TeXGyreAdventor"/>
              </a:rPr>
              <a:t>özellikle </a:t>
            </a:r>
            <a:r>
              <a:rPr sz="2800" b="0" spc="-5" dirty="0">
                <a:latin typeface="TeXGyreAdventor"/>
                <a:cs typeface="TeXGyreAdventor"/>
              </a:rPr>
              <a:t>uçak </a:t>
            </a:r>
            <a:r>
              <a:rPr sz="2800" b="0" spc="-320" dirty="0">
                <a:latin typeface="TeXGyreAdventor"/>
                <a:cs typeface="TeXGyreAdventor"/>
              </a:rPr>
              <a:t>ve  </a:t>
            </a:r>
            <a:r>
              <a:rPr sz="2800" b="0" spc="-5" dirty="0">
                <a:latin typeface="TeXGyreAdventor"/>
                <a:cs typeface="TeXGyreAdventor"/>
              </a:rPr>
              <a:t>radyonun </a:t>
            </a:r>
            <a:r>
              <a:rPr sz="2800" b="0" dirty="0">
                <a:latin typeface="TeXGyreAdventor"/>
                <a:cs typeface="TeXGyreAdventor"/>
              </a:rPr>
              <a:t>icat </a:t>
            </a:r>
            <a:r>
              <a:rPr sz="2800" b="0" spc="-5" dirty="0">
                <a:latin typeface="TeXGyreAdventor"/>
                <a:cs typeface="TeXGyreAdventor"/>
              </a:rPr>
              <a:t>edilmesinin büyük etkisi  olmuştur. Günümüzde üretilen elektronik  araçlarla bu gelişme son </a:t>
            </a:r>
            <a:r>
              <a:rPr sz="2800" b="0" spc="-10" dirty="0">
                <a:latin typeface="TeXGyreAdventor"/>
                <a:cs typeface="TeXGyreAdventor"/>
              </a:rPr>
              <a:t>derece</a:t>
            </a:r>
            <a:r>
              <a:rPr sz="2800" b="0" spc="70" dirty="0">
                <a:latin typeface="TeXGyreAdventor"/>
                <a:cs typeface="TeXGyreAdventor"/>
              </a:rPr>
              <a:t> </a:t>
            </a:r>
            <a:r>
              <a:rPr sz="2800" b="0" spc="-5" dirty="0">
                <a:latin typeface="TeXGyreAdventor"/>
                <a:cs typeface="TeXGyreAdventor"/>
              </a:rPr>
              <a:t>hızlanmıştır.</a:t>
            </a:r>
            <a:endParaRPr sz="28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398596"/>
            <a:ext cx="8073390" cy="17329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marR="5080" indent="-287020" algn="just">
              <a:lnSpc>
                <a:spcPct val="100000"/>
              </a:lnSpc>
              <a:spcBef>
                <a:spcPts val="95"/>
              </a:spcBef>
            </a:pPr>
            <a:r>
              <a:rPr sz="2250" spc="415" dirty="0">
                <a:solidFill>
                  <a:srgbClr val="FFFFFF"/>
                </a:solidFill>
                <a:latin typeface="Arial"/>
                <a:cs typeface="Arial"/>
              </a:rPr>
              <a:t> </a:t>
            </a:r>
            <a:r>
              <a:rPr sz="2800" spc="-5" dirty="0">
                <a:solidFill>
                  <a:srgbClr val="000099"/>
                </a:solidFill>
                <a:latin typeface="TeXGyreAdventor"/>
                <a:cs typeface="TeXGyreAdventor"/>
              </a:rPr>
              <a:t>Günümüzde </a:t>
            </a:r>
            <a:r>
              <a:rPr sz="2800" dirty="0">
                <a:solidFill>
                  <a:srgbClr val="000099"/>
                </a:solidFill>
                <a:latin typeface="TeXGyreAdventor"/>
                <a:cs typeface="TeXGyreAdventor"/>
              </a:rPr>
              <a:t>meteorolojiyle </a:t>
            </a:r>
            <a:r>
              <a:rPr sz="2800" spc="-5" dirty="0">
                <a:solidFill>
                  <a:srgbClr val="000099"/>
                </a:solidFill>
                <a:latin typeface="TeXGyreAdventor"/>
                <a:cs typeface="TeXGyreAdventor"/>
              </a:rPr>
              <a:t>ilgisi olmayan </a:t>
            </a:r>
            <a:r>
              <a:rPr sz="2800" spc="-220" dirty="0">
                <a:solidFill>
                  <a:srgbClr val="000099"/>
                </a:solidFill>
                <a:latin typeface="TeXGyreAdventor"/>
                <a:cs typeface="TeXGyreAdventor"/>
              </a:rPr>
              <a:t>bir  </a:t>
            </a:r>
            <a:r>
              <a:rPr sz="2800" spc="-5" dirty="0">
                <a:solidFill>
                  <a:srgbClr val="000099"/>
                </a:solidFill>
                <a:latin typeface="TeXGyreAdventor"/>
                <a:cs typeface="TeXGyreAdventor"/>
              </a:rPr>
              <a:t>alan neredeyse kalmamıştır. Askerlik,  ulaştırma, </a:t>
            </a:r>
            <a:r>
              <a:rPr sz="2800" dirty="0">
                <a:solidFill>
                  <a:srgbClr val="000099"/>
                </a:solidFill>
                <a:latin typeface="TeXGyreAdventor"/>
                <a:cs typeface="TeXGyreAdventor"/>
              </a:rPr>
              <a:t>inşaat, </a:t>
            </a:r>
            <a:r>
              <a:rPr sz="2800" spc="-5" dirty="0">
                <a:solidFill>
                  <a:srgbClr val="000099"/>
                </a:solidFill>
                <a:latin typeface="TeXGyreAdventor"/>
                <a:cs typeface="TeXGyreAdventor"/>
              </a:rPr>
              <a:t>turizm, </a:t>
            </a:r>
            <a:r>
              <a:rPr sz="2800" spc="-10" dirty="0">
                <a:solidFill>
                  <a:srgbClr val="000099"/>
                </a:solidFill>
                <a:latin typeface="TeXGyreAdventor"/>
                <a:cs typeface="TeXGyreAdventor"/>
              </a:rPr>
              <a:t>sağlık </a:t>
            </a:r>
            <a:r>
              <a:rPr sz="2800" spc="-5" dirty="0">
                <a:solidFill>
                  <a:srgbClr val="000099"/>
                </a:solidFill>
                <a:latin typeface="TeXGyreAdventor"/>
                <a:cs typeface="TeXGyreAdventor"/>
              </a:rPr>
              <a:t>ve çevre gibi  bütün alanlar meteorolojiyle</a:t>
            </a:r>
            <a:r>
              <a:rPr sz="2800" spc="35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800" dirty="0">
                <a:solidFill>
                  <a:srgbClr val="000099"/>
                </a:solidFill>
                <a:latin typeface="TeXGyreAdventor"/>
                <a:cs typeface="TeXGyreAdventor"/>
              </a:rPr>
              <a:t>ilgilenir.</a:t>
            </a:r>
            <a:endParaRPr sz="28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671321"/>
            <a:ext cx="8075295" cy="520763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99085" marR="5715" indent="-287020" algn="just">
              <a:lnSpc>
                <a:spcPts val="2810"/>
              </a:lnSpc>
              <a:spcBef>
                <a:spcPts val="455"/>
              </a:spcBef>
            </a:pPr>
            <a:r>
              <a:rPr sz="2050" spc="415" dirty="0">
                <a:solidFill>
                  <a:srgbClr val="FFFFFF"/>
                </a:solidFill>
                <a:latin typeface="Arial"/>
                <a:cs typeface="Arial"/>
              </a:rPr>
              <a:t> </a:t>
            </a:r>
            <a:r>
              <a:rPr sz="2600" spc="-5" dirty="0">
                <a:solidFill>
                  <a:srgbClr val="000099"/>
                </a:solidFill>
                <a:latin typeface="TeXGyreAdventor"/>
                <a:cs typeface="TeXGyreAdventor"/>
              </a:rPr>
              <a:t>Bugünkü </a:t>
            </a:r>
            <a:r>
              <a:rPr sz="2600" dirty="0">
                <a:solidFill>
                  <a:srgbClr val="000099"/>
                </a:solidFill>
                <a:latin typeface="TeXGyreAdventor"/>
                <a:cs typeface="TeXGyreAdventor"/>
              </a:rPr>
              <a:t>çalışmalar, radyo, uçak, </a:t>
            </a:r>
            <a:r>
              <a:rPr sz="2600" spc="-5" dirty="0">
                <a:solidFill>
                  <a:srgbClr val="000099"/>
                </a:solidFill>
                <a:latin typeface="TeXGyreAdventor"/>
                <a:cs typeface="TeXGyreAdventor"/>
              </a:rPr>
              <a:t>balon, </a:t>
            </a:r>
            <a:r>
              <a:rPr sz="2600" spc="-105" dirty="0">
                <a:solidFill>
                  <a:srgbClr val="000099"/>
                </a:solidFill>
                <a:latin typeface="TeXGyreAdventor"/>
                <a:cs typeface="TeXGyreAdventor"/>
              </a:rPr>
              <a:t>roket,  </a:t>
            </a:r>
            <a:r>
              <a:rPr sz="2600" dirty="0">
                <a:solidFill>
                  <a:srgbClr val="000099"/>
                </a:solidFill>
                <a:latin typeface="TeXGyreAdventor"/>
                <a:cs typeface="TeXGyreAdventor"/>
              </a:rPr>
              <a:t>elektronik cihazlar, </a:t>
            </a:r>
            <a:r>
              <a:rPr sz="2600" spc="-5" dirty="0">
                <a:solidFill>
                  <a:srgbClr val="000099"/>
                </a:solidFill>
                <a:latin typeface="TeXGyreAdventor"/>
                <a:cs typeface="TeXGyreAdventor"/>
              </a:rPr>
              <a:t>meteorolojik amaçlı yapay  </a:t>
            </a:r>
            <a:r>
              <a:rPr sz="2600" dirty="0">
                <a:solidFill>
                  <a:srgbClr val="000099"/>
                </a:solidFill>
                <a:latin typeface="TeXGyreAdventor"/>
                <a:cs typeface="TeXGyreAdventor"/>
              </a:rPr>
              <a:t>uydular </a:t>
            </a:r>
            <a:r>
              <a:rPr sz="2600" spc="-5" dirty="0">
                <a:solidFill>
                  <a:srgbClr val="000099"/>
                </a:solidFill>
                <a:latin typeface="TeXGyreAdventor"/>
                <a:cs typeface="TeXGyreAdventor"/>
              </a:rPr>
              <a:t>ile </a:t>
            </a:r>
            <a:r>
              <a:rPr sz="2600" dirty="0">
                <a:solidFill>
                  <a:srgbClr val="000099"/>
                </a:solidFill>
                <a:latin typeface="TeXGyreAdventor"/>
                <a:cs typeface="TeXGyreAdventor"/>
              </a:rPr>
              <a:t>çok </a:t>
            </a:r>
            <a:r>
              <a:rPr sz="2600" spc="-5" dirty="0">
                <a:solidFill>
                  <a:srgbClr val="000099"/>
                </a:solidFill>
                <a:latin typeface="TeXGyreAdventor"/>
                <a:cs typeface="TeXGyreAdventor"/>
              </a:rPr>
              <a:t>daha ileri aşamalara</a:t>
            </a:r>
            <a:r>
              <a:rPr sz="2600" spc="1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600" dirty="0">
                <a:solidFill>
                  <a:srgbClr val="000099"/>
                </a:solidFill>
                <a:latin typeface="TeXGyreAdventor"/>
                <a:cs typeface="TeXGyreAdventor"/>
              </a:rPr>
              <a:t>gelmiştir</a:t>
            </a:r>
            <a:r>
              <a:rPr sz="1900" dirty="0">
                <a:solidFill>
                  <a:srgbClr val="000099"/>
                </a:solidFill>
                <a:latin typeface="TeXGyreAdventor"/>
                <a:cs typeface="TeXGyreAdventor"/>
              </a:rPr>
              <a:t>.</a:t>
            </a:r>
            <a:endParaRPr sz="1900">
              <a:latin typeface="TeXGyreAdventor"/>
              <a:cs typeface="TeXGyreAdventor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2900">
              <a:latin typeface="TeXGyreAdventor"/>
              <a:cs typeface="TeXGyreAdventor"/>
            </a:endParaRPr>
          </a:p>
          <a:p>
            <a:pPr marL="299085" marR="5080" indent="-287020" algn="just">
              <a:lnSpc>
                <a:spcPct val="90000"/>
              </a:lnSpc>
              <a:spcBef>
                <a:spcPts val="5"/>
              </a:spcBef>
            </a:pPr>
            <a:r>
              <a:rPr sz="2050" spc="415" dirty="0">
                <a:solidFill>
                  <a:srgbClr val="FFFFFF"/>
                </a:solidFill>
                <a:latin typeface="Arial"/>
                <a:cs typeface="Arial"/>
              </a:rPr>
              <a:t> </a:t>
            </a:r>
            <a:r>
              <a:rPr sz="2600" dirty="0">
                <a:solidFill>
                  <a:srgbClr val="000099"/>
                </a:solidFill>
                <a:latin typeface="TeXGyreAdventor"/>
                <a:cs typeface="TeXGyreAdventor"/>
              </a:rPr>
              <a:t>Meteorolojinin tarımla ilişkisi çok eski </a:t>
            </a:r>
            <a:r>
              <a:rPr sz="2600" spc="-65" dirty="0">
                <a:solidFill>
                  <a:srgbClr val="000099"/>
                </a:solidFill>
                <a:latin typeface="TeXGyreAdventor"/>
                <a:cs typeface="TeXGyreAdventor"/>
              </a:rPr>
              <a:t>çağlardan  </a:t>
            </a:r>
            <a:r>
              <a:rPr sz="2600" spc="-5" dirty="0">
                <a:solidFill>
                  <a:srgbClr val="000099"/>
                </a:solidFill>
                <a:latin typeface="TeXGyreAdventor"/>
                <a:cs typeface="TeXGyreAdventor"/>
              </a:rPr>
              <a:t>beri bilinmektedir. Özellikle ekonomisi </a:t>
            </a:r>
            <a:r>
              <a:rPr sz="2600" dirty="0">
                <a:solidFill>
                  <a:srgbClr val="000099"/>
                </a:solidFill>
                <a:latin typeface="TeXGyreAdventor"/>
                <a:cs typeface="TeXGyreAdventor"/>
              </a:rPr>
              <a:t>tarıma  </a:t>
            </a:r>
            <a:r>
              <a:rPr sz="2600" spc="-5" dirty="0">
                <a:solidFill>
                  <a:srgbClr val="000099"/>
                </a:solidFill>
                <a:latin typeface="TeXGyreAdventor"/>
                <a:cs typeface="TeXGyreAdventor"/>
              </a:rPr>
              <a:t>dayalı </a:t>
            </a:r>
            <a:r>
              <a:rPr sz="2600" dirty="0">
                <a:solidFill>
                  <a:srgbClr val="000099"/>
                </a:solidFill>
                <a:latin typeface="TeXGyreAdventor"/>
                <a:cs typeface="TeXGyreAdventor"/>
              </a:rPr>
              <a:t>ülkelerde tarımsal </a:t>
            </a:r>
            <a:r>
              <a:rPr sz="2600" spc="-5" dirty="0">
                <a:solidFill>
                  <a:srgbClr val="000099"/>
                </a:solidFill>
                <a:latin typeface="TeXGyreAdventor"/>
                <a:cs typeface="TeXGyreAdventor"/>
              </a:rPr>
              <a:t>meteoroloji </a:t>
            </a:r>
            <a:r>
              <a:rPr sz="2600" dirty="0">
                <a:solidFill>
                  <a:srgbClr val="000099"/>
                </a:solidFill>
                <a:latin typeface="TeXGyreAdventor"/>
                <a:cs typeface="TeXGyreAdventor"/>
              </a:rPr>
              <a:t>ayrı </a:t>
            </a:r>
            <a:r>
              <a:rPr sz="2600" spc="10" dirty="0">
                <a:solidFill>
                  <a:srgbClr val="000099"/>
                </a:solidFill>
                <a:latin typeface="TeXGyreAdventor"/>
                <a:cs typeface="TeXGyreAdventor"/>
              </a:rPr>
              <a:t>ve  </a:t>
            </a:r>
            <a:r>
              <a:rPr sz="2600" dirty="0">
                <a:solidFill>
                  <a:srgbClr val="000099"/>
                </a:solidFill>
                <a:latin typeface="TeXGyreAdventor"/>
                <a:cs typeface="TeXGyreAdventor"/>
              </a:rPr>
              <a:t>önemli </a:t>
            </a:r>
            <a:r>
              <a:rPr sz="2600" spc="-5" dirty="0">
                <a:solidFill>
                  <a:srgbClr val="000099"/>
                </a:solidFill>
                <a:latin typeface="TeXGyreAdventor"/>
                <a:cs typeface="TeXGyreAdventor"/>
              </a:rPr>
              <a:t>bir yer</a:t>
            </a:r>
            <a:r>
              <a:rPr sz="2600" spc="1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600" spc="-5" dirty="0">
                <a:solidFill>
                  <a:srgbClr val="000099"/>
                </a:solidFill>
                <a:latin typeface="TeXGyreAdventor"/>
                <a:cs typeface="TeXGyreAdventor"/>
              </a:rPr>
              <a:t>tutmaktadır.</a:t>
            </a:r>
            <a:endParaRPr sz="2600">
              <a:latin typeface="TeXGyreAdventor"/>
              <a:cs typeface="TeXGyreAdventor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600">
              <a:latin typeface="TeXGyreAdventor"/>
              <a:cs typeface="TeXGyreAdventor"/>
            </a:endParaRPr>
          </a:p>
          <a:p>
            <a:pPr marL="299085" marR="5715" indent="-287020" algn="just">
              <a:lnSpc>
                <a:spcPct val="90000"/>
              </a:lnSpc>
            </a:pPr>
            <a:r>
              <a:rPr sz="2050" spc="415" dirty="0">
                <a:solidFill>
                  <a:srgbClr val="FFFFFF"/>
                </a:solidFill>
                <a:latin typeface="Arial"/>
                <a:cs typeface="Arial"/>
              </a:rPr>
              <a:t> </a:t>
            </a:r>
            <a:r>
              <a:rPr sz="2600" dirty="0">
                <a:solidFill>
                  <a:srgbClr val="000099"/>
                </a:solidFill>
                <a:latin typeface="TeXGyreAdventor"/>
                <a:cs typeface="TeXGyreAdventor"/>
              </a:rPr>
              <a:t>Meteorolojinin önemi </a:t>
            </a:r>
            <a:r>
              <a:rPr sz="2600" spc="-5" dirty="0">
                <a:solidFill>
                  <a:srgbClr val="000099"/>
                </a:solidFill>
                <a:latin typeface="TeXGyreAdventor"/>
                <a:cs typeface="TeXGyreAdventor"/>
              </a:rPr>
              <a:t>anlaşıldıkça </a:t>
            </a:r>
            <a:r>
              <a:rPr sz="2600" spc="-50" dirty="0">
                <a:solidFill>
                  <a:srgbClr val="000099"/>
                </a:solidFill>
                <a:latin typeface="TeXGyreAdventor"/>
                <a:cs typeface="TeXGyreAdventor"/>
              </a:rPr>
              <a:t>çalışmalarda  </a:t>
            </a:r>
            <a:r>
              <a:rPr sz="2600" dirty="0">
                <a:solidFill>
                  <a:srgbClr val="000099"/>
                </a:solidFill>
                <a:latin typeface="TeXGyreAdventor"/>
                <a:cs typeface="TeXGyreAdventor"/>
              </a:rPr>
              <a:t>verimliliği </a:t>
            </a:r>
            <a:r>
              <a:rPr sz="2600" spc="-5" dirty="0">
                <a:solidFill>
                  <a:srgbClr val="000099"/>
                </a:solidFill>
                <a:latin typeface="TeXGyreAdventor"/>
                <a:cs typeface="TeXGyreAdventor"/>
              </a:rPr>
              <a:t>sağlamak amacıyla bölümlere  ayrılmıştır. </a:t>
            </a:r>
            <a:r>
              <a:rPr sz="2600" dirty="0">
                <a:solidFill>
                  <a:srgbClr val="000099"/>
                </a:solidFill>
                <a:latin typeface="TeXGyreAdventor"/>
                <a:cs typeface="TeXGyreAdventor"/>
              </a:rPr>
              <a:t>Bu </a:t>
            </a:r>
            <a:r>
              <a:rPr sz="2600" spc="-5" dirty="0">
                <a:solidFill>
                  <a:srgbClr val="000099"/>
                </a:solidFill>
                <a:latin typeface="TeXGyreAdventor"/>
                <a:cs typeface="TeXGyreAdventor"/>
              </a:rPr>
              <a:t>bölümlerin hepsinde </a:t>
            </a:r>
            <a:r>
              <a:rPr sz="2600" spc="-10" dirty="0">
                <a:solidFill>
                  <a:srgbClr val="000099"/>
                </a:solidFill>
                <a:latin typeface="TeXGyreAdventor"/>
                <a:cs typeface="TeXGyreAdventor"/>
              </a:rPr>
              <a:t>hava  </a:t>
            </a:r>
            <a:r>
              <a:rPr sz="2600" dirty="0">
                <a:solidFill>
                  <a:srgbClr val="000099"/>
                </a:solidFill>
                <a:latin typeface="TeXGyreAdventor"/>
                <a:cs typeface="TeXGyreAdventor"/>
              </a:rPr>
              <a:t>tahminleri temel rol</a:t>
            </a:r>
            <a:r>
              <a:rPr sz="2600" spc="-40" dirty="0">
                <a:solidFill>
                  <a:srgbClr val="000099"/>
                </a:solidFill>
                <a:latin typeface="TeXGyreAdventor"/>
                <a:cs typeface="TeXGyreAdventor"/>
              </a:rPr>
              <a:t> </a:t>
            </a:r>
            <a:r>
              <a:rPr sz="2600" spc="-5" dirty="0">
                <a:solidFill>
                  <a:srgbClr val="000099"/>
                </a:solidFill>
                <a:latin typeface="TeXGyreAdventor"/>
                <a:cs typeface="TeXGyreAdventor"/>
              </a:rPr>
              <a:t>oynamaktadır.</a:t>
            </a:r>
            <a:endParaRPr sz="26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211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Meteorolojinin </a:t>
            </a:r>
            <a:r>
              <a:rPr dirty="0"/>
              <a:t>Uygulama</a:t>
            </a:r>
            <a:r>
              <a:rPr spc="-225" dirty="0"/>
              <a:t> </a:t>
            </a:r>
            <a:r>
              <a:rPr spc="-5" dirty="0"/>
              <a:t>Alanları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5967" y="1392450"/>
            <a:ext cx="4532630" cy="25863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07034" indent="-39497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407670" algn="l"/>
              </a:tabLst>
            </a:pPr>
            <a:r>
              <a:rPr sz="2800" spc="-5" dirty="0">
                <a:solidFill>
                  <a:srgbClr val="000099"/>
                </a:solidFill>
                <a:latin typeface="Arial"/>
                <a:cs typeface="Arial"/>
              </a:rPr>
              <a:t>Havacılık</a:t>
            </a:r>
            <a:endParaRPr sz="2800">
              <a:latin typeface="Arial"/>
              <a:cs typeface="Arial"/>
            </a:endParaRPr>
          </a:p>
          <a:p>
            <a:pPr marL="407670" indent="-395605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408305" algn="l"/>
              </a:tabLst>
            </a:pPr>
            <a:r>
              <a:rPr sz="2800" spc="-5" dirty="0">
                <a:solidFill>
                  <a:srgbClr val="000099"/>
                </a:solidFill>
                <a:latin typeface="Arial"/>
                <a:cs typeface="Arial"/>
              </a:rPr>
              <a:t>Kırsal ve Kentsel</a:t>
            </a:r>
            <a:r>
              <a:rPr sz="2800" spc="-55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800" spc="-40" dirty="0">
                <a:solidFill>
                  <a:srgbClr val="000099"/>
                </a:solidFill>
                <a:latin typeface="Arial"/>
                <a:cs typeface="Arial"/>
              </a:rPr>
              <a:t>Yerleşim</a:t>
            </a:r>
            <a:endParaRPr sz="2800">
              <a:latin typeface="Arial"/>
              <a:cs typeface="Arial"/>
            </a:endParaRPr>
          </a:p>
          <a:p>
            <a:pPr marL="407034" indent="-39497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407670" algn="l"/>
              </a:tabLst>
            </a:pPr>
            <a:r>
              <a:rPr sz="2800" spc="-5" dirty="0">
                <a:solidFill>
                  <a:srgbClr val="000099"/>
                </a:solidFill>
                <a:latin typeface="Arial"/>
                <a:cs typeface="Arial"/>
              </a:rPr>
              <a:t>Ulaştırma</a:t>
            </a:r>
            <a:endParaRPr sz="2800">
              <a:latin typeface="Arial"/>
              <a:cs typeface="Arial"/>
            </a:endParaRPr>
          </a:p>
          <a:p>
            <a:pPr marL="400685" indent="-388620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401320" algn="l"/>
              </a:tabLst>
            </a:pPr>
            <a:r>
              <a:rPr sz="2800" spc="-5" dirty="0">
                <a:solidFill>
                  <a:srgbClr val="000099"/>
                </a:solidFill>
                <a:latin typeface="Arial"/>
                <a:cs typeface="Arial"/>
              </a:rPr>
              <a:t>Tıp</a:t>
            </a:r>
            <a:endParaRPr sz="2800">
              <a:latin typeface="Arial"/>
              <a:cs typeface="Arial"/>
            </a:endParaRPr>
          </a:p>
          <a:p>
            <a:pPr marL="400685" indent="-38862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401320" algn="l"/>
              </a:tabLst>
            </a:pPr>
            <a:r>
              <a:rPr sz="2800" spc="-70" dirty="0">
                <a:solidFill>
                  <a:srgbClr val="000099"/>
                </a:solidFill>
                <a:latin typeface="Arial"/>
                <a:cs typeface="Arial"/>
              </a:rPr>
              <a:t>Tarım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737</Words>
  <Application>Microsoft Office PowerPoint</Application>
  <PresentationFormat>Ekran Gösterisi (4:3)</PresentationFormat>
  <Paragraphs>130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Calibri</vt:lpstr>
      <vt:lpstr>TeXGyreAdventor</vt:lpstr>
      <vt:lpstr>Times New Roman</vt:lpstr>
      <vt:lpstr>Office Theme</vt:lpstr>
      <vt:lpstr>METEOROLOJİ</vt:lpstr>
      <vt:lpstr>PowerPoint Sunusu</vt:lpstr>
      <vt:lpstr>METEOROLOJİ :</vt:lpstr>
      <vt:lpstr>Meteorolojinin Tarihi</vt:lpstr>
      <vt:lpstr>PowerPoint Sunusu</vt:lpstr>
      <vt:lpstr>Dünya Meteoroloji Teşkilatı (WMO)</vt:lpstr>
      <vt:lpstr>Meteorolojinin gelişmesine özellikle uçak ve  radyonun icat edilmesinin büyük etkisi  olmuştur. Günümüzde üretilen elektronik  araçlarla bu gelişme son derece hızlanmıştır.</vt:lpstr>
      <vt:lpstr>PowerPoint Sunusu</vt:lpstr>
      <vt:lpstr>Meteorolojinin Uygulama Alanları</vt:lpstr>
      <vt:lpstr>Meteorolojinin Temel Bölümleri</vt:lpstr>
      <vt:lpstr> Bunlardan başka meteorolojinin İstatistiki  Meteoroloji, Hidrometeoroloji, Tıbbi Meteoroloji,  Radyo Meteorolojisi gibi dalları da vardır.</vt:lpstr>
      <vt:lpstr>DİNAMİK METEOROLOJİ</vt:lpstr>
      <vt:lpstr>PowerPoint Sunusu</vt:lpstr>
      <vt:lpstr>AEOROLOJİ</vt:lpstr>
      <vt:lpstr>SİNOPTİK METEOROLOJİ</vt:lpstr>
      <vt:lpstr>TARIMSAL METEOROLOJİ</vt:lpstr>
      <vt:lpstr>PowerPoint Sunusu</vt:lpstr>
      <vt:lpstr>AERONOTİK METEOROLOJİ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ALİ</dc:creator>
  <cp:keywords>Meteoroloji-1-2-3-4 haftalar</cp:keywords>
  <cp:lastModifiedBy>user</cp:lastModifiedBy>
  <cp:revision>1</cp:revision>
  <dcterms:created xsi:type="dcterms:W3CDTF">2020-05-11T06:52:33Z</dcterms:created>
  <dcterms:modified xsi:type="dcterms:W3CDTF">2020-05-11T07:04:34Z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2017-01-24T00:00:00Z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2020-05-11T00:00:00Z</vt:filetime>
  </property>
</Properties>
</file>