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8" r:id="rId2"/>
    <p:sldId id="289" r:id="rId3"/>
    <p:sldId id="290" r:id="rId4"/>
    <p:sldId id="298" r:id="rId5"/>
    <p:sldId id="299" r:id="rId6"/>
    <p:sldId id="300" r:id="rId7"/>
    <p:sldId id="301" r:id="rId8"/>
    <p:sldId id="302" r:id="rId9"/>
    <p:sldId id="303" r:id="rId10"/>
    <p:sldId id="304" r:id="rId11"/>
    <p:sldId id="305" r:id="rId12"/>
    <p:sldId id="306" r:id="rId13"/>
    <p:sldId id="307" r:id="rId14"/>
    <p:sldId id="308" r:id="rId15"/>
    <p:sldId id="309" r:id="rId16"/>
    <p:sldId id="310" r:id="rId17"/>
    <p:sldId id="311" r:id="rId18"/>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86" autoAdjust="0"/>
    <p:restoredTop sz="94660"/>
  </p:normalViewPr>
  <p:slideViewPr>
    <p:cSldViewPr snapToGrid="0">
      <p:cViewPr varScale="1">
        <p:scale>
          <a:sx n="91" d="100"/>
          <a:sy n="91" d="100"/>
        </p:scale>
        <p:origin x="144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vl1pPr>
          </a:lstStyle>
          <a:p>
            <a:fld id="{FE7F11A2-34EF-44A7-95F4-18E60A00E991}" type="slidenum">
              <a:rPr lang="en-GB" altLang="tr-TR"/>
              <a:pPr/>
              <a:t>‹#›</a:t>
            </a:fld>
            <a:endParaRPr lang="en-GB" altLang="tr-TR"/>
          </a:p>
        </p:txBody>
      </p:sp>
    </p:spTree>
    <p:extLst>
      <p:ext uri="{BB962C8B-B14F-4D97-AF65-F5344CB8AC3E}">
        <p14:creationId xmlns:p14="http://schemas.microsoft.com/office/powerpoint/2010/main" val="36438217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miter lim="800000"/>
            <a:headEnd/>
            <a:tailEnd/>
          </a:ln>
        </p:spPr>
        <p:txBody>
          <a:bodyPr/>
          <a:lstStyle/>
          <a:p>
            <a:fld id="{C2FA9B64-B3E9-48B5-B42A-969747C7B6C5}" type="slidenum">
              <a:rPr lang="en-GB" altLang="tr-TR"/>
              <a:pPr/>
              <a:t>1</a:t>
            </a:fld>
            <a:endParaRPr lang="en-GB" altLang="tr-T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en-US" altLang="tr-TR" smtClean="0"/>
          </a:p>
        </p:txBody>
      </p:sp>
    </p:spTree>
    <p:extLst>
      <p:ext uri="{BB962C8B-B14F-4D97-AF65-F5344CB8AC3E}">
        <p14:creationId xmlns:p14="http://schemas.microsoft.com/office/powerpoint/2010/main" val="15291111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descr="IMG_2115"/>
          <p:cNvPicPr>
            <a:picLocks noChangeAspect="1" noChangeArrowheads="1"/>
          </p:cNvPicPr>
          <p:nvPr userDrawn="1"/>
        </p:nvPicPr>
        <p:blipFill>
          <a:blip r:embed="rId2"/>
          <a:srcRect/>
          <a:stretch>
            <a:fillRect/>
          </a:stretch>
        </p:blipFill>
        <p:spPr bwMode="auto">
          <a:xfrm>
            <a:off x="0" y="-709613"/>
            <a:ext cx="9144000" cy="7567613"/>
          </a:xfrm>
          <a:prstGeom prst="rect">
            <a:avLst/>
          </a:prstGeom>
          <a:noFill/>
          <a:ln w="9525">
            <a:noFill/>
            <a:miter lim="800000"/>
            <a:headEnd/>
            <a:tailEnd/>
          </a:ln>
        </p:spPr>
      </p:pic>
      <p:sp>
        <p:nvSpPr>
          <p:cNvPr id="25602" name="Rectangle 2"/>
          <p:cNvSpPr>
            <a:spLocks noGrp="1" noChangeArrowheads="1"/>
          </p:cNvSpPr>
          <p:nvPr>
            <p:ph type="ctrTitle"/>
          </p:nvPr>
        </p:nvSpPr>
        <p:spPr>
          <a:xfrm>
            <a:off x="685800" y="849313"/>
            <a:ext cx="7772400" cy="1143000"/>
          </a:xfrm>
        </p:spPr>
        <p:txBody>
          <a:bodyPr/>
          <a:lstStyle>
            <a:lvl1pPr>
              <a:defRPr/>
            </a:lvl1pPr>
          </a:lstStyle>
          <a:p>
            <a:pPr lvl="0"/>
            <a:r>
              <a:rPr lang="en-US" noProof="0" smtClean="0"/>
              <a:t>Click to edit Master title style</a:t>
            </a:r>
          </a:p>
        </p:txBody>
      </p:sp>
      <p:sp>
        <p:nvSpPr>
          <p:cNvPr id="25603" name="Rectangle 3"/>
          <p:cNvSpPr>
            <a:spLocks noGrp="1" noChangeArrowheads="1"/>
          </p:cNvSpPr>
          <p:nvPr>
            <p:ph type="subTitle" idx="1"/>
          </p:nvPr>
        </p:nvSpPr>
        <p:spPr>
          <a:xfrm>
            <a:off x="1371600" y="2449513"/>
            <a:ext cx="6400800" cy="1752600"/>
          </a:xfrm>
        </p:spPr>
        <p:txBody>
          <a:bodyPr/>
          <a:lstStyle>
            <a:lvl1pPr marL="0" indent="0" algn="ctr">
              <a:buFontTx/>
              <a:buNone/>
              <a:defRPr/>
            </a:lvl1pPr>
          </a:lstStyle>
          <a:p>
            <a:pPr lvl="0"/>
            <a:r>
              <a:rPr lang="en-US" noProof="0" smtClean="0"/>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fld id="{2634A61B-ED67-4185-A0FE-3E224BB9F72A}" type="slidenum">
              <a:rPr lang="en-GB" altLang="tr-TR"/>
              <a:pPr/>
              <a:t>‹#›</a:t>
            </a:fld>
            <a:endParaRPr lang="en-GB" alt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4C791C81-DCD5-47B5-A0BB-E504F890A102}" type="slidenum">
              <a:rPr lang="en-GB" altLang="tr-TR"/>
              <a:pPr/>
              <a:t>‹#›</a:t>
            </a:fld>
            <a:endParaRPr lang="en-GB" alt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4E87D016-178E-46EB-91EC-7F9D58841980}" type="slidenum">
              <a:rPr lang="en-GB" altLang="tr-TR"/>
              <a:pPr/>
              <a:t>‹#›</a:t>
            </a:fld>
            <a:endParaRPr lang="en-GB" alt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89A0D2D1-DC45-4D15-9676-011153E135D4}" type="slidenum">
              <a:rPr lang="en-GB" altLang="tr-TR"/>
              <a:pPr/>
              <a:t>‹#›</a:t>
            </a:fld>
            <a:endParaRPr lang="en-GB" alt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4F9D2611-7473-4129-842A-4E44BDB3F87E}" type="slidenum">
              <a:rPr lang="en-GB" altLang="tr-TR"/>
              <a:pPr/>
              <a:t>‹#›</a:t>
            </a:fld>
            <a:endParaRPr lang="en-GB" alt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2B9A9F9A-3FD3-4FC6-B661-E0CD68B9A866}" type="slidenum">
              <a:rPr lang="en-GB" altLang="tr-TR"/>
              <a:pPr/>
              <a:t>‹#›</a:t>
            </a:fld>
            <a:endParaRPr lang="en-GB" alt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19F392DD-CFEA-46EA-BE43-2B55812C623D}" type="slidenum">
              <a:rPr lang="en-GB" altLang="tr-TR"/>
              <a:pPr/>
              <a:t>‹#›</a:t>
            </a:fld>
            <a:endParaRPr lang="en-GB" alt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FF0156B7-F8DA-4706-94EA-F2F0FA4526DD}" type="slidenum">
              <a:rPr lang="en-GB" altLang="tr-TR"/>
              <a:pPr/>
              <a:t>‹#›</a:t>
            </a:fld>
            <a:endParaRPr lang="en-GB" alt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fld id="{001A92F9-CBFC-42A1-B1EB-848D4F3743E9}" type="slidenum">
              <a:rPr lang="en-GB" altLang="tr-TR"/>
              <a:pPr/>
              <a:t>‹#›</a:t>
            </a:fld>
            <a:endParaRPr lang="en-GB" alt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fld id="{2881F1DC-E7D3-4081-8AFF-DABCD0E0017A}" type="slidenum">
              <a:rPr lang="en-GB" altLang="tr-TR"/>
              <a:pPr/>
              <a:t>‹#›</a:t>
            </a:fld>
            <a:endParaRPr lang="en-GB" alt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fld id="{7100B028-2FB6-49C5-A250-4136406CFDDA}" type="slidenum">
              <a:rPr lang="en-GB" altLang="tr-TR"/>
              <a:pPr/>
              <a:t>‹#›</a:t>
            </a:fld>
            <a:endParaRPr lang="en-GB" alt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BEB2414F-64BF-4DA0-BA20-14F639CC36AE}" type="slidenum">
              <a:rPr lang="en-GB" altLang="tr-TR"/>
              <a:pPr/>
              <a:t>‹#›</a:t>
            </a:fld>
            <a:endParaRPr lang="en-GB" alt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5550C729-C011-4C14-895F-80DD10FE213D}" type="slidenum">
              <a:rPr lang="en-GB" altLang="tr-TR"/>
              <a:pPr/>
              <a:t>‹#›</a:t>
            </a:fld>
            <a:endParaRPr lang="en-GB" alt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descr="IMG_2115v2"/>
          <p:cNvPicPr>
            <a:picLocks noChangeAspect="1" noChangeArrowheads="1"/>
          </p:cNvPicPr>
          <p:nvPr userDrawn="1"/>
        </p:nvPicPr>
        <p:blipFill>
          <a:blip r:embed="rId15"/>
          <a:srcRect/>
          <a:stretch>
            <a:fillRect/>
          </a:stretch>
        </p:blipFill>
        <p:spPr bwMode="auto">
          <a:xfrm>
            <a:off x="0" y="-414338"/>
            <a:ext cx="9144000" cy="7566026"/>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tr-TR"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tr-TR" smtClean="0"/>
              <a:t>Click to edit Master text styles</a:t>
            </a:r>
          </a:p>
          <a:p>
            <a:pPr lvl="1"/>
            <a:r>
              <a:rPr lang="en-GB" altLang="tr-TR" smtClean="0"/>
              <a:t>Second level</a:t>
            </a:r>
          </a:p>
          <a:p>
            <a:pPr lvl="2"/>
            <a:r>
              <a:rPr lang="en-GB" altLang="tr-TR" smtClean="0"/>
              <a:t>Third level</a:t>
            </a:r>
          </a:p>
          <a:p>
            <a:pPr lvl="3"/>
            <a:r>
              <a:rPr lang="en-GB" altLang="tr-TR" smtClean="0"/>
              <a:t>Fourth level</a:t>
            </a:r>
          </a:p>
          <a:p>
            <a:pPr lvl="4"/>
            <a:r>
              <a:rPr lang="en-GB" altLang="tr-TR"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0B555EC-1972-4766-B42E-2B7F9C2E93D2}" type="slidenum">
              <a:rPr lang="en-GB" altLang="tr-TR"/>
              <a:pPr/>
              <a:t>‹#›</a:t>
            </a:fld>
            <a:endParaRPr lang="en-GB" altLang="tr-TR"/>
          </a:p>
        </p:txBody>
      </p:sp>
    </p:spTree>
  </p:cSld>
  <p:clrMap bg1="lt1" tx1="dk1" bg2="lt2" tx2="dk2" accent1="accent1" accent2="accent2" accent3="accent3" accent4="accent4" accent5="accent5" accent6="accent6" hlink="hlink" folHlink="folHlink"/>
  <p:sldLayoutIdLst>
    <p:sldLayoutId id="2147483843"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 id="2147483841" r:id="rId12"/>
    <p:sldLayoutId id="2147483842"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777875"/>
            <a:ext cx="7772400" cy="1470025"/>
          </a:xfrm>
        </p:spPr>
        <p:txBody>
          <a:bodyPr/>
          <a:lstStyle/>
          <a:p>
            <a:pPr eaLnBrk="1" hangingPunct="1"/>
            <a:r>
              <a:rPr lang="tr-TR" altLang="tr-TR" b="1" smtClean="0"/>
              <a:t>6. </a:t>
            </a:r>
            <a:r>
              <a:rPr lang="tr-TR" altLang="tr-TR" b="1" dirty="0" smtClean="0"/>
              <a:t>ÜNİTE</a:t>
            </a:r>
            <a:endParaRPr lang="en-GB" altLang="tr-TR" b="1" dirty="0" smtClean="0"/>
          </a:p>
        </p:txBody>
      </p:sp>
      <p:sp>
        <p:nvSpPr>
          <p:cNvPr id="4099" name="Alt Başlık 1"/>
          <p:cNvSpPr>
            <a:spLocks noGrp="1"/>
          </p:cNvSpPr>
          <p:nvPr>
            <p:ph type="subTitle" idx="1"/>
          </p:nvPr>
        </p:nvSpPr>
        <p:spPr/>
        <p:txBody>
          <a:bodyPr/>
          <a:lstStyle/>
          <a:p>
            <a:r>
              <a:rPr lang="tr-TR" altLang="tr-TR" b="1" dirty="0" smtClean="0"/>
              <a:t>ZİHİNSEL YETERSİZLİĞİ OLAN ÇOCUKLAR</a:t>
            </a:r>
            <a:br>
              <a:rPr lang="tr-TR" altLang="tr-TR" b="1" dirty="0" smtClean="0"/>
            </a:br>
            <a:endParaRPr lang="en-GB" altLang="tr-TR" b="1" dirty="0" smtClean="0"/>
          </a:p>
          <a:p>
            <a:endParaRPr lang="tr-TR" altLang="tr-TR"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744" y="-34031"/>
            <a:ext cx="8229600" cy="812331"/>
          </a:xfrm>
        </p:spPr>
        <p:txBody>
          <a:bodyPr/>
          <a:lstStyle/>
          <a:p>
            <a:r>
              <a:rPr lang="tr-TR" dirty="0" smtClean="0">
                <a:solidFill>
                  <a:srgbClr val="000000"/>
                </a:solidFill>
              </a:rPr>
              <a:t>Sınıflandırma</a:t>
            </a:r>
            <a:endParaRPr lang="tr-TR" dirty="0">
              <a:solidFill>
                <a:srgbClr val="000000"/>
              </a:solidFill>
            </a:endParaRPr>
          </a:p>
        </p:txBody>
      </p:sp>
      <p:pic>
        <p:nvPicPr>
          <p:cNvPr id="4" name="Resim 3"/>
          <p:cNvPicPr>
            <a:picLocks noChangeAspect="1"/>
          </p:cNvPicPr>
          <p:nvPr/>
        </p:nvPicPr>
        <p:blipFill>
          <a:blip r:embed="rId2"/>
          <a:stretch>
            <a:fillRect/>
          </a:stretch>
        </p:blipFill>
        <p:spPr>
          <a:xfrm>
            <a:off x="627017" y="1097280"/>
            <a:ext cx="7432766" cy="476794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000000"/>
                </a:solidFill>
              </a:rPr>
              <a:t>Yaygınlık</a:t>
            </a:r>
            <a:endParaRPr lang="tr-TR" dirty="0">
              <a:solidFill>
                <a:srgbClr val="000000"/>
              </a:solidFill>
            </a:endParaRPr>
          </a:p>
        </p:txBody>
      </p:sp>
      <p:sp>
        <p:nvSpPr>
          <p:cNvPr id="3" name="Content Placeholder 2"/>
          <p:cNvSpPr>
            <a:spLocks noGrp="1"/>
          </p:cNvSpPr>
          <p:nvPr>
            <p:ph idx="1"/>
          </p:nvPr>
        </p:nvSpPr>
        <p:spPr/>
        <p:txBody>
          <a:bodyPr/>
          <a:lstStyle/>
          <a:p>
            <a:pPr algn="just"/>
            <a:r>
              <a:rPr lang="tr-TR" dirty="0" smtClean="0">
                <a:solidFill>
                  <a:srgbClr val="000000"/>
                </a:solidFill>
              </a:rPr>
              <a:t> </a:t>
            </a:r>
            <a:r>
              <a:rPr lang="tr-TR" sz="2400" dirty="0" smtClean="0">
                <a:solidFill>
                  <a:srgbClr val="000000"/>
                </a:solidFill>
              </a:rPr>
              <a:t>Ülkemizde yetersizliği olan bireylere yönelik hizmetlerin planlanması ve koordinasyonunu sağlamak amacıyla Devlet İstatistik Enstitüsü ve Başbakanlık Özürlüler İdaresi Başkanlığı işbirliği ile yapılan 2002 Türkiye Özürlüler Araştırması raporuna göre zihin yetersizliği olan bireylerin genel nüfus içindeki oranının %2,58 olduğu belirtilmektedir.</a:t>
            </a:r>
          </a:p>
          <a:p>
            <a:endParaRPr lang="tr-TR"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000000"/>
                </a:solidFill>
              </a:rPr>
              <a:t>Nedenler</a:t>
            </a:r>
            <a:endParaRPr lang="tr-TR" dirty="0">
              <a:solidFill>
                <a:srgbClr val="000000"/>
              </a:solidFill>
            </a:endParaRPr>
          </a:p>
        </p:txBody>
      </p:sp>
      <p:pic>
        <p:nvPicPr>
          <p:cNvPr id="5" name="Resim 4"/>
          <p:cNvPicPr>
            <a:picLocks noChangeAspect="1"/>
          </p:cNvPicPr>
          <p:nvPr/>
        </p:nvPicPr>
        <p:blipFill>
          <a:blip r:embed="rId2"/>
          <a:stretch>
            <a:fillRect/>
          </a:stretch>
        </p:blipFill>
        <p:spPr>
          <a:xfrm>
            <a:off x="686771" y="1417638"/>
            <a:ext cx="7770458" cy="5623923"/>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600" dirty="0" smtClean="0">
                <a:solidFill>
                  <a:srgbClr val="000000"/>
                </a:solidFill>
              </a:rPr>
              <a:t>Zihin Yetersizliği Olan Çocukların Gelişim Özellikleri </a:t>
            </a:r>
            <a:endParaRPr lang="tr-TR" sz="3600" dirty="0">
              <a:solidFill>
                <a:srgbClr val="000000"/>
              </a:solidFill>
            </a:endParaRPr>
          </a:p>
        </p:txBody>
      </p:sp>
      <p:sp>
        <p:nvSpPr>
          <p:cNvPr id="3" name="Content Placeholder 2"/>
          <p:cNvSpPr>
            <a:spLocks noGrp="1"/>
          </p:cNvSpPr>
          <p:nvPr>
            <p:ph idx="1"/>
          </p:nvPr>
        </p:nvSpPr>
        <p:spPr/>
        <p:txBody>
          <a:bodyPr/>
          <a:lstStyle/>
          <a:p>
            <a:r>
              <a:rPr lang="tr-TR" dirty="0" smtClean="0">
                <a:solidFill>
                  <a:srgbClr val="000000"/>
                </a:solidFill>
              </a:rPr>
              <a:t>Zihin gelişim özellikleri</a:t>
            </a:r>
          </a:p>
          <a:p>
            <a:r>
              <a:rPr lang="tr-TR" dirty="0" smtClean="0">
                <a:solidFill>
                  <a:srgbClr val="000000"/>
                </a:solidFill>
              </a:rPr>
              <a:t>Dil gelişim özellikleri</a:t>
            </a:r>
          </a:p>
          <a:p>
            <a:r>
              <a:rPr lang="tr-TR" dirty="0" smtClean="0">
                <a:solidFill>
                  <a:srgbClr val="000000"/>
                </a:solidFill>
              </a:rPr>
              <a:t>Sosyal ve kişilik özellikleri</a:t>
            </a:r>
          </a:p>
          <a:p>
            <a:r>
              <a:rPr lang="tr-TR" dirty="0" smtClean="0">
                <a:solidFill>
                  <a:srgbClr val="000000"/>
                </a:solidFill>
              </a:rPr>
              <a:t>Fiziksel gelişim özellikleri</a:t>
            </a:r>
            <a:endParaRPr lang="tr-TR"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200" dirty="0" smtClean="0">
                <a:solidFill>
                  <a:srgbClr val="000000"/>
                </a:solidFill>
              </a:rPr>
              <a:t>Zihin Yetersizliği Olan Çocukların Tanılanması ve Değerlendirilmesi </a:t>
            </a:r>
            <a:endParaRPr lang="tr-TR" sz="3200" dirty="0">
              <a:solidFill>
                <a:srgbClr val="000000"/>
              </a:solidFill>
            </a:endParaRPr>
          </a:p>
        </p:txBody>
      </p:sp>
      <p:sp>
        <p:nvSpPr>
          <p:cNvPr id="3" name="Content Placeholder 2"/>
          <p:cNvSpPr>
            <a:spLocks noGrp="1"/>
          </p:cNvSpPr>
          <p:nvPr>
            <p:ph idx="1"/>
          </p:nvPr>
        </p:nvSpPr>
        <p:spPr/>
        <p:txBody>
          <a:bodyPr/>
          <a:lstStyle/>
          <a:p>
            <a:r>
              <a:rPr lang="tr-TR" dirty="0" smtClean="0">
                <a:solidFill>
                  <a:srgbClr val="000000"/>
                </a:solidFill>
              </a:rPr>
              <a:t>Tıbbi tanılama modeli</a:t>
            </a:r>
          </a:p>
          <a:p>
            <a:r>
              <a:rPr lang="tr-TR" dirty="0" smtClean="0">
                <a:solidFill>
                  <a:srgbClr val="000000"/>
                </a:solidFill>
              </a:rPr>
              <a:t>Eğitsel tanılama modeli</a:t>
            </a:r>
            <a:endParaRPr lang="tr-TR"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lgn="just"/>
            <a:r>
              <a:rPr lang="tr-TR" sz="2400" dirty="0" smtClean="0">
                <a:solidFill>
                  <a:srgbClr val="000000"/>
                </a:solidFill>
              </a:rPr>
              <a:t>Zihin yetersizliği olan çocukların eğitsel değerlendirmesi, özel eğitim hizmetlerinin sunumuna yönelik olarak yasal ve eğitsel yönden karar vermek için yararlanılan, eğitim açısından önemli bilgilerin sistematik olarak derlenmesi sürecidir. Eğitsel değerlendirme, öğrencilerin öğrenme güçlüklerinin belirlenmesi amacıyla sürdürülen disiplinler arası bir çalışmadır.  </a:t>
            </a:r>
          </a:p>
          <a:p>
            <a:pPr algn="just"/>
            <a:r>
              <a:rPr lang="tr-TR" sz="2400" dirty="0" smtClean="0">
                <a:solidFill>
                  <a:srgbClr val="000000"/>
                </a:solidFill>
              </a:rPr>
              <a:t>Eğitsel değerlendirmenin temel odak noktasını, okulda çocuklara öğretilmeye çalışılan pek çok ders alanının yanında, okuldaki başarıyı etkileyen diğer etmenler oluşturmaktadır</a:t>
            </a:r>
            <a:r>
              <a:rPr lang="tr-TR" dirty="0" smtClean="0">
                <a:solidFill>
                  <a:srgbClr val="000000"/>
                </a:solidFill>
              </a:rPr>
              <a:t>.</a:t>
            </a:r>
            <a:endParaRPr lang="tr-TR"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0"/>
            <a:ext cx="8229600" cy="1143000"/>
          </a:xfrm>
        </p:spPr>
        <p:txBody>
          <a:bodyPr/>
          <a:lstStyle/>
          <a:p>
            <a:r>
              <a:rPr lang="tr-TR" sz="3200" dirty="0" smtClean="0">
                <a:solidFill>
                  <a:srgbClr val="000000"/>
                </a:solidFill>
              </a:rPr>
              <a:t>Zihinsel Yeterliği Olan Çocuklara Yönelik Eğitsel Düzenlemeler </a:t>
            </a:r>
            <a:endParaRPr lang="tr-TR" sz="3200" dirty="0">
              <a:solidFill>
                <a:srgbClr val="000000"/>
              </a:solidFill>
            </a:endParaRPr>
          </a:p>
        </p:txBody>
      </p:sp>
      <p:pic>
        <p:nvPicPr>
          <p:cNvPr id="4" name="Resim 3"/>
          <p:cNvPicPr>
            <a:picLocks noChangeAspect="1"/>
          </p:cNvPicPr>
          <p:nvPr/>
        </p:nvPicPr>
        <p:blipFill>
          <a:blip r:embed="rId2"/>
          <a:stretch>
            <a:fillRect/>
          </a:stretch>
        </p:blipFill>
        <p:spPr>
          <a:xfrm>
            <a:off x="1313645" y="1143000"/>
            <a:ext cx="6800045" cy="4961586"/>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200" dirty="0" smtClean="0">
                <a:solidFill>
                  <a:srgbClr val="000000"/>
                </a:solidFill>
              </a:rPr>
              <a:t>Zihin Yetersizliği Olan Çocuklara Yönelik Programlar</a:t>
            </a:r>
            <a:endParaRPr lang="tr-TR" sz="3200" dirty="0">
              <a:solidFill>
                <a:srgbClr val="000000"/>
              </a:solidFill>
            </a:endParaRPr>
          </a:p>
        </p:txBody>
      </p:sp>
      <p:sp>
        <p:nvSpPr>
          <p:cNvPr id="3" name="Content Placeholder 2"/>
          <p:cNvSpPr>
            <a:spLocks noGrp="1"/>
          </p:cNvSpPr>
          <p:nvPr>
            <p:ph idx="1"/>
          </p:nvPr>
        </p:nvSpPr>
        <p:spPr/>
        <p:txBody>
          <a:bodyPr/>
          <a:lstStyle/>
          <a:p>
            <a:pPr algn="just"/>
            <a:r>
              <a:rPr lang="tr-TR" sz="2000" dirty="0" smtClean="0">
                <a:solidFill>
                  <a:srgbClr val="000000"/>
                </a:solidFill>
              </a:rPr>
              <a:t>1. Öğrencinin devam ettiği eğitim kurumunda uygulanmakta olan öğretim programlarıdır.</a:t>
            </a:r>
          </a:p>
          <a:p>
            <a:pPr algn="just"/>
            <a:r>
              <a:rPr lang="tr-TR" sz="2000" dirty="0" smtClean="0">
                <a:solidFill>
                  <a:srgbClr val="000000"/>
                </a:solidFill>
              </a:rPr>
              <a:t>2. Milli Eğitim Bakanlığı tarafından hazırlanmış denkliği kabul edilen öğretim programlarıdır. Şu an ülkemizde zihin yetersizliği olan çocuklara yönelik olarak Milli Eğitim Bakanlığı tarafından hazırlanmış ve uygulanmakta olan iki program bulunmaktadır. Bunlardan birisi Orta Düzeyde Zihin yetersizliği Olan Çocuklar (Eğitilebilir) İlköğretim programı, diğeri ise Eğitim Uygulama Okulu Programıdır. Ayrıca İş eğitim okulu programları da bulunmaktadır. </a:t>
            </a:r>
          </a:p>
          <a:p>
            <a:pPr algn="just"/>
            <a:r>
              <a:rPr lang="tr-TR" sz="2000" dirty="0" smtClean="0">
                <a:solidFill>
                  <a:srgbClr val="000000"/>
                </a:solidFill>
              </a:rPr>
              <a:t>3. program ise zihin yetersizliği olan öğrencilerin ihtiyaç ve özellikleri göz önüne alınarak hazırlanan bireyselleştirilmiş eğitim programladır. </a:t>
            </a:r>
            <a:endParaRPr lang="tr-TR" sz="200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Başlık 1"/>
          <p:cNvSpPr>
            <a:spLocks noGrp="1"/>
          </p:cNvSpPr>
          <p:nvPr>
            <p:ph type="title"/>
          </p:nvPr>
        </p:nvSpPr>
        <p:spPr/>
        <p:txBody>
          <a:bodyPr/>
          <a:lstStyle/>
          <a:p>
            <a:r>
              <a:rPr lang="tr-TR" altLang="tr-TR" smtClean="0">
                <a:solidFill>
                  <a:srgbClr val="FF0000"/>
                </a:solidFill>
              </a:rPr>
              <a:t>Anahtar Kavramlar</a:t>
            </a:r>
          </a:p>
        </p:txBody>
      </p:sp>
      <p:sp>
        <p:nvSpPr>
          <p:cNvPr id="6147" name="İçerik Yer Tutucusu 2"/>
          <p:cNvSpPr>
            <a:spLocks noGrp="1"/>
          </p:cNvSpPr>
          <p:nvPr>
            <p:ph idx="1"/>
          </p:nvPr>
        </p:nvSpPr>
        <p:spPr/>
        <p:txBody>
          <a:bodyPr/>
          <a:lstStyle/>
          <a:p>
            <a:pPr marL="0" indent="0">
              <a:buFontTx/>
              <a:buNone/>
            </a:pPr>
            <a:endParaRPr lang="tr-TR" altLang="tr-TR" smtClean="0"/>
          </a:p>
        </p:txBody>
      </p:sp>
      <p:sp>
        <p:nvSpPr>
          <p:cNvPr id="5" name="Yuvarlatılmış Dikdörtgen 4"/>
          <p:cNvSpPr/>
          <p:nvPr/>
        </p:nvSpPr>
        <p:spPr>
          <a:xfrm>
            <a:off x="482600" y="1470025"/>
            <a:ext cx="7994650" cy="4646613"/>
          </a:xfrm>
          <a:prstGeom prst="roundRect">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r>
              <a:rPr lang="tr-TR" dirty="0" smtClean="0"/>
              <a:t> Zihin yetersizliği </a:t>
            </a:r>
          </a:p>
          <a:p>
            <a:pPr algn="ctr" eaLnBrk="1" hangingPunct="1">
              <a:defRPr/>
            </a:pPr>
            <a:r>
              <a:rPr lang="tr-TR" dirty="0" smtClean="0"/>
              <a:t>Eğitsel değerlendirme </a:t>
            </a:r>
          </a:p>
          <a:p>
            <a:pPr algn="ctr" eaLnBrk="1" hangingPunct="1">
              <a:defRPr/>
            </a:pPr>
            <a:r>
              <a:rPr lang="tr-TR" dirty="0" smtClean="0"/>
              <a:t>Gelişim özellikleri </a:t>
            </a:r>
          </a:p>
          <a:p>
            <a:pPr algn="ctr" eaLnBrk="1" hangingPunct="1">
              <a:defRPr/>
            </a:pPr>
            <a:r>
              <a:rPr lang="tr-TR" dirty="0" smtClean="0"/>
              <a:t>Eğitsel düzenlemeler </a:t>
            </a:r>
          </a:p>
          <a:p>
            <a:pPr algn="ctr" eaLnBrk="1" hangingPunct="1">
              <a:defRPr/>
            </a:pPr>
            <a:r>
              <a:rPr lang="tr-TR" dirty="0" smtClean="0"/>
              <a:t>Sınıflama biçimleri </a:t>
            </a:r>
          </a:p>
          <a:p>
            <a:pPr algn="ctr" eaLnBrk="1" hangingPunct="1">
              <a:defRPr/>
            </a:pPr>
            <a:r>
              <a:rPr lang="tr-TR" dirty="0" smtClean="0"/>
              <a:t>Eğitim programları</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Başlık 1"/>
          <p:cNvSpPr>
            <a:spLocks noGrp="1"/>
          </p:cNvSpPr>
          <p:nvPr>
            <p:ph type="title"/>
          </p:nvPr>
        </p:nvSpPr>
        <p:spPr/>
        <p:txBody>
          <a:bodyPr/>
          <a:lstStyle/>
          <a:p>
            <a:r>
              <a:rPr lang="tr-TR" altLang="tr-TR" smtClean="0">
                <a:solidFill>
                  <a:srgbClr val="FF0000"/>
                </a:solidFill>
              </a:rPr>
              <a:t>AMAÇLAR</a:t>
            </a:r>
          </a:p>
        </p:txBody>
      </p:sp>
      <p:sp>
        <p:nvSpPr>
          <p:cNvPr id="5123" name="İçerik Yer Tutucusu 2"/>
          <p:cNvSpPr>
            <a:spLocks noGrp="1"/>
          </p:cNvSpPr>
          <p:nvPr>
            <p:ph idx="1"/>
          </p:nvPr>
        </p:nvSpPr>
        <p:spPr>
          <a:xfrm>
            <a:off x="358775" y="1254034"/>
            <a:ext cx="8229600" cy="4775291"/>
          </a:xfrm>
        </p:spPr>
        <p:txBody>
          <a:bodyPr/>
          <a:lstStyle/>
          <a:p>
            <a:pPr algn="just">
              <a:buNone/>
              <a:defRPr/>
            </a:pPr>
            <a:r>
              <a:rPr lang="tr-TR" altLang="tr-TR" sz="2000" dirty="0" smtClean="0">
                <a:solidFill>
                  <a:schemeClr val="bg2">
                    <a:lumMod val="10000"/>
                  </a:schemeClr>
                </a:solidFill>
              </a:rPr>
              <a:t>Bu bölümü tamamladıktan sonra; </a:t>
            </a:r>
          </a:p>
          <a:p>
            <a:pPr algn="just">
              <a:buNone/>
              <a:defRPr/>
            </a:pPr>
            <a:r>
              <a:rPr lang="tr-TR" altLang="tr-TR" sz="2000" dirty="0" smtClean="0">
                <a:solidFill>
                  <a:schemeClr val="bg2">
                    <a:lumMod val="10000"/>
                  </a:schemeClr>
                </a:solidFill>
              </a:rPr>
              <a:t>•	zihin	yetersizliğinin tanımını ve özelliklerini betimleyebileceksiniz, </a:t>
            </a:r>
          </a:p>
          <a:p>
            <a:pPr algn="just">
              <a:buNone/>
              <a:defRPr/>
            </a:pPr>
            <a:r>
              <a:rPr lang="tr-TR" altLang="tr-TR" sz="2000" dirty="0" smtClean="0">
                <a:solidFill>
                  <a:schemeClr val="bg2">
                    <a:lumMod val="10000"/>
                  </a:schemeClr>
                </a:solidFill>
              </a:rPr>
              <a:t>•	zihin	yetersizliğine ilişkin farklı sınıflandırmaları ve sınıflama dayanaklarını betimleyebileceksiniz, </a:t>
            </a:r>
          </a:p>
          <a:p>
            <a:pPr algn="just">
              <a:buNone/>
              <a:defRPr/>
            </a:pPr>
            <a:r>
              <a:rPr lang="tr-TR" altLang="tr-TR" sz="2000" dirty="0" smtClean="0">
                <a:solidFill>
                  <a:schemeClr val="bg2">
                    <a:lumMod val="10000"/>
                  </a:schemeClr>
                </a:solidFill>
              </a:rPr>
              <a:t>•	zihin	yetersizliğinin nedenlerini betimleyebileceksiniz, ,</a:t>
            </a:r>
          </a:p>
          <a:p>
            <a:pPr algn="just">
              <a:buNone/>
              <a:defRPr/>
            </a:pPr>
            <a:r>
              <a:rPr lang="tr-TR" altLang="tr-TR" sz="2000" dirty="0" smtClean="0">
                <a:solidFill>
                  <a:schemeClr val="bg2">
                    <a:lumMod val="10000"/>
                  </a:schemeClr>
                </a:solidFill>
              </a:rPr>
              <a:t>•	zihin	yetersizliği olan	çocuklara yönelik eğitsel düzenlemeleri betimleyebileceksiniz, </a:t>
            </a:r>
          </a:p>
          <a:p>
            <a:pPr algn="just">
              <a:buNone/>
              <a:defRPr/>
            </a:pPr>
            <a:r>
              <a:rPr lang="tr-TR" altLang="tr-TR" sz="2000" dirty="0" smtClean="0">
                <a:solidFill>
                  <a:schemeClr val="bg2">
                    <a:lumMod val="10000"/>
                  </a:schemeClr>
                </a:solidFill>
              </a:rPr>
              <a:t>•	zihin	yetersizliği olan	çocukların eğitiminde kullanılan öğretim programlarını ve özelliklerini açıklayabileceksiniz, </a:t>
            </a:r>
          </a:p>
          <a:p>
            <a:pPr algn="just">
              <a:buNone/>
              <a:defRPr/>
            </a:pPr>
            <a:r>
              <a:rPr lang="tr-TR" altLang="tr-TR" sz="2000" dirty="0" smtClean="0">
                <a:solidFill>
                  <a:schemeClr val="bg2">
                    <a:lumMod val="10000"/>
                  </a:schemeClr>
                </a:solidFill>
              </a:rPr>
              <a:t>•	zihin	yetersizliği olan	çocukların eğitsel değerlendirme	sürecini	ve bu süreçte kullanılan araçları betimleyebileceksiniz,</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07987" y="722313"/>
            <a:ext cx="8239623" cy="5508670"/>
          </a:xfrm>
        </p:spPr>
        <p:txBody>
          <a:bodyPr/>
          <a:lstStyle/>
          <a:p>
            <a:pPr>
              <a:buNone/>
              <a:defRPr/>
            </a:pPr>
            <a:r>
              <a:rPr lang="tr-TR" altLang="tr-TR" dirty="0" smtClean="0">
                <a:solidFill>
                  <a:schemeClr val="bg2">
                    <a:lumMod val="10000"/>
                  </a:schemeClr>
                </a:solidFill>
              </a:rPr>
              <a:t>ZİHİN YETERSİZLİĞİ</a:t>
            </a:r>
          </a:p>
          <a:p>
            <a:pPr algn="just">
              <a:buNone/>
              <a:defRPr/>
            </a:pPr>
            <a:r>
              <a:rPr lang="tr-TR" altLang="tr-TR" sz="2400" dirty="0" smtClean="0">
                <a:solidFill>
                  <a:schemeClr val="bg2">
                    <a:lumMod val="10000"/>
                  </a:schemeClr>
                </a:solidFill>
              </a:rPr>
              <a:t>Gelişim dönemi içinde genel zihin işlevlerinde önemli derecede normal altı, bunun yanında uyum davranışlarında yetersizlik gösterme durumudur.</a:t>
            </a:r>
          </a:p>
          <a:p>
            <a:pPr algn="just">
              <a:buNone/>
              <a:defRPr/>
            </a:pPr>
            <a:r>
              <a:rPr lang="tr-TR" altLang="tr-TR" sz="2400" dirty="0" smtClean="0">
                <a:solidFill>
                  <a:schemeClr val="bg2">
                    <a:lumMod val="10000"/>
                  </a:schemeClr>
                </a:solidFill>
              </a:rPr>
              <a:t>Bu tanımda zihinsel yetersizliği üç ölçüt temel alınarak tartışılmıştır. Bunlar;</a:t>
            </a:r>
          </a:p>
          <a:p>
            <a:pPr marL="457200" indent="-457200" algn="just">
              <a:buAutoNum type="arabicPeriod"/>
              <a:defRPr/>
            </a:pPr>
            <a:r>
              <a:rPr lang="tr-TR" altLang="tr-TR" sz="2400" dirty="0" smtClean="0">
                <a:solidFill>
                  <a:schemeClr val="bg2">
                    <a:lumMod val="10000"/>
                  </a:schemeClr>
                </a:solidFill>
              </a:rPr>
              <a:t>Zihin işlevlerinde önemli derecede normalin altında olma,</a:t>
            </a:r>
          </a:p>
          <a:p>
            <a:pPr marL="457200" indent="-457200" algn="just">
              <a:buAutoNum type="arabicPeriod"/>
              <a:defRPr/>
            </a:pPr>
            <a:r>
              <a:rPr lang="tr-TR" altLang="tr-TR" sz="2400" dirty="0" smtClean="0">
                <a:solidFill>
                  <a:schemeClr val="bg2">
                    <a:lumMod val="10000"/>
                  </a:schemeClr>
                </a:solidFill>
              </a:rPr>
              <a:t>Uyum davranışlarında yetersizlik gösterme, </a:t>
            </a:r>
          </a:p>
          <a:p>
            <a:pPr marL="457200" indent="-457200" algn="just">
              <a:buAutoNum type="arabicPeriod"/>
              <a:defRPr/>
            </a:pPr>
            <a:r>
              <a:rPr lang="tr-TR" altLang="tr-TR" sz="2400" dirty="0" smtClean="0">
                <a:solidFill>
                  <a:schemeClr val="bg2">
                    <a:lumMod val="10000"/>
                  </a:schemeClr>
                </a:solidFill>
              </a:rPr>
              <a:t>Gelişim dönemi içinde ortaya çıkmadır. </a:t>
            </a:r>
          </a:p>
          <a:p>
            <a:pPr>
              <a:buNone/>
              <a:defRPr/>
            </a:pPr>
            <a:endParaRPr lang="tr-TR" altLang="tr-TR" dirty="0" smtClean="0">
              <a:solidFill>
                <a:schemeClr val="bg2">
                  <a:lumMod val="1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sz="2400" dirty="0" smtClean="0">
                <a:solidFill>
                  <a:srgbClr val="000000"/>
                </a:solidFill>
              </a:rPr>
              <a:t>AAIDD, son yıllarda zihin yetersizliği alanında yapılan tanımları tekrar gözden geçirerek ve önceki yapılan tanımlara getirilen eleştirileri göz önünde bulundurarak 2002 yılında yayımladığı yönergede yeni bir tanıma yer vermiştir. </a:t>
            </a:r>
          </a:p>
          <a:p>
            <a:pPr algn="just"/>
            <a:r>
              <a:rPr lang="tr-TR" sz="2400" dirty="0" smtClean="0">
                <a:solidFill>
                  <a:srgbClr val="000000"/>
                </a:solidFill>
              </a:rPr>
              <a:t>2002 yılında yapılan tanımda zihin yetersizliği, zihin işlevlerinde ve kavramsal, sosyal ve pratik uyum becerileriyle kendini gösteren uyum davranışlarında anlamlı sınırlıklar olarak karakterize edilen bir yetersizliktir. Bu yetersizlik 18 yaşından önce başlar</a:t>
            </a:r>
            <a:endParaRPr lang="tr-TR" sz="2400"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sz="2400" dirty="0" smtClean="0">
                <a:solidFill>
                  <a:srgbClr val="000000"/>
                </a:solidFill>
              </a:rPr>
              <a:t>AAIDD tarafından yapılan tanımlarda tutarlı olarak üç öğeye yer verilmektedir. </a:t>
            </a:r>
          </a:p>
          <a:p>
            <a:pPr algn="just"/>
            <a:r>
              <a:rPr lang="tr-TR" sz="2400" dirty="0" smtClean="0">
                <a:solidFill>
                  <a:srgbClr val="000000"/>
                </a:solidFill>
              </a:rPr>
              <a:t>Bunlar:  </a:t>
            </a:r>
          </a:p>
          <a:p>
            <a:pPr algn="just"/>
            <a:r>
              <a:rPr lang="tr-TR" sz="2400" dirty="0" smtClean="0">
                <a:solidFill>
                  <a:srgbClr val="000000"/>
                </a:solidFill>
              </a:rPr>
              <a:t>1. Zihin işlevleri, </a:t>
            </a:r>
          </a:p>
          <a:p>
            <a:pPr algn="just"/>
            <a:r>
              <a:rPr lang="tr-TR" sz="2400" dirty="0" smtClean="0">
                <a:solidFill>
                  <a:srgbClr val="000000"/>
                </a:solidFill>
              </a:rPr>
              <a:t>2. Uyum davranışları, </a:t>
            </a:r>
          </a:p>
          <a:p>
            <a:pPr algn="just"/>
            <a:r>
              <a:rPr lang="tr-TR" sz="2400" dirty="0" smtClean="0">
                <a:solidFill>
                  <a:srgbClr val="000000"/>
                </a:solidFill>
              </a:rPr>
              <a:t>3. Destek sistemleri. </a:t>
            </a:r>
          </a:p>
          <a:p>
            <a:pPr algn="just"/>
            <a:r>
              <a:rPr lang="tr-TR" sz="2400" dirty="0" smtClean="0">
                <a:solidFill>
                  <a:srgbClr val="000000"/>
                </a:solidFill>
              </a:rPr>
              <a:t>Bu üç alandaki temel ihtiyaç açısından, zihin yetersizliği olan bireyler farklılık gösterebilmektedirler. Bazıları uyum davranışlarında yeterli becerilere sahip olabilirler ya da kısmen desteğe ihtiyaç duyabilirler. Bazıları ise önemli derecede destek hizmetlere ihtiyaç duyabilirler. </a:t>
            </a:r>
            <a:endParaRPr lang="tr-TR" sz="2400"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000000"/>
                </a:solidFill>
              </a:rPr>
              <a:t>Zihin işlevleri</a:t>
            </a:r>
            <a:endParaRPr lang="tr-TR" dirty="0">
              <a:solidFill>
                <a:srgbClr val="000000"/>
              </a:solidFill>
            </a:endParaRPr>
          </a:p>
        </p:txBody>
      </p:sp>
      <p:sp>
        <p:nvSpPr>
          <p:cNvPr id="3" name="Content Placeholder 2"/>
          <p:cNvSpPr>
            <a:spLocks noGrp="1"/>
          </p:cNvSpPr>
          <p:nvPr>
            <p:ph idx="1"/>
          </p:nvPr>
        </p:nvSpPr>
        <p:spPr/>
        <p:txBody>
          <a:bodyPr/>
          <a:lstStyle/>
          <a:p>
            <a:pPr>
              <a:buNone/>
            </a:pPr>
            <a:endParaRPr lang="tr-TR" dirty="0"/>
          </a:p>
        </p:txBody>
      </p:sp>
      <p:pic>
        <p:nvPicPr>
          <p:cNvPr id="4" name="Resim 3"/>
          <p:cNvPicPr>
            <a:picLocks noChangeAspect="1"/>
          </p:cNvPicPr>
          <p:nvPr/>
        </p:nvPicPr>
        <p:blipFill>
          <a:blip r:embed="rId2"/>
          <a:stretch>
            <a:fillRect/>
          </a:stretch>
        </p:blipFill>
        <p:spPr>
          <a:xfrm>
            <a:off x="1635618" y="2148044"/>
            <a:ext cx="6284889" cy="429783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92" y="-315486"/>
            <a:ext cx="8229600" cy="1143000"/>
          </a:xfrm>
        </p:spPr>
        <p:txBody>
          <a:bodyPr/>
          <a:lstStyle/>
          <a:p>
            <a:r>
              <a:rPr lang="tr-TR" dirty="0" smtClean="0">
                <a:solidFill>
                  <a:srgbClr val="000000"/>
                </a:solidFill>
              </a:rPr>
              <a:t>Uyum davranışları</a:t>
            </a:r>
            <a:endParaRPr lang="tr-TR" dirty="0">
              <a:solidFill>
                <a:srgbClr val="000000"/>
              </a:solidFill>
            </a:endParaRPr>
          </a:p>
        </p:txBody>
      </p:sp>
      <p:pic>
        <p:nvPicPr>
          <p:cNvPr id="4" name="Resim 3"/>
          <p:cNvPicPr>
            <a:picLocks noChangeAspect="1"/>
          </p:cNvPicPr>
          <p:nvPr/>
        </p:nvPicPr>
        <p:blipFill>
          <a:blip r:embed="rId2"/>
          <a:stretch>
            <a:fillRect/>
          </a:stretch>
        </p:blipFill>
        <p:spPr>
          <a:xfrm>
            <a:off x="553792" y="718457"/>
            <a:ext cx="8293993" cy="54864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000000"/>
                </a:solidFill>
              </a:rPr>
              <a:t>Türkiye’de Yapılan Tanımlar </a:t>
            </a:r>
            <a:endParaRPr lang="tr-TR" dirty="0">
              <a:solidFill>
                <a:srgbClr val="000000"/>
              </a:solidFill>
            </a:endParaRPr>
          </a:p>
        </p:txBody>
      </p:sp>
      <p:sp>
        <p:nvSpPr>
          <p:cNvPr id="3" name="Content Placeholder 2"/>
          <p:cNvSpPr>
            <a:spLocks noGrp="1"/>
          </p:cNvSpPr>
          <p:nvPr>
            <p:ph idx="1"/>
          </p:nvPr>
        </p:nvSpPr>
        <p:spPr/>
        <p:txBody>
          <a:bodyPr/>
          <a:lstStyle/>
          <a:p>
            <a:pPr algn="just"/>
            <a:r>
              <a:rPr lang="tr-TR" sz="2400" dirty="0" smtClean="0">
                <a:solidFill>
                  <a:srgbClr val="000000"/>
                </a:solidFill>
              </a:rPr>
              <a:t>5378 sayılı Özürlüler Kanuna dayalı olarak 2006 yılında yayımlanan yönetmelikte ise </a:t>
            </a:r>
            <a:r>
              <a:rPr lang="tr-TR" sz="2400" i="1" dirty="0" smtClean="0">
                <a:solidFill>
                  <a:srgbClr val="000000"/>
                </a:solidFill>
              </a:rPr>
              <a:t>“zihinsel işlevler bakımından ortalamanın iki standart sapma altında farklılık gösteren, buna bağlı olarak kavramsal, sosyal ve pratik uyum becerilerinde eksiklikleri ya da sınırlılıkları olan, bu özellikleri 18 yaşından önceki gelişim döneminde ortaya çıkan ve özel eğitim ile destek eğitim hizmetlerine ihtiyaç duyan birey</a:t>
            </a:r>
            <a:r>
              <a:rPr lang="tr-TR" sz="2400" dirty="0" smtClean="0">
                <a:solidFill>
                  <a:srgbClr val="000000"/>
                </a:solidFill>
              </a:rPr>
              <a:t>” olarak tanımlanmıştır. </a:t>
            </a:r>
            <a:endParaRPr lang="tr-TR" sz="2400" dirty="0">
              <a:solidFill>
                <a:srgbClr val="00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
      <a:clrScheme name="Default Design 15">
        <a:dk1>
          <a:srgbClr val="0E2F67"/>
        </a:dk1>
        <a:lt1>
          <a:srgbClr val="FFFFFF"/>
        </a:lt1>
        <a:dk2>
          <a:srgbClr val="0E6224"/>
        </a:dk2>
        <a:lt2>
          <a:srgbClr val="7ACCE6"/>
        </a:lt2>
        <a:accent1>
          <a:srgbClr val="745D4A"/>
        </a:accent1>
        <a:accent2>
          <a:srgbClr val="E28000"/>
        </a:accent2>
        <a:accent3>
          <a:srgbClr val="FFFFFF"/>
        </a:accent3>
        <a:accent4>
          <a:srgbClr val="0A2757"/>
        </a:accent4>
        <a:accent5>
          <a:srgbClr val="BCB6B1"/>
        </a:accent5>
        <a:accent6>
          <a:srgbClr val="CD7300"/>
        </a:accent6>
        <a:hlink>
          <a:srgbClr val="FFAB2D"/>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3214</TotalTime>
  <Words>534</Words>
  <Application>Microsoft Office PowerPoint</Application>
  <PresentationFormat>Ekran Gösterisi (4:3)</PresentationFormat>
  <Paragraphs>55</Paragraphs>
  <Slides>17</Slides>
  <Notes>1</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17</vt:i4>
      </vt:variant>
    </vt:vector>
  </HeadingPairs>
  <TitlesOfParts>
    <vt:vector size="19" baseType="lpstr">
      <vt:lpstr>Arial</vt:lpstr>
      <vt:lpstr>Default Design</vt:lpstr>
      <vt:lpstr>6. ÜNİTE</vt:lpstr>
      <vt:lpstr>Anahtar Kavramlar</vt:lpstr>
      <vt:lpstr>AMAÇLAR</vt:lpstr>
      <vt:lpstr>PowerPoint Sunusu</vt:lpstr>
      <vt:lpstr>PowerPoint Sunusu</vt:lpstr>
      <vt:lpstr>PowerPoint Sunusu</vt:lpstr>
      <vt:lpstr>Zihin işlevleri</vt:lpstr>
      <vt:lpstr>Uyum davranışları</vt:lpstr>
      <vt:lpstr>Türkiye’de Yapılan Tanımlar </vt:lpstr>
      <vt:lpstr>Sınıflandırma</vt:lpstr>
      <vt:lpstr>Yaygınlık</vt:lpstr>
      <vt:lpstr>Nedenler</vt:lpstr>
      <vt:lpstr>Zihin Yetersizliği Olan Çocukların Gelişim Özellikleri </vt:lpstr>
      <vt:lpstr>Zihin Yetersizliği Olan Çocukların Tanılanması ve Değerlendirilmesi </vt:lpstr>
      <vt:lpstr>PowerPoint Sunusu</vt:lpstr>
      <vt:lpstr>Zihinsel Yeterliği Olan Çocuklara Yönelik Eğitsel Düzenlemeler </vt:lpstr>
      <vt:lpstr>Zihin Yetersizliği Olan Çocuklara Yönelik Programlar</vt:lpstr>
    </vt:vector>
  </TitlesOfParts>
  <Company>Clearly Presented Ltd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Pencils template</dc:title>
  <dc:creator>Presentation Magazine</dc:creator>
  <cp:lastModifiedBy>BURCU</cp:lastModifiedBy>
  <cp:revision>132</cp:revision>
  <dcterms:created xsi:type="dcterms:W3CDTF">2009-11-03T13:35:13Z</dcterms:created>
  <dcterms:modified xsi:type="dcterms:W3CDTF">2017-11-13T06:36:39Z</dcterms:modified>
</cp:coreProperties>
</file>