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8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12.05.2020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>
                <a:solidFill>
                  <a:srgbClr val="CC0000"/>
                </a:solidFill>
              </a:rPr>
              <a:t>Temas </a:t>
            </a:r>
            <a:r>
              <a:rPr lang="en-US" smtClean="0">
                <a:solidFill>
                  <a:srgbClr val="CC0000"/>
                </a:solidFill>
              </a:rPr>
              <a:t>İzolasyonu</a:t>
            </a:r>
            <a:endParaRPr lang="tr-TR" smtClean="0">
              <a:solidFill>
                <a:srgbClr val="CC0000"/>
              </a:solidFill>
            </a:endParaRP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190000"/>
              </a:lnSpc>
            </a:pPr>
            <a:r>
              <a:rPr lang="tr-TR" sz="2800" dirty="0" smtClean="0"/>
              <a:t>Mikroorganizmaların </a:t>
            </a:r>
            <a:r>
              <a:rPr lang="tr-TR" sz="2800" dirty="0" err="1" smtClean="0">
                <a:solidFill>
                  <a:srgbClr val="CC0000"/>
                </a:solidFill>
              </a:rPr>
              <a:t>enfekte</a:t>
            </a:r>
            <a:r>
              <a:rPr lang="tr-TR" sz="2800" dirty="0" smtClean="0">
                <a:solidFill>
                  <a:srgbClr val="CC0000"/>
                </a:solidFill>
              </a:rPr>
              <a:t> ya da </a:t>
            </a:r>
            <a:r>
              <a:rPr lang="tr-TR" sz="2800" dirty="0" err="1" smtClean="0">
                <a:solidFill>
                  <a:srgbClr val="CC0000"/>
                </a:solidFill>
              </a:rPr>
              <a:t>kolonize</a:t>
            </a:r>
            <a:r>
              <a:rPr lang="tr-TR" sz="2800" dirty="0" smtClean="0"/>
              <a:t> hastalardan direkt temas ya da </a:t>
            </a:r>
            <a:r>
              <a:rPr lang="tr-TR" sz="2800" dirty="0" err="1" smtClean="0"/>
              <a:t>indirekt</a:t>
            </a:r>
            <a:r>
              <a:rPr lang="tr-TR" sz="2800" dirty="0" smtClean="0"/>
              <a:t> temasla (</a:t>
            </a:r>
            <a:r>
              <a:rPr lang="tr-TR" sz="2800" dirty="0" err="1" smtClean="0"/>
              <a:t>enfekte</a:t>
            </a:r>
            <a:r>
              <a:rPr lang="tr-TR" sz="2800" dirty="0" smtClean="0"/>
              <a:t> objelerle temas) bulaşmasını engellemek için kullanılır</a:t>
            </a:r>
          </a:p>
        </p:txBody>
      </p:sp>
      <p:pic>
        <p:nvPicPr>
          <p:cNvPr id="4" name="Picture 6" descr="temas izolasyonu ile ilgili görsel sonucu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868144" y="3645024"/>
            <a:ext cx="2780057" cy="263959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0000"/>
                </a:solidFill>
              </a:rPr>
              <a:t>Temas İzolasyonu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44538" y="1677988"/>
            <a:ext cx="7788275" cy="470376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sz="2800" dirty="0" smtClean="0"/>
              <a:t>Tek kişilik oda veya </a:t>
            </a:r>
            <a:r>
              <a:rPr lang="tr-TR" sz="2800" dirty="0" err="1" smtClean="0"/>
              <a:t>kohort</a:t>
            </a:r>
            <a:r>
              <a:rPr lang="tr-TR" sz="2800" dirty="0" smtClean="0"/>
              <a:t> uygulaması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None/>
            </a:pPr>
            <a:endParaRPr lang="tr-TR" sz="2800" dirty="0" smtClean="0"/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sz="2800" dirty="0" smtClean="0">
                <a:solidFill>
                  <a:srgbClr val="CC0000"/>
                </a:solidFill>
              </a:rPr>
              <a:t>Hasta ile veya çevresindeki cansız yüzeylerle temas ederken steril olmayan temiz eldiven giyilmeli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  <a:buNone/>
            </a:pPr>
            <a:endParaRPr lang="tr-TR" sz="2800" dirty="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sz="2800" dirty="0" smtClean="0"/>
              <a:t>Hasta ile veya odasındaki yüzeylerle temasın fazla olmasının beklendiği durumlarda, hastada idrar veya gaita </a:t>
            </a:r>
            <a:r>
              <a:rPr lang="tr-TR" sz="2800" dirty="0" err="1" smtClean="0"/>
              <a:t>inkontinansı</a:t>
            </a:r>
            <a:r>
              <a:rPr lang="tr-TR" sz="2800" dirty="0" smtClean="0"/>
              <a:t> olması, </a:t>
            </a:r>
            <a:r>
              <a:rPr lang="tr-TR" sz="2800" dirty="0" err="1" smtClean="0"/>
              <a:t>ileostomi</a:t>
            </a:r>
            <a:r>
              <a:rPr lang="tr-TR" sz="2800" dirty="0" smtClean="0"/>
              <a:t>, </a:t>
            </a:r>
            <a:r>
              <a:rPr lang="tr-TR" sz="2800" dirty="0" err="1" smtClean="0"/>
              <a:t>kolostomi</a:t>
            </a:r>
            <a:r>
              <a:rPr lang="tr-TR" sz="2800" dirty="0" smtClean="0"/>
              <a:t> veya açık drenaj varlığında odaya girerken eldivene ek olarak steril olmayan temiz bir önlük giyilmesi </a:t>
            </a:r>
          </a:p>
          <a:p>
            <a:pPr algn="r" eaLnBrk="1" hangingPunct="1">
              <a:lnSpc>
                <a:spcPct val="90000"/>
              </a:lnSpc>
              <a:buClr>
                <a:schemeClr val="tx1"/>
              </a:buClr>
              <a:buFontTx/>
              <a:buNone/>
            </a:pPr>
            <a:r>
              <a:rPr lang="tr-TR" sz="2800" b="1" i="1" dirty="0" smtClean="0"/>
              <a:t>			</a:t>
            </a: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CC0000"/>
                </a:solidFill>
              </a:rPr>
              <a:t>Temas İzolasyonu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7772400" cy="4343400"/>
          </a:xfrm>
        </p:spPr>
        <p:txBody>
          <a:bodyPr/>
          <a:lstStyle/>
          <a:p>
            <a:pPr eaLnBrk="1" hangingPunct="1">
              <a:buClr>
                <a:schemeClr val="tx1"/>
              </a:buClr>
            </a:pPr>
            <a:r>
              <a:rPr lang="tr-TR" sz="2800" dirty="0" smtClean="0"/>
              <a:t>Eldiven ve önlüğün hasta odasını terk etmeden önce veya hasta başından ayrılırken çıkarılmalı</a:t>
            </a:r>
          </a:p>
          <a:p>
            <a:pPr eaLnBrk="1" hangingPunct="1">
              <a:buClr>
                <a:schemeClr val="tx1"/>
              </a:buClr>
            </a:pPr>
            <a:r>
              <a:rPr lang="tr-TR" sz="2800" dirty="0" smtClean="0"/>
              <a:t>El hijyeni</a:t>
            </a:r>
          </a:p>
          <a:p>
            <a:pPr eaLnBrk="1" hangingPunct="1">
              <a:buClr>
                <a:schemeClr val="tx1"/>
              </a:buClr>
            </a:pPr>
            <a:r>
              <a:rPr lang="tr-TR" sz="2800" dirty="0" smtClean="0">
                <a:solidFill>
                  <a:srgbClr val="CC0000"/>
                </a:solidFill>
              </a:rPr>
              <a:t>Eldiven ve önlük çıkarılıp el hijyeni sağlandıktan sonra hastanın yakın çevresindeki yüzeylerle temas edilmemeli</a:t>
            </a:r>
          </a:p>
          <a:p>
            <a:pPr eaLnBrk="1" hangingPunct="1">
              <a:buClr>
                <a:schemeClr val="tx1"/>
              </a:buClr>
            </a:pPr>
            <a:r>
              <a:rPr lang="tr-TR" sz="2800" dirty="0" smtClean="0"/>
              <a:t>Odalar veya hastalar arasında eşya ve tıbbi malzeme transferinin önlenmeli</a:t>
            </a:r>
          </a:p>
          <a:p>
            <a:pPr algn="r" eaLnBrk="1" hangingPunct="1">
              <a:buClr>
                <a:schemeClr val="tx1"/>
              </a:buClr>
              <a:buFontTx/>
              <a:buNone/>
            </a:pPr>
            <a:r>
              <a:rPr lang="tr-TR" sz="2800" i="1" dirty="0" smtClean="0"/>
              <a:t>	</a:t>
            </a:r>
            <a:r>
              <a:rPr lang="tr-TR" sz="2800" b="1" i="1" dirty="0" smtClean="0"/>
              <a:t>		</a:t>
            </a:r>
            <a:endParaRPr lang="en-US" sz="2800" b="1" i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361950" y="76200"/>
            <a:ext cx="8458200" cy="11430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CC0000"/>
                </a:solidFill>
              </a:rPr>
              <a:t>Temas İzolasyonu</a:t>
            </a:r>
            <a:r>
              <a:rPr lang="tr-TR" smtClean="0">
                <a:solidFill>
                  <a:srgbClr val="CC0000"/>
                </a:solidFill>
              </a:rPr>
              <a:t> Endikasyonlar</a:t>
            </a:r>
            <a:endParaRPr lang="en-US" smtClean="0">
              <a:solidFill>
                <a:srgbClr val="CC0000"/>
              </a:solidFill>
            </a:endParaRP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74788"/>
            <a:ext cx="8686800" cy="41148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sz="2800" dirty="0" smtClean="0"/>
              <a:t>Epidemiyolojik önem taşıyan çoğul dirençli bakteriler: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</a:pPr>
            <a:r>
              <a:rPr lang="tr-TR" sz="2400" dirty="0" smtClean="0">
                <a:solidFill>
                  <a:srgbClr val="367430"/>
                </a:solidFill>
              </a:rPr>
              <a:t>MRSA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</a:pPr>
            <a:r>
              <a:rPr lang="tr-TR" sz="2400" dirty="0" err="1" smtClean="0">
                <a:solidFill>
                  <a:srgbClr val="367430"/>
                </a:solidFill>
              </a:rPr>
              <a:t>Acinetobacter</a:t>
            </a:r>
            <a:endParaRPr lang="tr-TR" sz="2400" dirty="0" smtClean="0">
              <a:solidFill>
                <a:srgbClr val="367430"/>
              </a:solidFill>
            </a:endParaRP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</a:pPr>
            <a:r>
              <a:rPr lang="tr-TR" sz="2400" dirty="0" smtClean="0">
                <a:solidFill>
                  <a:srgbClr val="367430"/>
                </a:solidFill>
              </a:rPr>
              <a:t>P. </a:t>
            </a:r>
            <a:r>
              <a:rPr lang="tr-TR" sz="2400" dirty="0" err="1" smtClean="0">
                <a:solidFill>
                  <a:srgbClr val="367430"/>
                </a:solidFill>
              </a:rPr>
              <a:t>aeruginosa</a:t>
            </a:r>
            <a:r>
              <a:rPr lang="tr-TR" sz="2400" dirty="0" smtClean="0">
                <a:solidFill>
                  <a:srgbClr val="367430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</a:pPr>
            <a:r>
              <a:rPr lang="tr-TR" sz="2400" dirty="0" smtClean="0">
                <a:solidFill>
                  <a:srgbClr val="367430"/>
                </a:solidFill>
              </a:rPr>
              <a:t>ESBL-pozitif </a:t>
            </a:r>
            <a:r>
              <a:rPr lang="tr-TR" sz="2400" dirty="0" err="1" smtClean="0">
                <a:solidFill>
                  <a:srgbClr val="367430"/>
                </a:solidFill>
              </a:rPr>
              <a:t>Klebsiella</a:t>
            </a:r>
            <a:r>
              <a:rPr lang="tr-TR" sz="2400" dirty="0" smtClean="0">
                <a:solidFill>
                  <a:srgbClr val="367430"/>
                </a:solidFill>
              </a:rPr>
              <a:t>, E.</a:t>
            </a:r>
            <a:r>
              <a:rPr lang="tr-TR" sz="2400" dirty="0" err="1" smtClean="0">
                <a:solidFill>
                  <a:srgbClr val="367430"/>
                </a:solidFill>
              </a:rPr>
              <a:t>coli</a:t>
            </a:r>
            <a:r>
              <a:rPr lang="tr-TR" sz="2400" dirty="0" smtClean="0">
                <a:solidFill>
                  <a:srgbClr val="367430"/>
                </a:solidFill>
              </a:rPr>
              <a:t>, vb.</a:t>
            </a:r>
          </a:p>
          <a:p>
            <a:pPr eaLnBrk="1" hangingPunct="1">
              <a:lnSpc>
                <a:spcPct val="90000"/>
              </a:lnSpc>
              <a:buClr>
                <a:schemeClr val="tx1"/>
              </a:buClr>
            </a:pPr>
            <a:r>
              <a:rPr lang="tr-TR" sz="2800" dirty="0" smtClean="0"/>
              <a:t>Diğer: 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</a:pPr>
            <a:r>
              <a:rPr lang="tr-TR" dirty="0" smtClean="0"/>
              <a:t>H</a:t>
            </a:r>
            <a:r>
              <a:rPr lang="tr-TR" sz="2400" dirty="0" smtClean="0"/>
              <a:t>epatit A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</a:pPr>
            <a:r>
              <a:rPr lang="tr-TR" dirty="0" smtClean="0"/>
              <a:t>Ebola</a:t>
            </a:r>
          </a:p>
          <a:p>
            <a:pPr lvl="1" eaLnBrk="1" hangingPunct="1">
              <a:lnSpc>
                <a:spcPct val="80000"/>
              </a:lnSpc>
              <a:buClr>
                <a:schemeClr val="tx1"/>
              </a:buClr>
            </a:pPr>
            <a:r>
              <a:rPr lang="tr-TR" sz="2400" dirty="0" smtClean="0"/>
              <a:t>Kırım Kongo Kanamalı Ateşi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152</Words>
  <Application>Microsoft Office PowerPoint</Application>
  <PresentationFormat>Ekran Gösterisi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5" baseType="lpstr">
      <vt:lpstr>Ofis Teması</vt:lpstr>
      <vt:lpstr>Temas İzolasyonu</vt:lpstr>
      <vt:lpstr>Temas İzolasyonu</vt:lpstr>
      <vt:lpstr>Temas İzolasyonu</vt:lpstr>
      <vt:lpstr>Temas İzolasyonu Endikasyonlar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Temas İzolasyonu</dc:title>
  <dc:creator>user</dc:creator>
  <cp:lastModifiedBy>user</cp:lastModifiedBy>
  <cp:revision>1</cp:revision>
  <dcterms:created xsi:type="dcterms:W3CDTF">2020-05-12T12:27:56Z</dcterms:created>
  <dcterms:modified xsi:type="dcterms:W3CDTF">2020-05-12T12:35:01Z</dcterms:modified>
</cp:coreProperties>
</file>