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47" r:id="rId1"/>
  </p:sldMasterIdLst>
  <p:notesMasterIdLst>
    <p:notesMasterId r:id="rId19"/>
  </p:notesMasterIdLst>
  <p:sldIdLst>
    <p:sldId id="256" r:id="rId2"/>
    <p:sldId id="334" r:id="rId3"/>
    <p:sldId id="335" r:id="rId4"/>
    <p:sldId id="336" r:id="rId5"/>
    <p:sldId id="347" r:id="rId6"/>
    <p:sldId id="348" r:id="rId7"/>
    <p:sldId id="349" r:id="rId8"/>
    <p:sldId id="350" r:id="rId9"/>
    <p:sldId id="351" r:id="rId10"/>
    <p:sldId id="352" r:id="rId11"/>
    <p:sldId id="353" r:id="rId12"/>
    <p:sldId id="354" r:id="rId13"/>
    <p:sldId id="355" r:id="rId14"/>
    <p:sldId id="356" r:id="rId15"/>
    <p:sldId id="357" r:id="rId16"/>
    <p:sldId id="358" r:id="rId17"/>
    <p:sldId id="333" r:id="rId18"/>
  </p:sldIdLst>
  <p:sldSz cx="12192000" cy="6858000"/>
  <p:notesSz cx="6858000" cy="9144000"/>
  <p:defaultTextStyle>
    <a:defPPr>
      <a:defRPr lang="tr-TR"/>
    </a:defPPr>
    <a:lvl1pPr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5pPr>
    <a:lvl6pPr marL="2286000" algn="l" defTabSz="914400" rtl="0" eaLnBrk="1" latinLnBrk="0" hangingPunct="1">
      <a:defRPr kern="1200">
        <a:solidFill>
          <a:schemeClr val="tx1"/>
        </a:solidFill>
        <a:latin typeface="Times New Roman" panose="02020603050405020304" pitchFamily="18" charset="0"/>
        <a:ea typeface="+mn-ea"/>
        <a:cs typeface="+mn-cs"/>
      </a:defRPr>
    </a:lvl6pPr>
    <a:lvl7pPr marL="2743200" algn="l" defTabSz="914400" rtl="0" eaLnBrk="1" latinLnBrk="0" hangingPunct="1">
      <a:defRPr kern="1200">
        <a:solidFill>
          <a:schemeClr val="tx1"/>
        </a:solidFill>
        <a:latin typeface="Times New Roman" panose="02020603050405020304" pitchFamily="18" charset="0"/>
        <a:ea typeface="+mn-ea"/>
        <a:cs typeface="+mn-cs"/>
      </a:defRPr>
    </a:lvl7pPr>
    <a:lvl8pPr marL="3200400" algn="l" defTabSz="914400" rtl="0" eaLnBrk="1" latinLnBrk="0" hangingPunct="1">
      <a:defRPr kern="1200">
        <a:solidFill>
          <a:schemeClr val="tx1"/>
        </a:solidFill>
        <a:latin typeface="Times New Roman" panose="02020603050405020304" pitchFamily="18" charset="0"/>
        <a:ea typeface="+mn-ea"/>
        <a:cs typeface="+mn-cs"/>
      </a:defRPr>
    </a:lvl8pPr>
    <a:lvl9pPr marL="3657600" algn="l" defTabSz="914400" rtl="0" eaLnBrk="1" latinLnBrk="0" hangingPunct="1">
      <a:defRPr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60" autoAdjust="0"/>
  </p:normalViewPr>
  <p:slideViewPr>
    <p:cSldViewPr>
      <p:cViewPr varScale="1">
        <p:scale>
          <a:sx n="102" d="100"/>
          <a:sy n="102" d="100"/>
        </p:scale>
        <p:origin x="228" y="10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3" d="100"/>
          <a:sy n="53" d="100"/>
        </p:scale>
        <p:origin x="2844"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Arial" charset="0"/>
              </a:defRPr>
            </a:lvl1pPr>
          </a:lstStyle>
          <a:p>
            <a:pPr>
              <a:defRPr/>
            </a:pPr>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Arial" charset="0"/>
              </a:defRPr>
            </a:lvl1pPr>
          </a:lstStyle>
          <a:p>
            <a:pPr>
              <a:defRPr/>
            </a:pPr>
            <a:fld id="{534954C7-1E46-45B8-8A31-E49E8A6031F2}" type="datetimeFigureOut">
              <a:rPr lang="tr-TR"/>
              <a:pPr>
                <a:defRPr/>
              </a:pPr>
              <a:t>28.11.2017</a:t>
            </a:fld>
            <a:endParaRPr lang="tr-TR"/>
          </a:p>
        </p:txBody>
      </p:sp>
      <p:sp>
        <p:nvSpPr>
          <p:cNvPr id="4" name="3 Slayt Görüntüsü Yer Tutucusu"/>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tr-TR" noProof="0" smtClean="0"/>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noProof="0" smtClean="0"/>
              <a:t>Asıl metin stillerini düzenlemek için tıklatın</a:t>
            </a:r>
          </a:p>
          <a:p>
            <a:pPr lvl="1"/>
            <a:r>
              <a:rPr lang="tr-TR" noProof="0" smtClean="0"/>
              <a:t>İkinci düzey</a:t>
            </a:r>
          </a:p>
          <a:p>
            <a:pPr lvl="2"/>
            <a:r>
              <a:rPr lang="tr-TR" noProof="0" smtClean="0"/>
              <a:t>Üçüncü düzey</a:t>
            </a:r>
          </a:p>
          <a:p>
            <a:pPr lvl="3"/>
            <a:r>
              <a:rPr lang="tr-TR" noProof="0" smtClean="0"/>
              <a:t>Dördüncü düzey</a:t>
            </a:r>
          </a:p>
          <a:p>
            <a:pPr lvl="4"/>
            <a:r>
              <a:rPr lang="tr-TR" noProof="0" smtClean="0"/>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Arial" charset="0"/>
              </a:defRPr>
            </a:lvl1pPr>
          </a:lstStyle>
          <a:p>
            <a:pPr>
              <a:defRPr/>
            </a:pPr>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fontAlgn="auto" hangingPunct="1">
              <a:spcBef>
                <a:spcPts val="0"/>
              </a:spcBef>
              <a:spcAft>
                <a:spcPts val="0"/>
              </a:spcAft>
              <a:defRPr sz="1200">
                <a:latin typeface="+mn-lt"/>
              </a:defRPr>
            </a:lvl1pPr>
          </a:lstStyle>
          <a:p>
            <a:pPr>
              <a:defRPr/>
            </a:pPr>
            <a:fld id="{0DD264EB-ED7A-4F3B-AD49-E42E57E4D4B9}" type="slidenum">
              <a:rPr lang="tr-TR" altLang="tr-TR"/>
              <a:pPr>
                <a:defRPr/>
              </a:pPr>
              <a:t>‹#›</a:t>
            </a:fld>
            <a:endParaRPr lang="tr-TR" altLang="tr-T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4" name="Rectangle 6"/>
          <p:cNvSpPr/>
          <p:nvPr/>
        </p:nvSpPr>
        <p:spPr>
          <a:xfrm>
            <a:off x="0"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0" y="6334125"/>
            <a:ext cx="12192000" cy="66675"/>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8"/>
          <p:cNvCxnSpPr/>
          <p:nvPr/>
        </p:nvCxnSpPr>
        <p:spPr>
          <a:xfrm>
            <a:off x="1208088" y="4343400"/>
            <a:ext cx="9875837"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7" name="Resim 1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90763" y="827088"/>
            <a:ext cx="1528762" cy="1527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Metin kutusu 14"/>
          <p:cNvSpPr txBox="1">
            <a:spLocks noChangeArrowheads="1"/>
          </p:cNvSpPr>
          <p:nvPr/>
        </p:nvSpPr>
        <p:spPr bwMode="auto">
          <a:xfrm>
            <a:off x="3929063" y="1052513"/>
            <a:ext cx="5189537"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fontAlgn="base">
              <a:spcBef>
                <a:spcPct val="0"/>
              </a:spcBef>
              <a:spcAft>
                <a:spcPct val="0"/>
              </a:spcAft>
              <a:defRPr>
                <a:solidFill>
                  <a:schemeClr val="tx1"/>
                </a:solidFill>
                <a:latin typeface="Times New Roman" panose="02020603050405020304" pitchFamily="18" charset="0"/>
              </a:defRPr>
            </a:lvl6pPr>
            <a:lvl7pPr marL="2971800" indent="-228600" fontAlgn="base">
              <a:spcBef>
                <a:spcPct val="0"/>
              </a:spcBef>
              <a:spcAft>
                <a:spcPct val="0"/>
              </a:spcAft>
              <a:defRPr>
                <a:solidFill>
                  <a:schemeClr val="tx1"/>
                </a:solidFill>
                <a:latin typeface="Times New Roman" panose="02020603050405020304" pitchFamily="18" charset="0"/>
              </a:defRPr>
            </a:lvl7pPr>
            <a:lvl8pPr marL="3429000" indent="-228600" fontAlgn="base">
              <a:spcBef>
                <a:spcPct val="0"/>
              </a:spcBef>
              <a:spcAft>
                <a:spcPct val="0"/>
              </a:spcAft>
              <a:defRPr>
                <a:solidFill>
                  <a:schemeClr val="tx1"/>
                </a:solidFill>
                <a:latin typeface="Times New Roman" panose="02020603050405020304" pitchFamily="18" charset="0"/>
              </a:defRPr>
            </a:lvl8pPr>
            <a:lvl9pPr marL="3886200" indent="-228600" fontAlgn="base">
              <a:spcBef>
                <a:spcPct val="0"/>
              </a:spcBef>
              <a:spcAft>
                <a:spcPct val="0"/>
              </a:spcAft>
              <a:defRPr>
                <a:solidFill>
                  <a:schemeClr val="tx1"/>
                </a:solidFill>
                <a:latin typeface="Times New Roman" panose="02020603050405020304" pitchFamily="18" charset="0"/>
              </a:defRPr>
            </a:lvl9pPr>
          </a:lstStyle>
          <a:p>
            <a:pPr algn="ctr" eaLnBrk="1" hangingPunct="1"/>
            <a:r>
              <a:rPr lang="tr-TR" altLang="tr-TR" sz="3200">
                <a:solidFill>
                  <a:srgbClr val="204788"/>
                </a:solidFill>
                <a:cs typeface="Times New Roman" panose="02020603050405020304" pitchFamily="18" charset="0"/>
              </a:rPr>
              <a:t>Ankara Üniversitesi</a:t>
            </a:r>
          </a:p>
          <a:p>
            <a:pPr algn="ctr" eaLnBrk="1" hangingPunct="1"/>
            <a:r>
              <a:rPr lang="tr-TR" altLang="tr-TR" sz="3200">
                <a:solidFill>
                  <a:srgbClr val="204788"/>
                </a:solidFill>
                <a:cs typeface="Times New Roman" panose="02020603050405020304" pitchFamily="18" charset="0"/>
              </a:rPr>
              <a:t>Nallıhan Meslek Yüksekokulu</a:t>
            </a:r>
          </a:p>
        </p:txBody>
      </p:sp>
      <p:sp>
        <p:nvSpPr>
          <p:cNvPr id="2" name="Title 1"/>
          <p:cNvSpPr>
            <a:spLocks noGrp="1"/>
          </p:cNvSpPr>
          <p:nvPr>
            <p:ph type="ctrTitle"/>
          </p:nvPr>
        </p:nvSpPr>
        <p:spPr>
          <a:xfrm>
            <a:off x="1097280" y="758952"/>
            <a:ext cx="10058400" cy="3566160"/>
          </a:xfrm>
        </p:spPr>
        <p:txBody>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9" name="Date Placeholder 3"/>
          <p:cNvSpPr>
            <a:spLocks noGrp="1"/>
          </p:cNvSpPr>
          <p:nvPr>
            <p:ph type="dt" sz="half" idx="10"/>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fld id="{F07D1E4F-44A0-40F5-9152-EAAC98D74609}" type="datetime1">
              <a:rPr lang="tr-TR"/>
              <a:pPr>
                <a:defRPr/>
              </a:pPr>
              <a:t>28.11.2017</a:t>
            </a:fld>
            <a:endParaRPr lang="tr-TR"/>
          </a:p>
        </p:txBody>
      </p:sp>
      <p:sp>
        <p:nvSpPr>
          <p:cNvPr id="10" name="Footer Placeholder 4"/>
          <p:cNvSpPr>
            <a:spLocks noGrp="1"/>
          </p:cNvSpPr>
          <p:nvPr>
            <p:ph type="ftr" sz="quarter" idx="11"/>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r>
              <a:rPr lang="tr-TR"/>
              <a:t>Dr. Meltem BATURAY</a:t>
            </a:r>
          </a:p>
        </p:txBody>
      </p:sp>
      <p:sp>
        <p:nvSpPr>
          <p:cNvPr id="11" name="Slide Number Placeholder 5"/>
          <p:cNvSpPr>
            <a:spLocks noGrp="1"/>
          </p:cNvSpPr>
          <p:nvPr>
            <p:ph type="sldNum" sz="quarter" idx="12"/>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fld id="{69025A6D-9892-44CA-ADF1-B740EAF2C0E0}" type="slidenum">
              <a:rPr lang="tr-TR" altLang="tr-TR"/>
              <a:pPr>
                <a:defRPr/>
              </a:pPr>
              <a:t>‹#›</a:t>
            </a:fld>
            <a:endParaRPr lang="tr-TR" altLang="tr-TR"/>
          </a:p>
        </p:txBody>
      </p:sp>
    </p:spTree>
    <p:extLst>
      <p:ext uri="{BB962C8B-B14F-4D97-AF65-F5344CB8AC3E}">
        <p14:creationId xmlns:p14="http://schemas.microsoft.com/office/powerpoint/2010/main" val="2246588821"/>
      </p:ext>
    </p:extLst>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fld id="{4963D7C4-5FDA-416B-86E6-6E7FFDF7F516}" type="datetime1">
              <a:rPr lang="tr-TR"/>
              <a:pPr>
                <a:defRPr/>
              </a:pPr>
              <a:t>28.11.2017</a:t>
            </a:fld>
            <a:endParaRPr lang="tr-TR"/>
          </a:p>
        </p:txBody>
      </p:sp>
      <p:sp>
        <p:nvSpPr>
          <p:cNvPr id="5" name="Footer Placeholder 4"/>
          <p:cNvSpPr>
            <a:spLocks noGrp="1"/>
          </p:cNvSpPr>
          <p:nvPr>
            <p:ph type="ftr" sz="quarter" idx="11"/>
          </p:nvPr>
        </p:nvSpPr>
        <p:spPr/>
        <p:txBody>
          <a:bodyPr/>
          <a:lstStyle>
            <a:lvl1pPr>
              <a:defRPr/>
            </a:lvl1pPr>
          </a:lstStyle>
          <a:p>
            <a:pPr>
              <a:defRPr/>
            </a:pPr>
            <a:r>
              <a:rPr lang="tr-TR"/>
              <a:t>Dr. Meltem BATURAY</a:t>
            </a:r>
          </a:p>
        </p:txBody>
      </p:sp>
      <p:sp>
        <p:nvSpPr>
          <p:cNvPr id="6" name="Slide Number Placeholder 5"/>
          <p:cNvSpPr>
            <a:spLocks noGrp="1"/>
          </p:cNvSpPr>
          <p:nvPr>
            <p:ph type="sldNum" sz="quarter" idx="12"/>
          </p:nvPr>
        </p:nvSpPr>
        <p:spPr/>
        <p:txBody>
          <a:bodyPr/>
          <a:lstStyle>
            <a:lvl1pPr>
              <a:defRPr/>
            </a:lvl1pPr>
          </a:lstStyle>
          <a:p>
            <a:pPr>
              <a:defRPr/>
            </a:pPr>
            <a:fld id="{6EEF2564-EE41-4F5B-829A-88E9D0B627CA}" type="slidenum">
              <a:rPr lang="tr-TR" altLang="tr-TR"/>
              <a:pPr>
                <a:defRPr/>
              </a:pPr>
              <a:t>‹#›</a:t>
            </a:fld>
            <a:endParaRPr lang="tr-TR" altLang="tr-TR"/>
          </a:p>
        </p:txBody>
      </p:sp>
    </p:spTree>
    <p:extLst>
      <p:ext uri="{BB962C8B-B14F-4D97-AF65-F5344CB8AC3E}">
        <p14:creationId xmlns:p14="http://schemas.microsoft.com/office/powerpoint/2010/main" val="30801318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4"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0" y="6334125"/>
            <a:ext cx="12188825" cy="635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6" name="Date Placeholder 3"/>
          <p:cNvSpPr>
            <a:spLocks noGrp="1"/>
          </p:cNvSpPr>
          <p:nvPr>
            <p:ph type="dt" sz="half" idx="10"/>
          </p:nvPr>
        </p:nvSpPr>
        <p:spPr/>
        <p:txBody>
          <a:bodyPr/>
          <a:lstStyle>
            <a:lvl1pPr>
              <a:defRPr/>
            </a:lvl1pPr>
          </a:lstStyle>
          <a:p>
            <a:pPr>
              <a:defRPr/>
            </a:pPr>
            <a:fld id="{4D75D93F-C2C7-4F1D-95D4-155835929C24}" type="datetime1">
              <a:rPr lang="tr-TR"/>
              <a:pPr>
                <a:defRPr/>
              </a:pPr>
              <a:t>28.11.2017</a:t>
            </a:fld>
            <a:endParaRPr lang="tr-TR"/>
          </a:p>
        </p:txBody>
      </p:sp>
      <p:sp>
        <p:nvSpPr>
          <p:cNvPr id="7" name="Footer Placeholder 4"/>
          <p:cNvSpPr>
            <a:spLocks noGrp="1"/>
          </p:cNvSpPr>
          <p:nvPr>
            <p:ph type="ftr" sz="quarter" idx="11"/>
          </p:nvPr>
        </p:nvSpPr>
        <p:spPr/>
        <p:txBody>
          <a:bodyPr/>
          <a:lstStyle>
            <a:lvl1pPr>
              <a:defRPr/>
            </a:lvl1pPr>
          </a:lstStyle>
          <a:p>
            <a:pPr>
              <a:defRPr/>
            </a:pPr>
            <a:r>
              <a:rPr lang="tr-TR"/>
              <a:t>Dr. Meltem BATURAY</a:t>
            </a:r>
          </a:p>
        </p:txBody>
      </p:sp>
      <p:sp>
        <p:nvSpPr>
          <p:cNvPr id="8" name="Slide Number Placeholder 5"/>
          <p:cNvSpPr>
            <a:spLocks noGrp="1"/>
          </p:cNvSpPr>
          <p:nvPr>
            <p:ph type="sldNum" sz="quarter" idx="12"/>
          </p:nvPr>
        </p:nvSpPr>
        <p:spPr/>
        <p:txBody>
          <a:bodyPr/>
          <a:lstStyle>
            <a:lvl1pPr>
              <a:defRPr/>
            </a:lvl1pPr>
          </a:lstStyle>
          <a:p>
            <a:pPr>
              <a:defRPr/>
            </a:pPr>
            <a:fld id="{D2B0AC5D-B078-4DE4-BAB1-522EF778B1BB}" type="slidenum">
              <a:rPr lang="tr-TR" altLang="tr-TR"/>
              <a:pPr>
                <a:defRPr/>
              </a:pPr>
              <a:t>‹#›</a:t>
            </a:fld>
            <a:endParaRPr lang="tr-TR" altLang="tr-TR"/>
          </a:p>
        </p:txBody>
      </p:sp>
    </p:spTree>
    <p:extLst>
      <p:ext uri="{BB962C8B-B14F-4D97-AF65-F5344CB8AC3E}">
        <p14:creationId xmlns:p14="http://schemas.microsoft.com/office/powerpoint/2010/main" val="2597189294"/>
      </p:ext>
    </p:extLst>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96963" y="287339"/>
            <a:ext cx="10058400" cy="1125438"/>
          </a:xfrm>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1096963" y="1556792"/>
            <a:ext cx="10058400" cy="4670797"/>
          </a:xfrm>
        </p:spPr>
        <p:txBody>
          <a:bodyPr/>
          <a:lstStyle>
            <a:lvl1pPr>
              <a:defRPr sz="2400">
                <a:solidFill>
                  <a:schemeClr val="bg2">
                    <a:lumMod val="25000"/>
                  </a:schemeClr>
                </a:solidFill>
                <a:latin typeface="Times New Roman" panose="02020603050405020304" pitchFamily="18" charset="0"/>
                <a:cs typeface="Times New Roman" panose="02020603050405020304" pitchFamily="18" charset="0"/>
              </a:defRPr>
            </a:lvl1pPr>
            <a:lvl2pPr>
              <a:defRPr sz="2200">
                <a:solidFill>
                  <a:schemeClr val="bg2">
                    <a:lumMod val="25000"/>
                  </a:schemeClr>
                </a:solidFill>
                <a:latin typeface="Times New Roman" panose="02020603050405020304" pitchFamily="18" charset="0"/>
                <a:cs typeface="Times New Roman" panose="02020603050405020304" pitchFamily="18" charset="0"/>
              </a:defRPr>
            </a:lvl2pPr>
            <a:lvl3pPr>
              <a:defRPr sz="2000">
                <a:solidFill>
                  <a:schemeClr val="bg2">
                    <a:lumMod val="25000"/>
                  </a:schemeClr>
                </a:solidFill>
                <a:latin typeface="Times New Roman" panose="02020603050405020304" pitchFamily="18" charset="0"/>
                <a:cs typeface="Times New Roman" panose="02020603050405020304" pitchFamily="18" charset="0"/>
              </a:defRPr>
            </a:lvl3pPr>
            <a:lvl4pPr>
              <a:defRPr sz="1800">
                <a:solidFill>
                  <a:schemeClr val="bg2">
                    <a:lumMod val="25000"/>
                  </a:schemeClr>
                </a:solidFill>
                <a:latin typeface="Times New Roman" panose="02020603050405020304" pitchFamily="18" charset="0"/>
                <a:cs typeface="Times New Roman" panose="02020603050405020304" pitchFamily="18" charset="0"/>
              </a:defRPr>
            </a:lvl4pPr>
            <a:lvl5pPr>
              <a:defRPr sz="1800">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lvl1pPr>
              <a:defRPr smtClean="0">
                <a:solidFill>
                  <a:schemeClr val="bg2">
                    <a:lumMod val="25000"/>
                  </a:schemeClr>
                </a:solidFill>
                <a:latin typeface="Times New Roman" panose="02020603050405020304" pitchFamily="18" charset="0"/>
                <a:cs typeface="Times New Roman" panose="02020603050405020304" pitchFamily="18" charset="0"/>
              </a:defRPr>
            </a:lvl1pPr>
          </a:lstStyle>
          <a:p>
            <a:pPr>
              <a:defRPr/>
            </a:pPr>
            <a:fld id="{7148038E-E327-489E-83F9-69E877FCA94A}" type="datetime1">
              <a:rPr lang="tr-TR"/>
              <a:pPr>
                <a:defRPr/>
              </a:pPr>
              <a:t>28.11.2017</a:t>
            </a:fld>
            <a:endParaRPr lang="tr-TR"/>
          </a:p>
        </p:txBody>
      </p:sp>
      <p:sp>
        <p:nvSpPr>
          <p:cNvPr id="6" name="Slide Number Placeholder 5"/>
          <p:cNvSpPr>
            <a:spLocks noGrp="1"/>
          </p:cNvSpPr>
          <p:nvPr>
            <p:ph type="sldNum" sz="quarter" idx="12"/>
          </p:nvPr>
        </p:nvSpPr>
        <p:spPr/>
        <p:txBody>
          <a:bodyPr/>
          <a:lstStyle>
            <a:lvl1pPr>
              <a:defRPr smtClean="0">
                <a:solidFill>
                  <a:schemeClr val="bg2">
                    <a:lumMod val="25000"/>
                  </a:schemeClr>
                </a:solidFill>
                <a:latin typeface="Times New Roman" panose="02020603050405020304" pitchFamily="18" charset="0"/>
                <a:cs typeface="Times New Roman" panose="02020603050405020304" pitchFamily="18" charset="0"/>
              </a:defRPr>
            </a:lvl1pPr>
          </a:lstStyle>
          <a:p>
            <a:pPr>
              <a:defRPr/>
            </a:pPr>
            <a:fld id="{0D9AD90C-3292-442A-A66B-9C1842AC3F52}" type="slidenum">
              <a:rPr lang="tr-TR" altLang="tr-TR"/>
              <a:pPr>
                <a:defRPr/>
              </a:pPr>
              <a:t>‹#›</a:t>
            </a:fld>
            <a:endParaRPr lang="tr-TR" altLang="tr-TR"/>
          </a:p>
        </p:txBody>
      </p:sp>
    </p:spTree>
    <p:extLst>
      <p:ext uri="{BB962C8B-B14F-4D97-AF65-F5344CB8AC3E}">
        <p14:creationId xmlns:p14="http://schemas.microsoft.com/office/powerpoint/2010/main" val="1111810663"/>
      </p:ext>
    </p:extLst>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4"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0" y="6334125"/>
            <a:ext cx="12188825" cy="635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8"/>
          <p:cNvCxnSpPr/>
          <p:nvPr/>
        </p:nvCxnSpPr>
        <p:spPr>
          <a:xfrm>
            <a:off x="1208088" y="4343400"/>
            <a:ext cx="9875837"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097280" y="758952"/>
            <a:ext cx="10058400" cy="3566160"/>
          </a:xfrm>
        </p:spPr>
        <p:txBody>
          <a:bodyPr anchorCtr="0"/>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7" name="Date Placeholder 3"/>
          <p:cNvSpPr>
            <a:spLocks noGrp="1"/>
          </p:cNvSpPr>
          <p:nvPr>
            <p:ph type="dt" sz="half" idx="10"/>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fld id="{2D11A7D6-6303-48CF-93EA-A8EAF227D5F7}" type="datetime1">
              <a:rPr lang="tr-TR"/>
              <a:pPr>
                <a:defRPr/>
              </a:pPr>
              <a:t>28.11.2017</a:t>
            </a:fld>
            <a:endParaRPr lang="tr-TR"/>
          </a:p>
        </p:txBody>
      </p:sp>
      <p:sp>
        <p:nvSpPr>
          <p:cNvPr id="8" name="Footer Placeholder 4"/>
          <p:cNvSpPr>
            <a:spLocks noGrp="1"/>
          </p:cNvSpPr>
          <p:nvPr>
            <p:ph type="ftr" sz="quarter" idx="11"/>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r>
              <a:rPr lang="tr-TR"/>
              <a:t>Dr. Meltem BATURAY</a:t>
            </a:r>
          </a:p>
        </p:txBody>
      </p:sp>
      <p:sp>
        <p:nvSpPr>
          <p:cNvPr id="9" name="Slide Number Placeholder 5"/>
          <p:cNvSpPr>
            <a:spLocks noGrp="1"/>
          </p:cNvSpPr>
          <p:nvPr>
            <p:ph type="sldNum" sz="quarter" idx="12"/>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fld id="{02D911D6-197B-4602-B583-E852385D02DD}" type="slidenum">
              <a:rPr lang="tr-TR" altLang="tr-TR"/>
              <a:pPr>
                <a:defRPr/>
              </a:pPr>
              <a:t>‹#›</a:t>
            </a:fld>
            <a:endParaRPr lang="tr-TR" altLang="tr-TR"/>
          </a:p>
        </p:txBody>
      </p:sp>
    </p:spTree>
    <p:extLst>
      <p:ext uri="{BB962C8B-B14F-4D97-AF65-F5344CB8AC3E}">
        <p14:creationId xmlns:p14="http://schemas.microsoft.com/office/powerpoint/2010/main" val="10784519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3"/>
          <p:cNvSpPr>
            <a:spLocks noGrp="1"/>
          </p:cNvSpPr>
          <p:nvPr>
            <p:ph type="dt" sz="half" idx="10"/>
          </p:nvPr>
        </p:nvSpPr>
        <p:spPr/>
        <p:txBody>
          <a:bodyPr/>
          <a:lstStyle>
            <a:lvl1pPr>
              <a:defRPr/>
            </a:lvl1pPr>
          </a:lstStyle>
          <a:p>
            <a:pPr>
              <a:defRPr/>
            </a:pPr>
            <a:fld id="{A4B5FBE2-3D54-4CBA-A8DF-A6942B800644}" type="datetime1">
              <a:rPr lang="tr-TR"/>
              <a:pPr>
                <a:defRPr/>
              </a:pPr>
              <a:t>28.11.2017</a:t>
            </a:fld>
            <a:endParaRPr lang="tr-TR"/>
          </a:p>
        </p:txBody>
      </p:sp>
      <p:sp>
        <p:nvSpPr>
          <p:cNvPr id="6" name="Footer Placeholder 4"/>
          <p:cNvSpPr>
            <a:spLocks noGrp="1"/>
          </p:cNvSpPr>
          <p:nvPr>
            <p:ph type="ftr" sz="quarter" idx="11"/>
          </p:nvPr>
        </p:nvSpPr>
        <p:spPr/>
        <p:txBody>
          <a:bodyPr/>
          <a:lstStyle>
            <a:lvl1pPr>
              <a:defRPr/>
            </a:lvl1pPr>
          </a:lstStyle>
          <a:p>
            <a:pPr>
              <a:defRPr/>
            </a:pPr>
            <a:r>
              <a:rPr lang="tr-TR"/>
              <a:t>Dr. Meltem BATURAY</a:t>
            </a:r>
          </a:p>
        </p:txBody>
      </p:sp>
      <p:sp>
        <p:nvSpPr>
          <p:cNvPr id="7" name="Slide Number Placeholder 5"/>
          <p:cNvSpPr>
            <a:spLocks noGrp="1"/>
          </p:cNvSpPr>
          <p:nvPr>
            <p:ph type="sldNum" sz="quarter" idx="12"/>
          </p:nvPr>
        </p:nvSpPr>
        <p:spPr/>
        <p:txBody>
          <a:bodyPr/>
          <a:lstStyle>
            <a:lvl1pPr>
              <a:defRPr/>
            </a:lvl1pPr>
          </a:lstStyle>
          <a:p>
            <a:pPr>
              <a:defRPr/>
            </a:pPr>
            <a:fld id="{36D9D295-8366-4E57-8143-FE733F59751C}" type="slidenum">
              <a:rPr lang="tr-TR" altLang="tr-TR"/>
              <a:pPr>
                <a:defRPr/>
              </a:pPr>
              <a:t>‹#›</a:t>
            </a:fld>
            <a:endParaRPr lang="tr-TR" altLang="tr-TR"/>
          </a:p>
        </p:txBody>
      </p:sp>
    </p:spTree>
    <p:extLst>
      <p:ext uri="{BB962C8B-B14F-4D97-AF65-F5344CB8AC3E}">
        <p14:creationId xmlns:p14="http://schemas.microsoft.com/office/powerpoint/2010/main" val="27943478"/>
      </p:ext>
    </p:extLst>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lvl1pPr>
              <a:defRPr/>
            </a:lvl1pPr>
          </a:lstStyle>
          <a:p>
            <a:pPr>
              <a:defRPr/>
            </a:pPr>
            <a:fld id="{F9F5B39A-B614-4AA2-B8DB-570953E9A8D6}" type="datetime1">
              <a:rPr lang="tr-TR"/>
              <a:pPr>
                <a:defRPr/>
              </a:pPr>
              <a:t>28.11.2017</a:t>
            </a:fld>
            <a:endParaRPr lang="tr-TR"/>
          </a:p>
        </p:txBody>
      </p:sp>
      <p:sp>
        <p:nvSpPr>
          <p:cNvPr id="8" name="Footer Placeholder 4"/>
          <p:cNvSpPr>
            <a:spLocks noGrp="1"/>
          </p:cNvSpPr>
          <p:nvPr>
            <p:ph type="ftr" sz="quarter" idx="11"/>
          </p:nvPr>
        </p:nvSpPr>
        <p:spPr/>
        <p:txBody>
          <a:bodyPr/>
          <a:lstStyle>
            <a:lvl1pPr>
              <a:defRPr/>
            </a:lvl1pPr>
          </a:lstStyle>
          <a:p>
            <a:pPr>
              <a:defRPr/>
            </a:pPr>
            <a:r>
              <a:rPr lang="tr-TR"/>
              <a:t>Dr. Meltem BATURAY</a:t>
            </a:r>
          </a:p>
        </p:txBody>
      </p:sp>
      <p:sp>
        <p:nvSpPr>
          <p:cNvPr id="9" name="Slide Number Placeholder 5"/>
          <p:cNvSpPr>
            <a:spLocks noGrp="1"/>
          </p:cNvSpPr>
          <p:nvPr>
            <p:ph type="sldNum" sz="quarter" idx="12"/>
          </p:nvPr>
        </p:nvSpPr>
        <p:spPr/>
        <p:txBody>
          <a:bodyPr/>
          <a:lstStyle>
            <a:lvl1pPr>
              <a:defRPr/>
            </a:lvl1pPr>
          </a:lstStyle>
          <a:p>
            <a:pPr>
              <a:defRPr/>
            </a:pPr>
            <a:fld id="{57D917FD-B7E8-41B2-BCB4-3BA8AD6E18D0}" type="slidenum">
              <a:rPr lang="tr-TR" altLang="tr-TR"/>
              <a:pPr>
                <a:defRPr/>
              </a:pPr>
              <a:t>‹#›</a:t>
            </a:fld>
            <a:endParaRPr lang="tr-TR" altLang="tr-TR"/>
          </a:p>
        </p:txBody>
      </p:sp>
    </p:spTree>
    <p:extLst>
      <p:ext uri="{BB962C8B-B14F-4D97-AF65-F5344CB8AC3E}">
        <p14:creationId xmlns:p14="http://schemas.microsoft.com/office/powerpoint/2010/main" val="2680148204"/>
      </p:ext>
    </p:extLst>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Date Placeholder 3"/>
          <p:cNvSpPr>
            <a:spLocks noGrp="1"/>
          </p:cNvSpPr>
          <p:nvPr>
            <p:ph type="dt" sz="half" idx="10"/>
          </p:nvPr>
        </p:nvSpPr>
        <p:spPr/>
        <p:txBody>
          <a:bodyPr/>
          <a:lstStyle>
            <a:lvl1pPr>
              <a:defRPr/>
            </a:lvl1pPr>
          </a:lstStyle>
          <a:p>
            <a:pPr>
              <a:defRPr/>
            </a:pPr>
            <a:fld id="{1867CE6A-36B1-464A-BFDA-A276C8A7188A}" type="datetime1">
              <a:rPr lang="tr-TR"/>
              <a:pPr>
                <a:defRPr/>
              </a:pPr>
              <a:t>28.11.2017</a:t>
            </a:fld>
            <a:endParaRPr lang="tr-TR"/>
          </a:p>
        </p:txBody>
      </p:sp>
      <p:sp>
        <p:nvSpPr>
          <p:cNvPr id="4" name="Footer Placeholder 4"/>
          <p:cNvSpPr>
            <a:spLocks noGrp="1"/>
          </p:cNvSpPr>
          <p:nvPr>
            <p:ph type="ftr" sz="quarter" idx="11"/>
          </p:nvPr>
        </p:nvSpPr>
        <p:spPr/>
        <p:txBody>
          <a:bodyPr/>
          <a:lstStyle>
            <a:lvl1pPr>
              <a:defRPr/>
            </a:lvl1pPr>
          </a:lstStyle>
          <a:p>
            <a:pPr>
              <a:defRPr/>
            </a:pPr>
            <a:r>
              <a:rPr lang="tr-TR"/>
              <a:t>Dr. Meltem BATURAY</a:t>
            </a:r>
          </a:p>
        </p:txBody>
      </p:sp>
      <p:sp>
        <p:nvSpPr>
          <p:cNvPr id="5" name="Slide Number Placeholder 5"/>
          <p:cNvSpPr>
            <a:spLocks noGrp="1"/>
          </p:cNvSpPr>
          <p:nvPr>
            <p:ph type="sldNum" sz="quarter" idx="12"/>
          </p:nvPr>
        </p:nvSpPr>
        <p:spPr/>
        <p:txBody>
          <a:bodyPr/>
          <a:lstStyle>
            <a:lvl1pPr>
              <a:defRPr/>
            </a:lvl1pPr>
          </a:lstStyle>
          <a:p>
            <a:pPr>
              <a:defRPr/>
            </a:pPr>
            <a:fld id="{D38A950B-DB61-4B94-A39B-F34E3EF2E62D}" type="slidenum">
              <a:rPr lang="tr-TR" altLang="tr-TR"/>
              <a:pPr>
                <a:defRPr/>
              </a:pPr>
              <a:t>‹#›</a:t>
            </a:fld>
            <a:endParaRPr lang="tr-TR" altLang="tr-TR"/>
          </a:p>
        </p:txBody>
      </p:sp>
    </p:spTree>
    <p:extLst>
      <p:ext uri="{BB962C8B-B14F-4D97-AF65-F5344CB8AC3E}">
        <p14:creationId xmlns:p14="http://schemas.microsoft.com/office/powerpoint/2010/main" val="1803367321"/>
      </p:ext>
    </p:extLst>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Rectangle 5"/>
          <p:cNvSpPr/>
          <p:nvPr/>
        </p:nvSpPr>
        <p:spPr>
          <a:xfrm>
            <a:off x="0" y="6334125"/>
            <a:ext cx="12188825" cy="635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Date Placeholder 6"/>
          <p:cNvSpPr>
            <a:spLocks noGrp="1"/>
          </p:cNvSpPr>
          <p:nvPr>
            <p:ph type="dt" sz="half" idx="10"/>
          </p:nvPr>
        </p:nvSpPr>
        <p:spPr/>
        <p:txBody>
          <a:bodyPr/>
          <a:lstStyle>
            <a:lvl1pPr>
              <a:defRPr/>
            </a:lvl1pPr>
          </a:lstStyle>
          <a:p>
            <a:pPr>
              <a:defRPr/>
            </a:pPr>
            <a:fld id="{C46DE68F-2A43-41E5-AE81-10327DE2F810}" type="datetime1">
              <a:rPr lang="tr-TR"/>
              <a:pPr>
                <a:defRPr/>
              </a:pPr>
              <a:t>28.11.2017</a:t>
            </a:fld>
            <a:endParaRPr lang="tr-TR"/>
          </a:p>
        </p:txBody>
      </p:sp>
      <p:sp>
        <p:nvSpPr>
          <p:cNvPr id="5" name="Footer Placeholder 7"/>
          <p:cNvSpPr>
            <a:spLocks noGrp="1"/>
          </p:cNvSpPr>
          <p:nvPr>
            <p:ph type="ftr" sz="quarter" idx="11"/>
          </p:nvPr>
        </p:nvSpPr>
        <p:spPr/>
        <p:txBody>
          <a:bodyPr/>
          <a:lstStyle>
            <a:lvl1pPr>
              <a:defRPr smtClean="0">
                <a:solidFill>
                  <a:srgbClr val="FFFFFF"/>
                </a:solidFill>
              </a:defRPr>
            </a:lvl1pPr>
          </a:lstStyle>
          <a:p>
            <a:pPr>
              <a:defRPr/>
            </a:pPr>
            <a:r>
              <a:rPr lang="tr-TR"/>
              <a:t>Dr. Meltem BATURAY</a:t>
            </a:r>
          </a:p>
        </p:txBody>
      </p:sp>
      <p:sp>
        <p:nvSpPr>
          <p:cNvPr id="6" name="Slide Number Placeholder 8"/>
          <p:cNvSpPr>
            <a:spLocks noGrp="1"/>
          </p:cNvSpPr>
          <p:nvPr>
            <p:ph type="sldNum" sz="quarter" idx="12"/>
          </p:nvPr>
        </p:nvSpPr>
        <p:spPr/>
        <p:txBody>
          <a:bodyPr/>
          <a:lstStyle>
            <a:lvl1pPr>
              <a:defRPr/>
            </a:lvl1pPr>
          </a:lstStyle>
          <a:p>
            <a:pPr>
              <a:defRPr/>
            </a:pPr>
            <a:fld id="{EE0B1064-7D4A-4C18-8148-1341065ABFF6}" type="slidenum">
              <a:rPr lang="tr-TR" altLang="tr-TR"/>
              <a:pPr>
                <a:defRPr/>
              </a:pPr>
              <a:t>‹#›</a:t>
            </a:fld>
            <a:endParaRPr lang="tr-TR" altLang="tr-TR"/>
          </a:p>
        </p:txBody>
      </p:sp>
    </p:spTree>
    <p:extLst>
      <p:ext uri="{BB962C8B-B14F-4D97-AF65-F5344CB8AC3E}">
        <p14:creationId xmlns:p14="http://schemas.microsoft.com/office/powerpoint/2010/main" val="853250278"/>
      </p:ext>
    </p:extLst>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5" name="Rectangle 7"/>
          <p:cNvSpPr/>
          <p:nvPr/>
        </p:nvSpPr>
        <p:spPr>
          <a:xfrm>
            <a:off x="0" y="0"/>
            <a:ext cx="4051300"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8"/>
          <p:cNvSpPr/>
          <p:nvPr/>
        </p:nvSpPr>
        <p:spPr>
          <a:xfrm>
            <a:off x="4040188" y="0"/>
            <a:ext cx="63500"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7" name="Date Placeholder 4"/>
          <p:cNvSpPr>
            <a:spLocks noGrp="1"/>
          </p:cNvSpPr>
          <p:nvPr>
            <p:ph type="dt" sz="half" idx="10"/>
          </p:nvPr>
        </p:nvSpPr>
        <p:spPr>
          <a:xfrm>
            <a:off x="465138" y="6459538"/>
            <a:ext cx="2619375" cy="365125"/>
          </a:xfrm>
        </p:spPr>
        <p:txBody>
          <a:bodyPr/>
          <a:lstStyle>
            <a:lvl1pPr algn="l">
              <a:defRPr smtClean="0">
                <a:latin typeface="Times New Roman" panose="02020603050405020304" pitchFamily="18" charset="0"/>
                <a:cs typeface="Times New Roman" panose="02020603050405020304" pitchFamily="18" charset="0"/>
              </a:defRPr>
            </a:lvl1pPr>
          </a:lstStyle>
          <a:p>
            <a:pPr>
              <a:defRPr/>
            </a:pPr>
            <a:fld id="{4B4BF5D3-8F36-4304-88CE-7A9BE5CB1ED0}" type="datetime1">
              <a:rPr lang="tr-TR"/>
              <a:pPr>
                <a:defRPr/>
              </a:pPr>
              <a:t>28.11.2017</a:t>
            </a:fld>
            <a:endParaRPr lang="tr-TR"/>
          </a:p>
        </p:txBody>
      </p:sp>
      <p:sp>
        <p:nvSpPr>
          <p:cNvPr id="8" name="Footer Placeholder 5"/>
          <p:cNvSpPr>
            <a:spLocks noGrp="1"/>
          </p:cNvSpPr>
          <p:nvPr>
            <p:ph type="ftr" sz="quarter" idx="11"/>
          </p:nvPr>
        </p:nvSpPr>
        <p:spPr>
          <a:xfrm>
            <a:off x="4800600" y="6459538"/>
            <a:ext cx="4648200" cy="365125"/>
          </a:xfrm>
        </p:spPr>
        <p:txBody>
          <a:bodyPr/>
          <a:lstStyle>
            <a:lvl1pPr algn="l">
              <a:defRPr smtClean="0">
                <a:solidFill>
                  <a:srgbClr val="204788"/>
                </a:solidFill>
                <a:latin typeface="Times New Roman" panose="02020603050405020304" pitchFamily="18" charset="0"/>
                <a:cs typeface="Times New Roman" panose="02020603050405020304" pitchFamily="18" charset="0"/>
              </a:defRPr>
            </a:lvl1pPr>
          </a:lstStyle>
          <a:p>
            <a:pPr>
              <a:defRPr/>
            </a:pPr>
            <a:r>
              <a:rPr lang="tr-TR"/>
              <a:t>Dr. Meltem BATURAY</a:t>
            </a:r>
          </a:p>
        </p:txBody>
      </p:sp>
      <p:sp>
        <p:nvSpPr>
          <p:cNvPr id="9" name="Slide Number Placeholder 6"/>
          <p:cNvSpPr>
            <a:spLocks noGrp="1"/>
          </p:cNvSpPr>
          <p:nvPr>
            <p:ph type="sldNum" sz="quarter" idx="12"/>
          </p:nvPr>
        </p:nvSpPr>
        <p:spPr/>
        <p:txBody>
          <a:bodyPr/>
          <a:lstStyle>
            <a:lvl1pPr>
              <a:defRPr smtClean="0">
                <a:solidFill>
                  <a:srgbClr val="204788"/>
                </a:solidFill>
                <a:latin typeface="Times New Roman" panose="02020603050405020304" pitchFamily="18" charset="0"/>
                <a:cs typeface="Times New Roman" panose="02020603050405020304" pitchFamily="18" charset="0"/>
              </a:defRPr>
            </a:lvl1pPr>
          </a:lstStyle>
          <a:p>
            <a:pPr>
              <a:defRPr/>
            </a:pPr>
            <a:fld id="{EE0F47B4-AF1E-42E0-85C8-07D0E7504722}" type="slidenum">
              <a:rPr lang="tr-TR" altLang="tr-TR"/>
              <a:pPr>
                <a:defRPr/>
              </a:pPr>
              <a:t>‹#›</a:t>
            </a:fld>
            <a:endParaRPr lang="tr-TR" altLang="tr-TR"/>
          </a:p>
        </p:txBody>
      </p:sp>
    </p:spTree>
    <p:extLst>
      <p:ext uri="{BB962C8B-B14F-4D97-AF65-F5344CB8AC3E}">
        <p14:creationId xmlns:p14="http://schemas.microsoft.com/office/powerpoint/2010/main" val="3268188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8"/>
          <p:cNvSpPr/>
          <p:nvPr/>
        </p:nvSpPr>
        <p:spPr>
          <a:xfrm>
            <a:off x="0" y="4914900"/>
            <a:ext cx="12188825" cy="635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tr-TR" noProof="0" smtClean="0"/>
              <a:t>Resim eklemek için simgeyi tıklatın</a:t>
            </a:r>
            <a:endParaRPr lang="en-US" noProof="0"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7" name="Date Placeholder 4"/>
          <p:cNvSpPr>
            <a:spLocks noGrp="1"/>
          </p:cNvSpPr>
          <p:nvPr>
            <p:ph type="dt" sz="half" idx="10"/>
          </p:nvPr>
        </p:nvSpPr>
        <p:spPr/>
        <p:txBody>
          <a:bodyPr/>
          <a:lstStyle>
            <a:lvl1pPr>
              <a:defRPr/>
            </a:lvl1pPr>
          </a:lstStyle>
          <a:p>
            <a:pPr>
              <a:defRPr/>
            </a:pPr>
            <a:fld id="{7708F7DB-804B-478E-8D5B-9BFBE246BC92}" type="datetime1">
              <a:rPr lang="tr-TR"/>
              <a:pPr>
                <a:defRPr/>
              </a:pPr>
              <a:t>28.11.2017</a:t>
            </a:fld>
            <a:endParaRPr lang="tr-TR"/>
          </a:p>
        </p:txBody>
      </p:sp>
      <p:sp>
        <p:nvSpPr>
          <p:cNvPr id="8" name="Footer Placeholder 5"/>
          <p:cNvSpPr>
            <a:spLocks noGrp="1"/>
          </p:cNvSpPr>
          <p:nvPr>
            <p:ph type="ftr" sz="quarter" idx="11"/>
          </p:nvPr>
        </p:nvSpPr>
        <p:spPr/>
        <p:txBody>
          <a:bodyPr/>
          <a:lstStyle>
            <a:lvl1pPr>
              <a:defRPr/>
            </a:lvl1pPr>
          </a:lstStyle>
          <a:p>
            <a:pPr>
              <a:defRPr/>
            </a:pPr>
            <a:r>
              <a:rPr lang="tr-TR"/>
              <a:t>Dr. Meltem BATURAY</a:t>
            </a:r>
          </a:p>
        </p:txBody>
      </p:sp>
      <p:sp>
        <p:nvSpPr>
          <p:cNvPr id="9" name="Slide Number Placeholder 6"/>
          <p:cNvSpPr>
            <a:spLocks noGrp="1"/>
          </p:cNvSpPr>
          <p:nvPr>
            <p:ph type="sldNum" sz="quarter" idx="12"/>
          </p:nvPr>
        </p:nvSpPr>
        <p:spPr/>
        <p:txBody>
          <a:bodyPr/>
          <a:lstStyle>
            <a:lvl1pPr>
              <a:defRPr/>
            </a:lvl1pPr>
          </a:lstStyle>
          <a:p>
            <a:pPr>
              <a:defRPr/>
            </a:pPr>
            <a:fld id="{724513CE-2E86-4D48-8F7D-470FE06DCADE}" type="slidenum">
              <a:rPr lang="tr-TR" altLang="tr-TR"/>
              <a:pPr>
                <a:defRPr/>
              </a:pPr>
              <a:t>‹#›</a:t>
            </a:fld>
            <a:endParaRPr lang="tr-TR" altLang="tr-TR"/>
          </a:p>
        </p:txBody>
      </p:sp>
    </p:spTree>
    <p:extLst>
      <p:ext uri="{BB962C8B-B14F-4D97-AF65-F5344CB8AC3E}">
        <p14:creationId xmlns:p14="http://schemas.microsoft.com/office/powerpoint/2010/main" val="10246974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125"/>
            <a:ext cx="12188825" cy="635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6963" y="287339"/>
            <a:ext cx="10058400" cy="981421"/>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1029" name="Text Placeholder 2"/>
          <p:cNvSpPr>
            <a:spLocks noGrp="1"/>
          </p:cNvSpPr>
          <p:nvPr>
            <p:ph type="body" idx="1"/>
          </p:nvPr>
        </p:nvSpPr>
        <p:spPr bwMode="auto">
          <a:xfrm>
            <a:off x="1096963" y="1343701"/>
            <a:ext cx="10058400" cy="4525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4" name="Date Placeholder 3"/>
          <p:cNvSpPr>
            <a:spLocks noGrp="1"/>
          </p:cNvSpPr>
          <p:nvPr>
            <p:ph type="dt" sz="half" idx="2"/>
          </p:nvPr>
        </p:nvSpPr>
        <p:spPr>
          <a:xfrm>
            <a:off x="1096963" y="6459538"/>
            <a:ext cx="2473325" cy="365125"/>
          </a:xfrm>
          <a:prstGeom prst="rect">
            <a:avLst/>
          </a:prstGeom>
        </p:spPr>
        <p:txBody>
          <a:bodyPr vert="horz" lIns="91440" tIns="45720" rIns="91440" bIns="45720" rtlCol="0" anchor="ctr"/>
          <a:lstStyle>
            <a:lvl1pPr algn="l" eaLnBrk="1" fontAlgn="auto" hangingPunct="1">
              <a:spcBef>
                <a:spcPts val="0"/>
              </a:spcBef>
              <a:spcAft>
                <a:spcPts val="0"/>
              </a:spcAft>
              <a:defRPr sz="900" smtClean="0">
                <a:solidFill>
                  <a:srgbClr val="204788"/>
                </a:solidFill>
                <a:latin typeface="Times New Roman" panose="02020603050405020304" pitchFamily="18" charset="0"/>
                <a:cs typeface="Times New Roman" panose="02020603050405020304" pitchFamily="18" charset="0"/>
              </a:defRPr>
            </a:lvl1pPr>
          </a:lstStyle>
          <a:p>
            <a:pPr>
              <a:defRPr/>
            </a:pPr>
            <a:fld id="{D5190670-BAB3-4F86-81FB-9209E0391820}" type="datetime1">
              <a:rPr lang="tr-TR"/>
              <a:pPr>
                <a:defRPr/>
              </a:pPr>
              <a:t>28.11.2017</a:t>
            </a:fld>
            <a:endParaRPr lang="tr-TR"/>
          </a:p>
        </p:txBody>
      </p:sp>
      <p:sp>
        <p:nvSpPr>
          <p:cNvPr id="5" name="Footer Placeholder 4"/>
          <p:cNvSpPr>
            <a:spLocks noGrp="1"/>
          </p:cNvSpPr>
          <p:nvPr>
            <p:ph type="ftr" sz="quarter" idx="3"/>
          </p:nvPr>
        </p:nvSpPr>
        <p:spPr>
          <a:xfrm>
            <a:off x="3686175" y="6459538"/>
            <a:ext cx="4822825" cy="365125"/>
          </a:xfrm>
          <a:prstGeom prst="rect">
            <a:avLst/>
          </a:prstGeom>
        </p:spPr>
        <p:txBody>
          <a:bodyPr vert="horz" lIns="91440" tIns="45720" rIns="91440" bIns="45720" rtlCol="0" anchor="ctr"/>
          <a:lstStyle>
            <a:lvl1pPr algn="ctr" eaLnBrk="1" fontAlgn="auto" hangingPunct="1">
              <a:spcBef>
                <a:spcPts val="0"/>
              </a:spcBef>
              <a:spcAft>
                <a:spcPts val="0"/>
              </a:spcAft>
              <a:defRPr sz="900" cap="all" baseline="0" smtClean="0">
                <a:solidFill>
                  <a:srgbClr val="204788"/>
                </a:solidFill>
                <a:latin typeface="Times New Roman" panose="02020603050405020304" pitchFamily="18" charset="0"/>
                <a:cs typeface="Times New Roman" panose="02020603050405020304" pitchFamily="18" charset="0"/>
              </a:defRPr>
            </a:lvl1pPr>
          </a:lstStyle>
          <a:p>
            <a:pPr>
              <a:defRPr/>
            </a:pPr>
            <a:r>
              <a:rPr lang="tr-TR"/>
              <a:t>Dr. Meltem BATURAY</a:t>
            </a:r>
          </a:p>
        </p:txBody>
      </p:sp>
      <p:sp>
        <p:nvSpPr>
          <p:cNvPr id="6" name="Slide Number Placeholder 5"/>
          <p:cNvSpPr>
            <a:spLocks noGrp="1"/>
          </p:cNvSpPr>
          <p:nvPr>
            <p:ph type="sldNum" sz="quarter" idx="4"/>
          </p:nvPr>
        </p:nvSpPr>
        <p:spPr>
          <a:xfrm>
            <a:off x="9901238" y="6459538"/>
            <a:ext cx="1311275" cy="365125"/>
          </a:xfrm>
          <a:prstGeom prst="rect">
            <a:avLst/>
          </a:prstGeom>
        </p:spPr>
        <p:txBody>
          <a:bodyPr vert="horz" lIns="91440" tIns="45720" rIns="91440" bIns="45720" rtlCol="0" anchor="ctr"/>
          <a:lstStyle>
            <a:lvl1pPr algn="r" eaLnBrk="1" fontAlgn="auto" hangingPunct="1">
              <a:spcBef>
                <a:spcPts val="0"/>
              </a:spcBef>
              <a:spcAft>
                <a:spcPts val="0"/>
              </a:spcAft>
              <a:defRPr sz="1050" smtClean="0">
                <a:solidFill>
                  <a:srgbClr val="204788"/>
                </a:solidFill>
                <a:latin typeface="Times New Roman" panose="02020603050405020304" pitchFamily="18" charset="0"/>
                <a:cs typeface="Times New Roman" panose="02020603050405020304" pitchFamily="18" charset="0"/>
              </a:defRPr>
            </a:lvl1pPr>
          </a:lstStyle>
          <a:p>
            <a:pPr>
              <a:defRPr/>
            </a:pPr>
            <a:fld id="{7A164F21-C042-42E0-8AC8-7DA2A5079631}" type="slidenum">
              <a:rPr lang="tr-TR" altLang="tr-TR"/>
              <a:pPr>
                <a:defRPr/>
              </a:pPr>
              <a:t>‹#›</a:t>
            </a:fld>
            <a:endParaRPr lang="tr-TR" altLang="tr-TR"/>
          </a:p>
        </p:txBody>
      </p:sp>
      <p:cxnSp>
        <p:nvCxnSpPr>
          <p:cNvPr id="10" name="Straight Connector 9"/>
          <p:cNvCxnSpPr/>
          <p:nvPr/>
        </p:nvCxnSpPr>
        <p:spPr>
          <a:xfrm>
            <a:off x="1096963" y="1284962"/>
            <a:ext cx="9966325"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770" r:id="rId1"/>
    <p:sldLayoutId id="2147483771" r:id="rId2"/>
    <p:sldLayoutId id="2147483772" r:id="rId3"/>
    <p:sldLayoutId id="2147483766" r:id="rId4"/>
    <p:sldLayoutId id="2147483767" r:id="rId5"/>
    <p:sldLayoutId id="2147483768" r:id="rId6"/>
    <p:sldLayoutId id="2147483773" r:id="rId7"/>
    <p:sldLayoutId id="2147483774" r:id="rId8"/>
    <p:sldLayoutId id="2147483775" r:id="rId9"/>
    <p:sldLayoutId id="2147483769" r:id="rId10"/>
    <p:sldLayoutId id="2147483776" r:id="rId11"/>
  </p:sldLayoutIdLst>
  <p:transition spd="med">
    <p:fade/>
  </p:transition>
  <p:timing>
    <p:tnLst>
      <p:par>
        <p:cTn id="1" dur="indefinite" restart="never" nodeType="tmRoot"/>
      </p:par>
    </p:tnLst>
  </p:timing>
  <p:hf hdr="0" dt="0"/>
  <p:txStyles>
    <p:titleStyle>
      <a:lvl1pPr algn="l" rtl="0" fontAlgn="base">
        <a:lnSpc>
          <a:spcPct val="85000"/>
        </a:lnSpc>
        <a:spcBef>
          <a:spcPct val="0"/>
        </a:spcBef>
        <a:spcAft>
          <a:spcPct val="0"/>
        </a:spcAft>
        <a:defRPr sz="3600" kern="1200" spc="-50">
          <a:solidFill>
            <a:srgbClr val="204788"/>
          </a:solidFill>
          <a:latin typeface="Times New Roman" panose="02020603050405020304" pitchFamily="18" charset="0"/>
          <a:ea typeface="+mj-ea"/>
          <a:cs typeface="Times New Roman" panose="02020603050405020304" pitchFamily="18" charset="0"/>
        </a:defRPr>
      </a:lvl1pPr>
      <a:lvl2pPr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2pPr>
      <a:lvl3pPr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3pPr>
      <a:lvl4pPr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4pPr>
      <a:lvl5pPr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5pPr>
      <a:lvl6pPr marL="457200"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6pPr>
      <a:lvl7pPr marL="914400"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7pPr>
      <a:lvl8pPr marL="1371600"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8pPr>
      <a:lvl9pPr marL="1828800"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9pPr>
    </p:titleStyle>
    <p:bodyStyle>
      <a:lvl1pPr marL="90488" indent="-90488" algn="l" rtl="0" fontAlgn="base">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2588" indent="-182563" algn="l" rtl="0" fontAlgn="base">
        <a:lnSpc>
          <a:spcPct val="90000"/>
        </a:lnSpc>
        <a:spcBef>
          <a:spcPts val="200"/>
        </a:spcBef>
        <a:spcAft>
          <a:spcPts val="400"/>
        </a:spcAft>
        <a:buClr>
          <a:schemeClr val="accent1"/>
        </a:buClr>
        <a:buFont typeface="Calibri" panose="020F0502020204030204" pitchFamily="34" charset="0"/>
        <a:buChar char="◦"/>
        <a:defRPr kern="1200">
          <a:solidFill>
            <a:srgbClr val="204788"/>
          </a:solidFill>
          <a:latin typeface="Times New Roman" panose="02020603050405020304" pitchFamily="18" charset="0"/>
          <a:ea typeface="+mn-ea"/>
          <a:cs typeface="Times New Roman" panose="02020603050405020304" pitchFamily="18" charset="0"/>
        </a:defRPr>
      </a:lvl2pPr>
      <a:lvl3pPr marL="566738" indent="-182563" algn="l" rtl="0" fontAlgn="base">
        <a:lnSpc>
          <a:spcPct val="90000"/>
        </a:lnSpc>
        <a:spcBef>
          <a:spcPts val="200"/>
        </a:spcBef>
        <a:spcAft>
          <a:spcPts val="400"/>
        </a:spcAft>
        <a:buClr>
          <a:schemeClr val="accent1"/>
        </a:buClr>
        <a:buFont typeface="Calibri" panose="020F0502020204030204"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300" indent="-182563" algn="l" rtl="0" fontAlgn="base">
        <a:lnSpc>
          <a:spcPct val="90000"/>
        </a:lnSpc>
        <a:spcBef>
          <a:spcPts val="200"/>
        </a:spcBef>
        <a:spcAft>
          <a:spcPts val="400"/>
        </a:spcAft>
        <a:buClr>
          <a:schemeClr val="accent1"/>
        </a:buClr>
        <a:buFont typeface="Calibri" panose="020F0502020204030204"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1863" indent="-182563" algn="l" rtl="0" fontAlgn="base">
        <a:lnSpc>
          <a:spcPct val="90000"/>
        </a:lnSpc>
        <a:spcBef>
          <a:spcPts val="200"/>
        </a:spcBef>
        <a:spcAft>
          <a:spcPts val="400"/>
        </a:spcAft>
        <a:buClr>
          <a:schemeClr val="accent1"/>
        </a:buClr>
        <a:buFont typeface="Calibri" panose="020F0502020204030204"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m.tr/imgres?imgurl=http://www.costaricapages.com/panama/blog/wp-content/uploads/2008/05/cellphone.jpg&amp;imgrefurl=http://www.costaricapages.com/panama/blog/cell-phone-service-in-panama-and-the-beauty-of-private-enterprise-450&amp;usg=__9kWWrlGxoV2-SI7eJ93nHOCMVJs=&amp;h=400&amp;w=400&amp;sz=30&amp;hl=tr&amp;start=14&amp;um=1&amp;itbs=1&amp;tbnid=OrDBVPcKmQ2U4M:&amp;tbnh=124&amp;tbnw=124&amp;prev=/images%3Fq%3Dcell%2Bphone%26um%3D1%26hl%3Dtr%26tbs%3Disch:1"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www.google.com.tr/imgres?imgurl=http://www.snyderconsulting.net/images/paperPrototyping/fig_1.gif&amp;imgrefurl=http://www.snyderconsulting.net/article_paperprototyping.htm&amp;usg=__1qK8TPCpY1v4w_p3LwaE7fOvD7E=&amp;h=378&amp;w=510&amp;sz=115&amp;hl=tr&amp;start=2&amp;um=1&amp;itbs=1&amp;tbnid=GvnpquWZivudMM:&amp;tbnh=97&amp;tbnw=131&amp;prev=/images%3Fq%3Dpaper%2Bprototype%26um%3D1%26hl%3Dtr%26tbs%3Disch:1"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www.google.com.tr/imgres?imgurl=http://www.snyderconsulting.net/images/paperPrototyping/fig_1.gif&amp;imgrefurl=http://www.snyderconsulting.net/article_paperprototyping.htm&amp;usg=__1qK8TPCpY1v4w_p3LwaE7fOvD7E=&amp;h=378&amp;w=510&amp;sz=115&amp;hl=tr&amp;start=2&amp;um=1&amp;itbs=1&amp;tbnid=GvnpquWZivudMM:&amp;tbnh=97&amp;tbnw=131&amp;prev=/images%3Fq%3Dpaper%2Bprototype%26um%3D1%26hl%3Dtr%26tbs%3Disch:1" TargetMode="External"/><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hyperlink" Target="http://www.google.com.tr/imgres?imgurl=http://www.nngroup.com/reports/prototyping/hifi_homepage_testing.jpg&amp;imgrefurl=http://www.nngroup.com/reports/prototyping/&amp;usg=__GhsJ80iLJuG4pUSQDsMa1TNGEk0=&amp;h=230&amp;w=300&amp;sz=19&amp;hl=tr&amp;start=8&amp;um=1&amp;itbs=1&amp;tbnid=hWoQrLQrZe1FAM:&amp;tbnh=89&amp;tbnw=116&amp;prev=/images%3Fq%3Dpaper%2Bprototype%26um%3D1%26hl%3Dtr%26tbs%3Disch:1"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istockphoto.com/file_thumbview_approve/1886388/2/istockphoto_1886388-disabled-man-with-mobile-phone.jpg"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itle 1"/>
          <p:cNvSpPr>
            <a:spLocks noGrp="1"/>
          </p:cNvSpPr>
          <p:nvPr>
            <p:ph type="ctrTitle"/>
          </p:nvPr>
        </p:nvSpPr>
        <p:spPr>
          <a:xfrm>
            <a:off x="1919536" y="2780928"/>
            <a:ext cx="8229600" cy="1470025"/>
          </a:xfrm>
        </p:spPr>
        <p:txBody>
          <a:bodyPr>
            <a:normAutofit/>
          </a:bodyPr>
          <a:lstStyle/>
          <a:p>
            <a:pPr fontAlgn="auto">
              <a:spcAft>
                <a:spcPts val="0"/>
              </a:spcAft>
              <a:defRPr/>
            </a:pPr>
            <a:r>
              <a:rPr lang="tr-TR" altLang="tr-TR" dirty="0" smtClean="0"/>
              <a:t> </a:t>
            </a:r>
            <a:r>
              <a:rPr lang="tr-TR" altLang="tr-TR" dirty="0" smtClean="0"/>
              <a:t>Mobil </a:t>
            </a:r>
            <a:r>
              <a:rPr lang="tr-TR" altLang="tr-TR" dirty="0" err="1" smtClean="0"/>
              <a:t>Arayüz</a:t>
            </a:r>
            <a:r>
              <a:rPr lang="tr-TR" altLang="tr-TR" dirty="0" smtClean="0"/>
              <a:t> Tasarımı</a:t>
            </a:r>
            <a:endParaRPr lang="tr-TR" altLang="tr-TR" dirty="0" smtClean="0"/>
          </a:p>
        </p:txBody>
      </p:sp>
      <p:sp>
        <p:nvSpPr>
          <p:cNvPr id="6" name="Alt Başlık 2"/>
          <p:cNvSpPr>
            <a:spLocks noGrp="1"/>
          </p:cNvSpPr>
          <p:nvPr>
            <p:ph type="subTitle" idx="1"/>
          </p:nvPr>
        </p:nvSpPr>
        <p:spPr/>
        <p:txBody>
          <a:bodyPr/>
          <a:lstStyle/>
          <a:p>
            <a:r>
              <a:rPr lang="tr-TR" dirty="0"/>
              <a:t>İnsan Bilgisayar </a:t>
            </a:r>
            <a:r>
              <a:rPr lang="tr-TR" dirty="0" smtClean="0"/>
              <a:t>Etkileşimi</a:t>
            </a:r>
            <a:endParaRPr lang="tr-TR" dirty="0" smtClean="0">
              <a:latin typeface="Times New Roman" panose="02020603050405020304" pitchFamily="18" charset="0"/>
              <a:cs typeface="Times New Roman" panose="02020603050405020304" pitchFamily="18" charset="0"/>
            </a:endParaRPr>
          </a:p>
          <a:p>
            <a:r>
              <a:rPr lang="tr-TR" dirty="0" smtClean="0">
                <a:latin typeface="Times New Roman" panose="02020603050405020304" pitchFamily="18" charset="0"/>
                <a:cs typeface="Times New Roman" panose="02020603050405020304" pitchFamily="18" charset="0"/>
              </a:rPr>
              <a:t>ÖĞR. GÖR. SALİH ERDURUCAN</a:t>
            </a:r>
            <a:endParaRPr lang="tr-TR" dirty="0">
              <a:latin typeface="Times New Roman" panose="02020603050405020304" pitchFamily="18" charset="0"/>
              <a:cs typeface="Times New Roman" panose="02020603050405020304" pitchFamily="18" charset="0"/>
            </a:endParaRPr>
          </a:p>
        </p:txBody>
      </p:sp>
    </p:spTree>
  </p:cSld>
  <p:clrMapOvr>
    <a:masterClrMapping/>
  </p:clrMapOvr>
  <p:transition>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altLang="tr-TR" sz="3200" dirty="0"/>
              <a:t>ENGELLİLERE YÖNELİK KULLANIM KOLAYLIĞI SAĞLAYAN İLKELER</a:t>
            </a:r>
            <a:endParaRPr lang="tr-TR" sz="3200" dirty="0"/>
          </a:p>
        </p:txBody>
      </p:sp>
      <p:sp>
        <p:nvSpPr>
          <p:cNvPr id="3" name="İçerik Yer Tutucusu 2"/>
          <p:cNvSpPr>
            <a:spLocks noGrp="1"/>
          </p:cNvSpPr>
          <p:nvPr>
            <p:ph idx="1"/>
          </p:nvPr>
        </p:nvSpPr>
        <p:spPr>
          <a:xfrm>
            <a:off x="1096963" y="1556792"/>
            <a:ext cx="8239397" cy="4670797"/>
          </a:xfrm>
        </p:spPr>
        <p:txBody>
          <a:bodyPr/>
          <a:lstStyle/>
          <a:p>
            <a:pPr eaLnBrk="1" hangingPunct="1">
              <a:buFont typeface="Wingdings" panose="05000000000000000000" pitchFamily="2" charset="2"/>
              <a:buNone/>
            </a:pPr>
            <a:r>
              <a:rPr lang="tr-TR" altLang="tr-TR" b="1" dirty="0"/>
              <a:t>İşletim</a:t>
            </a:r>
          </a:p>
          <a:p>
            <a:pPr eaLnBrk="1" hangingPunct="1">
              <a:spcAft>
                <a:spcPts val="1200"/>
              </a:spcAft>
              <a:buFont typeface="Wingdings" panose="05000000000000000000" pitchFamily="2" charset="2"/>
              <a:buChar char="Ø"/>
            </a:pPr>
            <a:r>
              <a:rPr lang="tr-TR" altLang="tr-TR" dirty="0"/>
              <a:t>Hata </a:t>
            </a:r>
            <a:r>
              <a:rPr lang="tr-TR" altLang="tr-TR" dirty="0" err="1"/>
              <a:t>mesajlari</a:t>
            </a:r>
            <a:r>
              <a:rPr lang="tr-TR" altLang="tr-TR" dirty="0"/>
              <a:t> profesyonel ve teknik kullanıcıların anlayacağı tipte değil, herkesin anlayacağı tipte olmalıdır.</a:t>
            </a:r>
          </a:p>
          <a:p>
            <a:pPr eaLnBrk="1" hangingPunct="1">
              <a:spcAft>
                <a:spcPts val="1200"/>
              </a:spcAft>
              <a:buFont typeface="Wingdings" panose="05000000000000000000" pitchFamily="2" charset="2"/>
              <a:buChar char="Ø"/>
            </a:pPr>
            <a:r>
              <a:rPr lang="tr-TR" altLang="tr-TR" dirty="0"/>
              <a:t>Temel fonksiyonlar ekrana bakmadan kullanılabilmelidir.</a:t>
            </a:r>
          </a:p>
          <a:p>
            <a:pPr eaLnBrk="1" hangingPunct="1">
              <a:spcAft>
                <a:spcPts val="1200"/>
              </a:spcAft>
              <a:buFont typeface="Wingdings" panose="05000000000000000000" pitchFamily="2" charset="2"/>
              <a:buChar char="Ø"/>
            </a:pPr>
            <a:r>
              <a:rPr lang="tr-TR" altLang="tr-TR" dirty="0"/>
              <a:t>Cihaz tek elle kullanılabilmelidir.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10</a:t>
            </a:fld>
            <a:endParaRPr lang="tr-TR" altLang="tr-TR"/>
          </a:p>
        </p:txBody>
      </p:sp>
    </p:spTree>
    <p:extLst>
      <p:ext uri="{BB962C8B-B14F-4D97-AF65-F5344CB8AC3E}">
        <p14:creationId xmlns:p14="http://schemas.microsoft.com/office/powerpoint/2010/main" val="2142056156"/>
      </p:ext>
    </p:extLst>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altLang="tr-TR" sz="3200" dirty="0"/>
              <a:t>ENGELLİLERE YÖNELİK KULLANIM KOLAYLIĞI SAĞLAYAN İLKELER</a:t>
            </a:r>
            <a:endParaRPr lang="tr-TR" sz="3200" dirty="0"/>
          </a:p>
        </p:txBody>
      </p:sp>
      <p:sp>
        <p:nvSpPr>
          <p:cNvPr id="3" name="İçerik Yer Tutucusu 2"/>
          <p:cNvSpPr>
            <a:spLocks noGrp="1"/>
          </p:cNvSpPr>
          <p:nvPr>
            <p:ph idx="1"/>
          </p:nvPr>
        </p:nvSpPr>
        <p:spPr>
          <a:xfrm>
            <a:off x="1096963" y="1556792"/>
            <a:ext cx="8239397" cy="4670797"/>
          </a:xfrm>
        </p:spPr>
        <p:txBody>
          <a:bodyPr/>
          <a:lstStyle/>
          <a:p>
            <a:pPr eaLnBrk="1" hangingPunct="1">
              <a:buFont typeface="Wingdings" panose="05000000000000000000" pitchFamily="2" charset="2"/>
              <a:buNone/>
            </a:pPr>
            <a:r>
              <a:rPr lang="tr-TR" altLang="tr-TR" b="1" dirty="0"/>
              <a:t>Ekran</a:t>
            </a:r>
          </a:p>
          <a:p>
            <a:pPr eaLnBrk="1" hangingPunct="1">
              <a:spcAft>
                <a:spcPts val="1200"/>
              </a:spcAft>
              <a:buFont typeface="Wingdings" panose="05000000000000000000" pitchFamily="2" charset="2"/>
              <a:buChar char="Ø"/>
            </a:pPr>
            <a:r>
              <a:rPr lang="tr-TR" altLang="tr-TR" dirty="0"/>
              <a:t>Ekranda yeterli kontrast sağlanmalıdır (Renkli ekranların kontrast sorunu güneş ışığı altında ciddi olabilir). </a:t>
            </a:r>
          </a:p>
          <a:p>
            <a:pPr eaLnBrk="1" hangingPunct="1">
              <a:spcAft>
                <a:spcPts val="1200"/>
              </a:spcAft>
              <a:buFont typeface="Wingdings" panose="05000000000000000000" pitchFamily="2" charset="2"/>
              <a:buChar char="Ø"/>
            </a:pPr>
            <a:r>
              <a:rPr lang="tr-TR" altLang="tr-TR" dirty="0"/>
              <a:t>Kullanılan fontlar kolay okunur olmalıdır.</a:t>
            </a:r>
          </a:p>
          <a:p>
            <a:pPr eaLnBrk="1" hangingPunct="1">
              <a:spcAft>
                <a:spcPts val="1200"/>
              </a:spcAft>
              <a:buFont typeface="Wingdings" panose="05000000000000000000" pitchFamily="2" charset="2"/>
              <a:buChar char="Ø"/>
            </a:pPr>
            <a:r>
              <a:rPr lang="tr-TR" altLang="tr-TR" dirty="0"/>
              <a:t>Renkli ekranlarda, kırmızı/yeşil ve mavi/sarı renk kombinasyonları kullanılmamalıdır.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11</a:t>
            </a:fld>
            <a:endParaRPr lang="tr-TR" altLang="tr-TR"/>
          </a:p>
        </p:txBody>
      </p:sp>
    </p:spTree>
    <p:extLst>
      <p:ext uri="{BB962C8B-B14F-4D97-AF65-F5344CB8AC3E}">
        <p14:creationId xmlns:p14="http://schemas.microsoft.com/office/powerpoint/2010/main" val="2899042151"/>
      </p:ext>
    </p:extLst>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altLang="tr-TR" sz="3200" dirty="0"/>
              <a:t>ENGELLİLERE YÖNELİK KULLANIM KOLAYLIĞI SAĞLAYAN İLKELER</a:t>
            </a:r>
            <a:endParaRPr lang="tr-TR" sz="3200" dirty="0"/>
          </a:p>
        </p:txBody>
      </p:sp>
      <p:sp>
        <p:nvSpPr>
          <p:cNvPr id="3" name="İçerik Yer Tutucusu 2"/>
          <p:cNvSpPr>
            <a:spLocks noGrp="1"/>
          </p:cNvSpPr>
          <p:nvPr>
            <p:ph idx="1"/>
          </p:nvPr>
        </p:nvSpPr>
        <p:spPr>
          <a:xfrm>
            <a:off x="1096963" y="1556792"/>
            <a:ext cx="8239397" cy="4670797"/>
          </a:xfrm>
        </p:spPr>
        <p:txBody>
          <a:bodyPr/>
          <a:lstStyle/>
          <a:p>
            <a:pPr eaLnBrk="1" hangingPunct="1">
              <a:spcAft>
                <a:spcPts val="1200"/>
              </a:spcAft>
              <a:buFont typeface="Wingdings" panose="05000000000000000000" pitchFamily="2" charset="2"/>
              <a:buNone/>
            </a:pPr>
            <a:r>
              <a:rPr lang="tr-TR" altLang="tr-TR" b="1" dirty="0"/>
              <a:t>Ekran</a:t>
            </a:r>
          </a:p>
          <a:p>
            <a:pPr eaLnBrk="1" hangingPunct="1">
              <a:spcAft>
                <a:spcPts val="1200"/>
              </a:spcAft>
              <a:buFont typeface="Wingdings" panose="05000000000000000000" pitchFamily="2" charset="2"/>
              <a:buChar char="Ø"/>
            </a:pPr>
            <a:r>
              <a:rPr lang="tr-TR" altLang="tr-TR" dirty="0"/>
              <a:t>Metin okunacağı sırada kayıyor (web sayfalarındaki </a:t>
            </a:r>
            <a:r>
              <a:rPr lang="tr-TR" altLang="tr-TR" dirty="0" err="1"/>
              <a:t>marquee</a:t>
            </a:r>
            <a:r>
              <a:rPr lang="tr-TR" altLang="tr-TR" dirty="0"/>
              <a:t> tipinde) ya da yanıp sönüyor olmamalıdır.</a:t>
            </a:r>
          </a:p>
          <a:p>
            <a:pPr eaLnBrk="1" hangingPunct="1">
              <a:spcAft>
                <a:spcPts val="1200"/>
              </a:spcAft>
              <a:buFont typeface="Wingdings" panose="05000000000000000000" pitchFamily="2" charset="2"/>
              <a:buChar char="Ø"/>
            </a:pPr>
            <a:r>
              <a:rPr lang="tr-TR" altLang="tr-TR" dirty="0"/>
              <a:t>Kullanıcı isterse font boyutunu büyütebilmelidir.</a:t>
            </a:r>
          </a:p>
          <a:p>
            <a:pPr eaLnBrk="1" hangingPunct="1">
              <a:spcAft>
                <a:spcPts val="1200"/>
              </a:spcAft>
              <a:buFont typeface="Wingdings" panose="05000000000000000000" pitchFamily="2" charset="2"/>
              <a:buChar char="Ø"/>
            </a:pPr>
            <a:r>
              <a:rPr lang="tr-TR" altLang="tr-TR" dirty="0"/>
              <a:t>Metin küçük ve büyük harflerden oluşmalı, tamamen büyük harflerden oluşturulmamalıdır. Tamamen büyük harflerden hazırlanmış metnin okunması ve anlaşılması zordur.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12</a:t>
            </a:fld>
            <a:endParaRPr lang="tr-TR" altLang="tr-TR"/>
          </a:p>
        </p:txBody>
      </p:sp>
      <p:pic>
        <p:nvPicPr>
          <p:cNvPr id="5" name="Picture 6" descr="cellphone">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52383" y="2420887"/>
            <a:ext cx="1660129" cy="1660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17433022"/>
      </p:ext>
    </p:extLst>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altLang="tr-TR" sz="3200" dirty="0"/>
              <a:t>ENGELLİLERE YÖNELİK KULLANIM KOLAYLIĞI SAĞLAYAN İLKELER</a:t>
            </a:r>
            <a:endParaRPr lang="tr-TR" sz="3200" dirty="0"/>
          </a:p>
        </p:txBody>
      </p:sp>
      <p:sp>
        <p:nvSpPr>
          <p:cNvPr id="3" name="İçerik Yer Tutucusu 2"/>
          <p:cNvSpPr>
            <a:spLocks noGrp="1"/>
          </p:cNvSpPr>
          <p:nvPr>
            <p:ph idx="1"/>
          </p:nvPr>
        </p:nvSpPr>
        <p:spPr>
          <a:xfrm>
            <a:off x="1096963" y="1556792"/>
            <a:ext cx="8239397" cy="4670797"/>
          </a:xfrm>
        </p:spPr>
        <p:txBody>
          <a:bodyPr/>
          <a:lstStyle/>
          <a:p>
            <a:pPr eaLnBrk="1" hangingPunct="1">
              <a:buFont typeface="Wingdings" panose="05000000000000000000" pitchFamily="2" charset="2"/>
              <a:buNone/>
            </a:pPr>
            <a:r>
              <a:rPr lang="tr-TR" altLang="tr-TR" b="1" dirty="0"/>
              <a:t>Ses</a:t>
            </a:r>
          </a:p>
          <a:p>
            <a:pPr eaLnBrk="1" hangingPunct="1">
              <a:spcAft>
                <a:spcPts val="1200"/>
              </a:spcAft>
              <a:buFont typeface="Wingdings" panose="05000000000000000000" pitchFamily="2" charset="2"/>
              <a:buChar char="Ø"/>
            </a:pPr>
            <a:r>
              <a:rPr lang="tr-TR" altLang="tr-TR" dirty="0"/>
              <a:t>Zil sesinin seviyesi ayarlanabilmelidir. </a:t>
            </a:r>
          </a:p>
          <a:p>
            <a:pPr eaLnBrk="1" hangingPunct="1">
              <a:spcAft>
                <a:spcPts val="1200"/>
              </a:spcAft>
              <a:buFont typeface="Wingdings" panose="05000000000000000000" pitchFamily="2" charset="2"/>
              <a:buChar char="Ø"/>
            </a:pPr>
            <a:r>
              <a:rPr lang="tr-TR" altLang="tr-TR" dirty="0"/>
              <a:t>Zil sesi hem yüksek hem de düşük frekansları içermelidir. </a:t>
            </a:r>
          </a:p>
          <a:p>
            <a:pPr eaLnBrk="1" hangingPunct="1">
              <a:spcAft>
                <a:spcPts val="1200"/>
              </a:spcAft>
              <a:buFont typeface="Wingdings" panose="05000000000000000000" pitchFamily="2" charset="2"/>
              <a:buChar char="Ø"/>
            </a:pPr>
            <a:r>
              <a:rPr lang="tr-TR" altLang="tr-TR" dirty="0"/>
              <a:t>Ses sinyali ayarlanabilmelidir (tercihen en az 90 </a:t>
            </a:r>
            <a:r>
              <a:rPr lang="tr-TR" altLang="tr-TR" dirty="0" err="1"/>
              <a:t>dB</a:t>
            </a:r>
            <a:r>
              <a:rPr lang="tr-TR" altLang="tr-TR" dirty="0"/>
              <a:t> SPL). </a:t>
            </a:r>
          </a:p>
          <a:p>
            <a:pPr eaLnBrk="1" hangingPunct="1">
              <a:spcAft>
                <a:spcPts val="1200"/>
              </a:spcAft>
              <a:buFont typeface="Wingdings" panose="05000000000000000000" pitchFamily="2" charset="2"/>
              <a:buChar char="Ø"/>
            </a:pPr>
            <a:r>
              <a:rPr lang="tr-TR" altLang="tr-TR" dirty="0"/>
              <a:t>Ses sinyalindeki </a:t>
            </a:r>
            <a:r>
              <a:rPr lang="tr-TR" altLang="tr-TR" dirty="0" err="1"/>
              <a:t>distorsiyon</a:t>
            </a:r>
            <a:r>
              <a:rPr lang="tr-TR" altLang="tr-TR" dirty="0"/>
              <a:t> olabildiğince aza indirilmelidir.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13</a:t>
            </a:fld>
            <a:endParaRPr lang="tr-TR" altLang="tr-TR"/>
          </a:p>
        </p:txBody>
      </p:sp>
    </p:spTree>
    <p:extLst>
      <p:ext uri="{BB962C8B-B14F-4D97-AF65-F5344CB8AC3E}">
        <p14:creationId xmlns:p14="http://schemas.microsoft.com/office/powerpoint/2010/main" val="2856611749"/>
      </p:ext>
    </p:extLst>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altLang="tr-TR" sz="3200" dirty="0"/>
              <a:t>ENGELLİLERE YÖNELİK KULLANIM KOLAYLIĞI SAĞLAYAN İLKELER</a:t>
            </a:r>
            <a:endParaRPr lang="tr-TR" sz="3200" dirty="0"/>
          </a:p>
        </p:txBody>
      </p:sp>
      <p:sp>
        <p:nvSpPr>
          <p:cNvPr id="3" name="İçerik Yer Tutucusu 2"/>
          <p:cNvSpPr>
            <a:spLocks noGrp="1"/>
          </p:cNvSpPr>
          <p:nvPr>
            <p:ph idx="1"/>
          </p:nvPr>
        </p:nvSpPr>
        <p:spPr>
          <a:xfrm>
            <a:off x="1096963" y="1556792"/>
            <a:ext cx="8239397" cy="4670797"/>
          </a:xfrm>
        </p:spPr>
        <p:txBody>
          <a:bodyPr/>
          <a:lstStyle/>
          <a:p>
            <a:pPr eaLnBrk="1" hangingPunct="1">
              <a:buFont typeface="Wingdings" panose="05000000000000000000" pitchFamily="2" charset="2"/>
              <a:buNone/>
            </a:pPr>
            <a:r>
              <a:rPr lang="tr-TR" altLang="tr-TR" b="1" dirty="0" err="1"/>
              <a:t>Arayüzler</a:t>
            </a:r>
            <a:endParaRPr lang="tr-TR" altLang="tr-TR" b="1" dirty="0"/>
          </a:p>
          <a:p>
            <a:pPr eaLnBrk="1" hangingPunct="1">
              <a:buFont typeface="Wingdings" panose="05000000000000000000" pitchFamily="2" charset="2"/>
              <a:buChar char="Ø"/>
            </a:pPr>
            <a:r>
              <a:rPr lang="tr-TR" altLang="tr-TR" dirty="0"/>
              <a:t>Kızılaltı ya da kablosuz iletişim yardımı ile engellilere özgü cihazlarla haberleşme sağlanabilmelidir. Örneğin görme özürlü kullanıcı kendi okuyucu cihazı ile kendisine gelen SMS mesajlarını okuyabilmelidir. (Öte yandan bunlar sağlansa bile hala sinyal şiddeti, pil durumu gibi bilgilerin ses sinyalleri ile kullanıcıya bildirilmesi olanağı cihaz üzerinde bulunmalıdır).</a:t>
            </a:r>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14</a:t>
            </a:fld>
            <a:endParaRPr lang="tr-TR" altLang="tr-TR"/>
          </a:p>
        </p:txBody>
      </p:sp>
    </p:spTree>
    <p:extLst>
      <p:ext uri="{BB962C8B-B14F-4D97-AF65-F5344CB8AC3E}">
        <p14:creationId xmlns:p14="http://schemas.microsoft.com/office/powerpoint/2010/main" val="887928208"/>
      </p:ext>
    </p:extLst>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altLang="tr-TR" sz="3200" dirty="0"/>
              <a:t>KAĞIT PROTOTİP GELİŞTİRME</a:t>
            </a:r>
            <a:endParaRPr lang="tr-TR" sz="3200" dirty="0"/>
          </a:p>
        </p:txBody>
      </p:sp>
      <p:sp>
        <p:nvSpPr>
          <p:cNvPr id="3" name="İçerik Yer Tutucusu 2"/>
          <p:cNvSpPr>
            <a:spLocks noGrp="1"/>
          </p:cNvSpPr>
          <p:nvPr>
            <p:ph idx="1"/>
          </p:nvPr>
        </p:nvSpPr>
        <p:spPr>
          <a:xfrm>
            <a:off x="1096963" y="1556792"/>
            <a:ext cx="8239397" cy="4670797"/>
          </a:xfrm>
        </p:spPr>
        <p:txBody>
          <a:bodyPr/>
          <a:lstStyle/>
          <a:p>
            <a:pPr eaLnBrk="1" hangingPunct="1">
              <a:buFont typeface="Wingdings" panose="05000000000000000000" pitchFamily="2" charset="2"/>
              <a:buChar char="Ø"/>
            </a:pPr>
            <a:r>
              <a:rPr lang="tr-TR" altLang="tr-TR" dirty="0"/>
              <a:t>Kağıt prototipler mevcut olan en verimli prototip geliştirme metotlarından </a:t>
            </a:r>
            <a:r>
              <a:rPr lang="tr-TR" altLang="tr-TR" dirty="0" err="1"/>
              <a:t>biridir.Kağıt</a:t>
            </a:r>
            <a:r>
              <a:rPr lang="tr-TR" altLang="tr-TR" dirty="0"/>
              <a:t> prototipler </a:t>
            </a:r>
            <a:r>
              <a:rPr lang="tr-TR" altLang="tr-TR" dirty="0" err="1"/>
              <a:t>arayüzün</a:t>
            </a:r>
            <a:r>
              <a:rPr lang="tr-TR" altLang="tr-TR" dirty="0"/>
              <a:t> temel bileşenleri üzerine yoğunlaşmayı kolaylaştırırlar. Ekran düzenleri, diyaloglar ve etkileşim yöntemleri kolaylıkla test edilebilir. Kağıt prototiplerde detay olmaması, daha sağlıklı düşünmeyi ve teknik detaylara boğulmamayı sağlar.</a:t>
            </a:r>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15</a:t>
            </a:fld>
            <a:endParaRPr lang="tr-TR" altLang="tr-TR"/>
          </a:p>
        </p:txBody>
      </p:sp>
      <p:pic>
        <p:nvPicPr>
          <p:cNvPr id="5" name="Picture 6" descr="fig_1">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52384" y="1772816"/>
            <a:ext cx="1847710" cy="13681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81940013"/>
      </p:ext>
    </p:extLst>
  </p:cSld>
  <p:clrMapOvr>
    <a:masterClrMapping/>
  </p:clrMapOvr>
  <p:transition spd="med">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altLang="tr-TR" sz="3200" dirty="0"/>
              <a:t>KAĞIT PROTOTİP GELİŞTİRME</a:t>
            </a:r>
            <a:endParaRPr lang="tr-TR" sz="3200" dirty="0"/>
          </a:p>
        </p:txBody>
      </p:sp>
      <p:sp>
        <p:nvSpPr>
          <p:cNvPr id="3" name="İçerik Yer Tutucusu 2"/>
          <p:cNvSpPr>
            <a:spLocks noGrp="1"/>
          </p:cNvSpPr>
          <p:nvPr>
            <p:ph idx="1"/>
          </p:nvPr>
        </p:nvSpPr>
        <p:spPr>
          <a:xfrm>
            <a:off x="1096963" y="1556792"/>
            <a:ext cx="7951365" cy="4670797"/>
          </a:xfrm>
        </p:spPr>
        <p:txBody>
          <a:bodyPr/>
          <a:lstStyle/>
          <a:p>
            <a:pPr eaLnBrk="1" hangingPunct="1">
              <a:buFont typeface="Wingdings" panose="05000000000000000000" pitchFamily="2" charset="2"/>
              <a:buChar char="Ø"/>
            </a:pPr>
            <a:r>
              <a:rPr lang="tr-TR" altLang="tr-TR" dirty="0"/>
              <a:t>Ayrıca "madem yapılmış böyle kalsın" şeklindeki yaklaşımları da ortadan kaldırır. Çünkü henüz tasarım kağıt üzerindedir. Kağıt prototip kullanımı, elimizde prototip geliştirme yazılımları olsa dahi, ondan önce tavsiye edilmektedir. Böylelikle prototipin içeriğine daha iyi konsantrasyon sağlanabilmektedir.</a:t>
            </a:r>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16</a:t>
            </a:fld>
            <a:endParaRPr lang="tr-TR" altLang="tr-TR"/>
          </a:p>
        </p:txBody>
      </p:sp>
      <p:pic>
        <p:nvPicPr>
          <p:cNvPr id="5" name="Picture 6" descr="fig_1">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41344" y="1772816"/>
            <a:ext cx="2058750" cy="15244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6" descr="hifi_homepage_testing">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336360" y="3428999"/>
            <a:ext cx="2107366" cy="16159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14363416"/>
      </p:ext>
    </p:extLst>
  </p:cSld>
  <p:clrMapOvr>
    <a:masterClrMapping/>
  </p:clrMapOvr>
  <p:transition spd="med">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1055440" y="620688"/>
            <a:ext cx="9155360" cy="796950"/>
          </a:xfrm>
          <a:prstGeom prst="rect">
            <a:avLst/>
          </a:prstGeom>
        </p:spPr>
        <p:txBody>
          <a:bodyPr bIns="91440" anchor="b">
            <a:normAutofit/>
          </a:bodyPr>
          <a:lstStyle/>
          <a:p>
            <a:pPr eaLnBrk="1" fontAlgn="auto" hangingPunct="1">
              <a:spcBef>
                <a:spcPts val="0"/>
              </a:spcBef>
              <a:spcAft>
                <a:spcPts val="0"/>
              </a:spcAft>
              <a:defRPr/>
            </a:pPr>
            <a:r>
              <a:rPr lang="tr-TR" sz="3200" b="1" smtClean="0">
                <a:solidFill>
                  <a:schemeClr val="tx2"/>
                </a:solidFill>
                <a:latin typeface="+mj-lt"/>
                <a:ea typeface="+mj-ea"/>
                <a:cs typeface="+mj-cs"/>
              </a:rPr>
              <a:t>Kaynaklar</a:t>
            </a:r>
            <a:endParaRPr lang="tr-TR" sz="3200" b="1" dirty="0">
              <a:solidFill>
                <a:schemeClr val="tx2"/>
              </a:solidFill>
              <a:latin typeface="+mj-lt"/>
              <a:ea typeface="+mj-ea"/>
              <a:cs typeface="+mj-cs"/>
            </a:endParaRPr>
          </a:p>
        </p:txBody>
      </p:sp>
      <p:sp>
        <p:nvSpPr>
          <p:cNvPr id="34819" name="2 İçerik Yer Tutucusu"/>
          <p:cNvSpPr>
            <a:spLocks noGrp="1"/>
          </p:cNvSpPr>
          <p:nvPr>
            <p:ph idx="1"/>
          </p:nvPr>
        </p:nvSpPr>
        <p:spPr>
          <a:xfrm>
            <a:off x="911424" y="1417638"/>
            <a:ext cx="10513168" cy="4608512"/>
          </a:xfrm>
        </p:spPr>
        <p:txBody>
          <a:bodyPr rtlCol="0">
            <a:normAutofit/>
          </a:bodyPr>
          <a:lstStyle/>
          <a:p>
            <a:pPr marL="91440" indent="-91440" fontAlgn="auto">
              <a:buFont typeface="Wingdings" panose="05000000000000000000" pitchFamily="2" charset="2"/>
              <a:buChar char="Ø"/>
              <a:defRPr/>
            </a:pPr>
            <a:r>
              <a:rPr lang="tr-TR" altLang="tr-TR" sz="1600" dirty="0" err="1"/>
              <a:t>Baturay</a:t>
            </a:r>
            <a:r>
              <a:rPr lang="tr-TR" altLang="tr-TR" sz="1600" dirty="0"/>
              <a:t> M. H. (2014). İnsan Bilgisayar Etkileşim Ders Notları </a:t>
            </a:r>
            <a:endParaRPr lang="tr-TR" altLang="tr-TR" sz="1500" dirty="0" smtClean="0">
              <a:ea typeface="Verdana" panose="020B0604030504040204" pitchFamily="34" charset="0"/>
            </a:endParaRPr>
          </a:p>
          <a:p>
            <a:pPr marL="91440" indent="-91440" fontAlgn="auto">
              <a:buFont typeface="Wingdings" panose="05000000000000000000" pitchFamily="2" charset="2"/>
              <a:buChar char="Ø"/>
              <a:defRPr/>
            </a:pPr>
            <a:r>
              <a:rPr lang="en-US" altLang="tr-TR" sz="1500" dirty="0" smtClean="0">
                <a:ea typeface="Verdana" panose="020B0604030504040204" pitchFamily="34" charset="0"/>
              </a:rPr>
              <a:t>A</a:t>
            </a:r>
            <a:r>
              <a:rPr lang="en-US" altLang="tr-TR" sz="1500" dirty="0">
                <a:ea typeface="Verdana" panose="020B0604030504040204" pitchFamily="34" charset="0"/>
              </a:rPr>
              <a:t>. Dix, J. Finlay, G. </a:t>
            </a:r>
            <a:r>
              <a:rPr lang="en-US" altLang="tr-TR" sz="1500" dirty="0" err="1">
                <a:ea typeface="Verdana" panose="020B0604030504040204" pitchFamily="34" charset="0"/>
              </a:rPr>
              <a:t>Abowd</a:t>
            </a:r>
            <a:r>
              <a:rPr lang="en-US" altLang="tr-TR" sz="1500" dirty="0">
                <a:ea typeface="Verdana" panose="020B0604030504040204" pitchFamily="34" charset="0"/>
              </a:rPr>
              <a:t> and R. Beale (1993). Human-Computer Interaction. Prentice Hall.</a:t>
            </a:r>
            <a:endParaRPr lang="tr-TR" altLang="tr-TR" sz="1500" dirty="0">
              <a:ea typeface="Verdana" panose="020B0604030504040204" pitchFamily="34" charset="0"/>
            </a:endParaRPr>
          </a:p>
          <a:p>
            <a:pPr marL="91440" indent="-91440" fontAlgn="auto">
              <a:buFont typeface="Wingdings" panose="05000000000000000000" pitchFamily="2" charset="2"/>
              <a:buChar char="Ø"/>
              <a:defRPr/>
            </a:pPr>
            <a:r>
              <a:rPr lang="tr-TR" altLang="tr-TR" sz="1500" dirty="0" err="1">
                <a:ea typeface="Verdana" panose="020B0604030504040204" pitchFamily="34" charset="0"/>
              </a:rPr>
              <a:t>Andrews</a:t>
            </a:r>
            <a:r>
              <a:rPr lang="tr-TR" altLang="tr-TR" sz="1500" dirty="0">
                <a:ea typeface="Verdana" panose="020B0604030504040204" pitchFamily="34" charset="0"/>
              </a:rPr>
              <a:t>, K. (2009). Human-</a:t>
            </a:r>
            <a:r>
              <a:rPr lang="tr-TR" altLang="tr-TR" sz="1500" dirty="0" err="1">
                <a:ea typeface="Verdana" panose="020B0604030504040204" pitchFamily="34" charset="0"/>
              </a:rPr>
              <a:t>Computer</a:t>
            </a:r>
            <a:r>
              <a:rPr lang="tr-TR" altLang="tr-TR" sz="1500" dirty="0">
                <a:ea typeface="Verdana" panose="020B0604030504040204" pitchFamily="34" charset="0"/>
              </a:rPr>
              <a:t> </a:t>
            </a:r>
            <a:r>
              <a:rPr lang="tr-TR" altLang="tr-TR" sz="1500" dirty="0" err="1">
                <a:ea typeface="Verdana" panose="020B0604030504040204" pitchFamily="34" charset="0"/>
              </a:rPr>
              <a:t>Interaction</a:t>
            </a:r>
            <a:r>
              <a:rPr lang="tr-TR" altLang="tr-TR" sz="1500" dirty="0">
                <a:ea typeface="Verdana" panose="020B0604030504040204" pitchFamily="34" charset="0"/>
              </a:rPr>
              <a:t>. </a:t>
            </a:r>
            <a:r>
              <a:rPr lang="tr-TR" altLang="tr-TR" sz="1500" dirty="0" err="1">
                <a:ea typeface="Verdana" panose="020B0604030504040204" pitchFamily="34" charset="0"/>
              </a:rPr>
              <a:t>Lecture</a:t>
            </a:r>
            <a:r>
              <a:rPr lang="tr-TR" altLang="tr-TR" sz="1500" dirty="0">
                <a:ea typeface="Verdana" panose="020B0604030504040204" pitchFamily="34" charset="0"/>
              </a:rPr>
              <a:t> </a:t>
            </a:r>
            <a:r>
              <a:rPr lang="tr-TR" altLang="tr-TR" sz="1500" dirty="0" err="1">
                <a:ea typeface="Verdana" panose="020B0604030504040204" pitchFamily="34" charset="0"/>
              </a:rPr>
              <a:t>Notes</a:t>
            </a:r>
            <a:r>
              <a:rPr lang="tr-TR" altLang="tr-TR" sz="1500" dirty="0">
                <a:ea typeface="Verdana" panose="020B0604030504040204" pitchFamily="34" charset="0"/>
              </a:rPr>
              <a:t>.</a:t>
            </a:r>
          </a:p>
          <a:p>
            <a:pPr marL="91440" indent="-91440" fontAlgn="auto">
              <a:buFont typeface="Wingdings" panose="05000000000000000000" pitchFamily="2" charset="2"/>
              <a:buChar char="Ø"/>
              <a:defRPr/>
            </a:pPr>
            <a:r>
              <a:rPr lang="tr-TR" altLang="tr-TR" sz="1500" dirty="0" smtClean="0">
                <a:ea typeface="Verdana" panose="020B0604030504040204" pitchFamily="34" charset="0"/>
              </a:rPr>
              <a:t>Miller</a:t>
            </a:r>
            <a:r>
              <a:rPr lang="tr-TR" altLang="tr-TR" sz="1500" dirty="0">
                <a:ea typeface="Verdana" panose="020B0604030504040204" pitchFamily="34" charset="0"/>
              </a:rPr>
              <a:t>, G. A. (1956). </a:t>
            </a:r>
            <a:r>
              <a:rPr lang="tr-TR" altLang="tr-TR" sz="1500" dirty="0" err="1">
                <a:ea typeface="Verdana" panose="020B0604030504040204" pitchFamily="34" charset="0"/>
              </a:rPr>
              <a:t>The</a:t>
            </a:r>
            <a:r>
              <a:rPr lang="tr-TR" altLang="tr-TR" sz="1500" dirty="0">
                <a:ea typeface="Verdana" panose="020B0604030504040204" pitchFamily="34" charset="0"/>
              </a:rPr>
              <a:t> </a:t>
            </a:r>
            <a:r>
              <a:rPr lang="tr-TR" altLang="tr-TR" sz="1500" dirty="0" err="1">
                <a:ea typeface="Verdana" panose="020B0604030504040204" pitchFamily="34" charset="0"/>
              </a:rPr>
              <a:t>magical</a:t>
            </a:r>
            <a:r>
              <a:rPr lang="tr-TR" altLang="tr-TR" sz="1500" dirty="0">
                <a:ea typeface="Verdana" panose="020B0604030504040204" pitchFamily="34" charset="0"/>
              </a:rPr>
              <a:t> </a:t>
            </a:r>
            <a:r>
              <a:rPr lang="tr-TR" altLang="tr-TR" sz="1500" dirty="0" err="1">
                <a:ea typeface="Verdana" panose="020B0604030504040204" pitchFamily="34" charset="0"/>
              </a:rPr>
              <a:t>number</a:t>
            </a:r>
            <a:r>
              <a:rPr lang="tr-TR" altLang="tr-TR" sz="1500" dirty="0">
                <a:ea typeface="Verdana" panose="020B0604030504040204" pitchFamily="34" charset="0"/>
              </a:rPr>
              <a:t> seven, </a:t>
            </a:r>
            <a:r>
              <a:rPr lang="tr-TR" altLang="tr-TR" sz="1500" dirty="0" err="1">
                <a:ea typeface="Verdana" panose="020B0604030504040204" pitchFamily="34" charset="0"/>
              </a:rPr>
              <a:t>plus</a:t>
            </a:r>
            <a:r>
              <a:rPr lang="tr-TR" altLang="tr-TR" sz="1500" dirty="0">
                <a:ea typeface="Verdana" panose="020B0604030504040204" pitchFamily="34" charset="0"/>
              </a:rPr>
              <a:t> </a:t>
            </a:r>
            <a:r>
              <a:rPr lang="tr-TR" altLang="tr-TR" sz="1500" dirty="0" err="1">
                <a:ea typeface="Verdana" panose="020B0604030504040204" pitchFamily="34" charset="0"/>
              </a:rPr>
              <a:t>or</a:t>
            </a:r>
            <a:r>
              <a:rPr lang="tr-TR" altLang="tr-TR" sz="1500" dirty="0">
                <a:ea typeface="Verdana" panose="020B0604030504040204" pitchFamily="34" charset="0"/>
              </a:rPr>
              <a:t> </a:t>
            </a:r>
            <a:r>
              <a:rPr lang="tr-TR" altLang="tr-TR" sz="1500" dirty="0" err="1">
                <a:ea typeface="Verdana" panose="020B0604030504040204" pitchFamily="34" charset="0"/>
              </a:rPr>
              <a:t>minus</a:t>
            </a:r>
            <a:r>
              <a:rPr lang="tr-TR" altLang="tr-TR" sz="1500" dirty="0">
                <a:ea typeface="Verdana" panose="020B0604030504040204" pitchFamily="34" charset="0"/>
              </a:rPr>
              <a:t> </a:t>
            </a:r>
            <a:r>
              <a:rPr lang="tr-TR" altLang="tr-TR" sz="1500" dirty="0" err="1">
                <a:ea typeface="Verdana" panose="020B0604030504040204" pitchFamily="34" charset="0"/>
              </a:rPr>
              <a:t>two</a:t>
            </a:r>
            <a:r>
              <a:rPr lang="tr-TR" altLang="tr-TR" sz="1500" dirty="0">
                <a:ea typeface="Verdana" panose="020B0604030504040204" pitchFamily="34" charset="0"/>
              </a:rPr>
              <a:t>: </a:t>
            </a:r>
            <a:r>
              <a:rPr lang="tr-TR" altLang="tr-TR" sz="1500" dirty="0" err="1">
                <a:ea typeface="Verdana" panose="020B0604030504040204" pitchFamily="34" charset="0"/>
              </a:rPr>
              <a:t>some</a:t>
            </a:r>
            <a:r>
              <a:rPr lang="tr-TR" altLang="tr-TR" sz="1500" dirty="0">
                <a:ea typeface="Verdana" panose="020B0604030504040204" pitchFamily="34" charset="0"/>
              </a:rPr>
              <a:t> </a:t>
            </a:r>
            <a:r>
              <a:rPr lang="tr-TR" altLang="tr-TR" sz="1500" dirty="0" err="1">
                <a:ea typeface="Verdana" panose="020B0604030504040204" pitchFamily="34" charset="0"/>
              </a:rPr>
              <a:t>limits</a:t>
            </a:r>
            <a:r>
              <a:rPr lang="tr-TR" altLang="tr-TR" sz="1500" dirty="0">
                <a:ea typeface="Verdana" panose="020B0604030504040204" pitchFamily="34" charset="0"/>
              </a:rPr>
              <a:t> on </a:t>
            </a:r>
            <a:r>
              <a:rPr lang="tr-TR" altLang="tr-TR" sz="1500" dirty="0" err="1">
                <a:ea typeface="Verdana" panose="020B0604030504040204" pitchFamily="34" charset="0"/>
              </a:rPr>
              <a:t>our</a:t>
            </a:r>
            <a:r>
              <a:rPr lang="tr-TR" altLang="tr-TR" sz="1500" dirty="0">
                <a:ea typeface="Verdana" panose="020B0604030504040204" pitchFamily="34" charset="0"/>
              </a:rPr>
              <a:t> </a:t>
            </a:r>
            <a:r>
              <a:rPr lang="tr-TR" altLang="tr-TR" sz="1500" dirty="0" err="1">
                <a:ea typeface="Verdana" panose="020B0604030504040204" pitchFamily="34" charset="0"/>
              </a:rPr>
              <a:t>capacity</a:t>
            </a:r>
            <a:r>
              <a:rPr lang="tr-TR" altLang="tr-TR" sz="1500" dirty="0">
                <a:ea typeface="Verdana" panose="020B0604030504040204" pitchFamily="34" charset="0"/>
              </a:rPr>
              <a:t> </a:t>
            </a:r>
            <a:r>
              <a:rPr lang="tr-TR" altLang="tr-TR" sz="1500" dirty="0" err="1">
                <a:ea typeface="Verdana" panose="020B0604030504040204" pitchFamily="34" charset="0"/>
              </a:rPr>
              <a:t>to</a:t>
            </a:r>
            <a:r>
              <a:rPr lang="tr-TR" altLang="tr-TR" sz="1500" dirty="0">
                <a:ea typeface="Verdana" panose="020B0604030504040204" pitchFamily="34" charset="0"/>
              </a:rPr>
              <a:t> </a:t>
            </a:r>
            <a:r>
              <a:rPr lang="tr-TR" altLang="tr-TR" sz="1500" dirty="0" err="1">
                <a:ea typeface="Verdana" panose="020B0604030504040204" pitchFamily="34" charset="0"/>
              </a:rPr>
              <a:t>process</a:t>
            </a:r>
            <a:r>
              <a:rPr lang="tr-TR" altLang="tr-TR" sz="1500" dirty="0">
                <a:ea typeface="Verdana" panose="020B0604030504040204" pitchFamily="34" charset="0"/>
              </a:rPr>
              <a:t> </a:t>
            </a:r>
            <a:r>
              <a:rPr lang="tr-TR" altLang="tr-TR" sz="1500" dirty="0" err="1">
                <a:ea typeface="Verdana" panose="020B0604030504040204" pitchFamily="34" charset="0"/>
              </a:rPr>
              <a:t>indormation</a:t>
            </a:r>
            <a:r>
              <a:rPr lang="tr-TR" altLang="tr-TR" sz="1500" dirty="0">
                <a:ea typeface="Verdana" panose="020B0604030504040204" pitchFamily="34" charset="0"/>
              </a:rPr>
              <a:t>. </a:t>
            </a:r>
            <a:r>
              <a:rPr lang="tr-TR" altLang="tr-TR" sz="1500" i="1" dirty="0" err="1">
                <a:ea typeface="Verdana" panose="020B0604030504040204" pitchFamily="34" charset="0"/>
              </a:rPr>
              <a:t>Psychological</a:t>
            </a:r>
            <a:r>
              <a:rPr lang="tr-TR" altLang="tr-TR" sz="1500" i="1" dirty="0">
                <a:ea typeface="Verdana" panose="020B0604030504040204" pitchFamily="34" charset="0"/>
              </a:rPr>
              <a:t> </a:t>
            </a:r>
            <a:r>
              <a:rPr lang="tr-TR" altLang="tr-TR" sz="1500" i="1" dirty="0" err="1">
                <a:ea typeface="Verdana" panose="020B0604030504040204" pitchFamily="34" charset="0"/>
              </a:rPr>
              <a:t>Review</a:t>
            </a:r>
            <a:r>
              <a:rPr lang="tr-TR" altLang="tr-TR" sz="1500" i="1" dirty="0">
                <a:ea typeface="Verdana" panose="020B0604030504040204" pitchFamily="34" charset="0"/>
              </a:rPr>
              <a:t>, 63</a:t>
            </a:r>
            <a:r>
              <a:rPr lang="tr-TR" altLang="tr-TR" sz="1500" dirty="0">
                <a:ea typeface="Verdana" panose="020B0604030504040204" pitchFamily="34" charset="0"/>
              </a:rPr>
              <a:t>(2):81-97.</a:t>
            </a:r>
          </a:p>
          <a:p>
            <a:pPr marL="91440" indent="-91440" fontAlgn="auto">
              <a:buFont typeface="Wingdings" panose="05000000000000000000" pitchFamily="2" charset="2"/>
              <a:buChar char="Ø"/>
              <a:defRPr/>
            </a:pPr>
            <a:r>
              <a:rPr lang="tr-TR" altLang="tr-TR" sz="1500" dirty="0" err="1" smtClean="0">
                <a:ea typeface="Verdana" panose="020B0604030504040204" pitchFamily="34" charset="0"/>
              </a:rPr>
              <a:t>Muter</a:t>
            </a:r>
            <a:r>
              <a:rPr lang="tr-TR" altLang="tr-TR" sz="1500" dirty="0">
                <a:ea typeface="Verdana" panose="020B0604030504040204" pitchFamily="34" charset="0"/>
              </a:rPr>
              <a:t>, P., </a:t>
            </a:r>
            <a:r>
              <a:rPr lang="tr-TR" altLang="tr-TR" sz="1500" dirty="0" err="1">
                <a:ea typeface="Verdana" panose="020B0604030504040204" pitchFamily="34" charset="0"/>
              </a:rPr>
              <a:t>Latremouille</a:t>
            </a:r>
            <a:r>
              <a:rPr lang="tr-TR" altLang="tr-TR" sz="1500" dirty="0">
                <a:ea typeface="Verdana" panose="020B0604030504040204" pitchFamily="34" charset="0"/>
              </a:rPr>
              <a:t>, S. A., </a:t>
            </a:r>
            <a:r>
              <a:rPr lang="tr-TR" altLang="tr-TR" sz="1500" dirty="0" err="1">
                <a:ea typeface="Verdana" panose="020B0604030504040204" pitchFamily="34" charset="0"/>
              </a:rPr>
              <a:t>Treurniet</a:t>
            </a:r>
            <a:r>
              <a:rPr lang="tr-TR" altLang="tr-TR" sz="1500" dirty="0">
                <a:ea typeface="Verdana" panose="020B0604030504040204" pitchFamily="34" charset="0"/>
              </a:rPr>
              <a:t>, W. C. &amp; </a:t>
            </a:r>
            <a:r>
              <a:rPr lang="tr-TR" altLang="tr-TR" sz="1500" dirty="0" err="1">
                <a:ea typeface="Verdana" panose="020B0604030504040204" pitchFamily="34" charset="0"/>
              </a:rPr>
              <a:t>Beam</a:t>
            </a:r>
            <a:r>
              <a:rPr lang="tr-TR" altLang="tr-TR" sz="1500" dirty="0">
                <a:ea typeface="Verdana" panose="020B0604030504040204" pitchFamily="34" charset="0"/>
              </a:rPr>
              <a:t>, P. (1982). </a:t>
            </a:r>
            <a:r>
              <a:rPr lang="tr-TR" altLang="tr-TR" sz="1500" dirty="0" err="1">
                <a:ea typeface="Verdana" panose="020B0604030504040204" pitchFamily="34" charset="0"/>
              </a:rPr>
              <a:t>Extended</a:t>
            </a:r>
            <a:r>
              <a:rPr lang="tr-TR" altLang="tr-TR" sz="1500" dirty="0">
                <a:ea typeface="Verdana" panose="020B0604030504040204" pitchFamily="34" charset="0"/>
              </a:rPr>
              <a:t> </a:t>
            </a:r>
            <a:r>
              <a:rPr lang="tr-TR" altLang="tr-TR" sz="1500" dirty="0" err="1">
                <a:ea typeface="Verdana" panose="020B0604030504040204" pitchFamily="34" charset="0"/>
              </a:rPr>
              <a:t>reading</a:t>
            </a:r>
            <a:r>
              <a:rPr lang="tr-TR" altLang="tr-TR" sz="1500" dirty="0">
                <a:ea typeface="Verdana" panose="020B0604030504040204" pitchFamily="34" charset="0"/>
              </a:rPr>
              <a:t> of </a:t>
            </a:r>
            <a:r>
              <a:rPr lang="tr-TR" altLang="tr-TR" sz="1500" dirty="0" err="1">
                <a:ea typeface="Verdana" panose="020B0604030504040204" pitchFamily="34" charset="0"/>
              </a:rPr>
              <a:t>continuous</a:t>
            </a:r>
            <a:r>
              <a:rPr lang="tr-TR" altLang="tr-TR" sz="1500" dirty="0">
                <a:ea typeface="Verdana" panose="020B0604030504040204" pitchFamily="34" charset="0"/>
              </a:rPr>
              <a:t> </a:t>
            </a:r>
            <a:r>
              <a:rPr lang="tr-TR" altLang="tr-TR" sz="1500" dirty="0" err="1">
                <a:ea typeface="Verdana" panose="020B0604030504040204" pitchFamily="34" charset="0"/>
              </a:rPr>
              <a:t>text</a:t>
            </a:r>
            <a:r>
              <a:rPr lang="tr-TR" altLang="tr-TR" sz="1500" dirty="0">
                <a:ea typeface="Verdana" panose="020B0604030504040204" pitchFamily="34" charset="0"/>
              </a:rPr>
              <a:t> on </a:t>
            </a:r>
            <a:r>
              <a:rPr lang="tr-TR" altLang="tr-TR" sz="1500" dirty="0" err="1">
                <a:ea typeface="Verdana" panose="020B0604030504040204" pitchFamily="34" charset="0"/>
              </a:rPr>
              <a:t>television</a:t>
            </a:r>
            <a:r>
              <a:rPr lang="tr-TR" altLang="tr-TR" sz="1500" dirty="0">
                <a:ea typeface="Verdana" panose="020B0604030504040204" pitchFamily="34" charset="0"/>
              </a:rPr>
              <a:t> </a:t>
            </a:r>
            <a:r>
              <a:rPr lang="tr-TR" altLang="tr-TR" sz="1500" dirty="0" err="1">
                <a:ea typeface="Verdana" panose="020B0604030504040204" pitchFamily="34" charset="0"/>
              </a:rPr>
              <a:t>screens</a:t>
            </a:r>
            <a:r>
              <a:rPr lang="tr-TR" altLang="tr-TR" sz="1500" dirty="0">
                <a:ea typeface="Verdana" panose="020B0604030504040204" pitchFamily="34" charset="0"/>
              </a:rPr>
              <a:t>. Human </a:t>
            </a:r>
            <a:r>
              <a:rPr lang="tr-TR" altLang="tr-TR" sz="1500" dirty="0" err="1">
                <a:ea typeface="Verdana" panose="020B0604030504040204" pitchFamily="34" charset="0"/>
              </a:rPr>
              <a:t>Factors</a:t>
            </a:r>
            <a:r>
              <a:rPr lang="tr-TR" altLang="tr-TR" sz="1500" dirty="0">
                <a:ea typeface="Verdana" panose="020B0604030504040204" pitchFamily="34" charset="0"/>
              </a:rPr>
              <a:t>, </a:t>
            </a:r>
            <a:r>
              <a:rPr lang="tr-TR" altLang="tr-TR" sz="1500" dirty="0" err="1">
                <a:ea typeface="Verdana" panose="020B0604030504040204" pitchFamily="34" charset="0"/>
              </a:rPr>
              <a:t>Vol</a:t>
            </a:r>
            <a:r>
              <a:rPr lang="tr-TR" altLang="tr-TR" sz="1500" dirty="0">
                <a:ea typeface="Verdana" panose="020B0604030504040204" pitchFamily="34" charset="0"/>
              </a:rPr>
              <a:t>. 24, No. 5, </a:t>
            </a:r>
            <a:r>
              <a:rPr lang="tr-TR" altLang="tr-TR" sz="1500" dirty="0" err="1">
                <a:ea typeface="Verdana" panose="020B0604030504040204" pitchFamily="34" charset="0"/>
              </a:rPr>
              <a:t>pp</a:t>
            </a:r>
            <a:r>
              <a:rPr lang="tr-TR" altLang="tr-TR" sz="1500" dirty="0">
                <a:ea typeface="Verdana" panose="020B0604030504040204" pitchFamily="34" charset="0"/>
              </a:rPr>
              <a:t>. 501--508. </a:t>
            </a:r>
          </a:p>
          <a:p>
            <a:pPr marL="91440" indent="-91440" fontAlgn="auto">
              <a:buFont typeface="Wingdings" panose="05000000000000000000" pitchFamily="2" charset="2"/>
              <a:buChar char="Ø"/>
              <a:defRPr/>
            </a:pPr>
            <a:r>
              <a:rPr lang="tr-TR" altLang="tr-TR" sz="1500" dirty="0" err="1" smtClean="0">
                <a:ea typeface="Verdana" panose="020B0604030504040204" pitchFamily="34" charset="0"/>
              </a:rPr>
              <a:t>Schriver</a:t>
            </a:r>
            <a:r>
              <a:rPr lang="tr-TR" altLang="tr-TR" sz="1500" dirty="0">
                <a:ea typeface="Verdana" panose="020B0604030504040204" pitchFamily="34" charset="0"/>
              </a:rPr>
              <a:t>, K. A. (1997). Dynamics in </a:t>
            </a:r>
            <a:r>
              <a:rPr lang="tr-TR" altLang="tr-TR" sz="1500" dirty="0" err="1">
                <a:ea typeface="Verdana" panose="020B0604030504040204" pitchFamily="34" charset="0"/>
              </a:rPr>
              <a:t>Document</a:t>
            </a:r>
            <a:r>
              <a:rPr lang="tr-TR" altLang="tr-TR" sz="1500" dirty="0">
                <a:ea typeface="Verdana" panose="020B0604030504040204" pitchFamily="34" charset="0"/>
              </a:rPr>
              <a:t> Design. </a:t>
            </a:r>
            <a:r>
              <a:rPr lang="tr-TR" altLang="tr-TR" sz="1500" dirty="0" err="1">
                <a:ea typeface="Verdana" panose="020B0604030504040204" pitchFamily="34" charset="0"/>
              </a:rPr>
              <a:t>Wiley</a:t>
            </a:r>
            <a:r>
              <a:rPr lang="tr-TR" altLang="tr-TR" sz="1500" dirty="0">
                <a:ea typeface="Verdana" panose="020B0604030504040204" pitchFamily="34" charset="0"/>
              </a:rPr>
              <a:t>. ISBN 0471306363</a:t>
            </a:r>
          </a:p>
          <a:p>
            <a:pPr marL="91440" indent="-91440" fontAlgn="auto">
              <a:buFont typeface="Wingdings" panose="05000000000000000000" pitchFamily="2" charset="2"/>
              <a:buChar char="Ø"/>
              <a:defRPr/>
            </a:pPr>
            <a:r>
              <a:rPr lang="tr-TR" altLang="tr-TR" sz="1500" dirty="0" err="1" smtClean="0">
                <a:ea typeface="Verdana" panose="020B0604030504040204" pitchFamily="34" charset="0"/>
              </a:rPr>
              <a:t>Tinker</a:t>
            </a:r>
            <a:r>
              <a:rPr lang="tr-TR" altLang="tr-TR" sz="1500" dirty="0">
                <a:ea typeface="Verdana" panose="020B0604030504040204" pitchFamily="34" charset="0"/>
              </a:rPr>
              <a:t>, M. A. (1965). </a:t>
            </a:r>
            <a:r>
              <a:rPr lang="tr-TR" altLang="tr-TR" sz="1500" dirty="0" err="1">
                <a:ea typeface="Verdana" panose="020B0604030504040204" pitchFamily="34" charset="0"/>
              </a:rPr>
              <a:t>Bases</a:t>
            </a:r>
            <a:r>
              <a:rPr lang="tr-TR" altLang="tr-TR" sz="1500" dirty="0">
                <a:ea typeface="Verdana" panose="020B0604030504040204" pitchFamily="34" charset="0"/>
              </a:rPr>
              <a:t> </a:t>
            </a:r>
            <a:r>
              <a:rPr lang="tr-TR" altLang="tr-TR" sz="1500" dirty="0" err="1">
                <a:ea typeface="Verdana" panose="020B0604030504040204" pitchFamily="34" charset="0"/>
              </a:rPr>
              <a:t>for</a:t>
            </a:r>
            <a:r>
              <a:rPr lang="tr-TR" altLang="tr-TR" sz="1500" dirty="0">
                <a:ea typeface="Verdana" panose="020B0604030504040204" pitchFamily="34" charset="0"/>
              </a:rPr>
              <a:t> </a:t>
            </a:r>
            <a:r>
              <a:rPr lang="tr-TR" altLang="tr-TR" sz="1500" dirty="0" err="1">
                <a:ea typeface="Verdana" panose="020B0604030504040204" pitchFamily="34" charset="0"/>
              </a:rPr>
              <a:t>Effective</a:t>
            </a:r>
            <a:r>
              <a:rPr lang="tr-TR" altLang="tr-TR" sz="1500" dirty="0">
                <a:ea typeface="Verdana" panose="020B0604030504040204" pitchFamily="34" charset="0"/>
              </a:rPr>
              <a:t> Reading. </a:t>
            </a:r>
            <a:r>
              <a:rPr lang="tr-TR" altLang="tr-TR" sz="1500" dirty="0" err="1">
                <a:ea typeface="Verdana" panose="020B0604030504040204" pitchFamily="34" charset="0"/>
              </a:rPr>
              <a:t>University</a:t>
            </a:r>
            <a:r>
              <a:rPr lang="tr-TR" altLang="tr-TR" sz="1500" dirty="0">
                <a:ea typeface="Verdana" panose="020B0604030504040204" pitchFamily="34" charset="0"/>
              </a:rPr>
              <a:t> of Minnesota </a:t>
            </a:r>
            <a:r>
              <a:rPr lang="tr-TR" altLang="tr-TR" sz="1500" dirty="0" err="1">
                <a:ea typeface="Verdana" panose="020B0604030504040204" pitchFamily="34" charset="0"/>
              </a:rPr>
              <a:t>Press</a:t>
            </a:r>
            <a:r>
              <a:rPr lang="tr-TR" altLang="tr-TR" sz="1500" dirty="0">
                <a:ea typeface="Verdana" panose="020B0604030504040204" pitchFamily="34" charset="0"/>
              </a:rPr>
              <a:t>, </a:t>
            </a:r>
            <a:r>
              <a:rPr lang="tr-TR" altLang="tr-TR" sz="1500" dirty="0" err="1">
                <a:ea typeface="Verdana" panose="020B0604030504040204" pitchFamily="34" charset="0"/>
              </a:rPr>
              <a:t>Milwaukee</a:t>
            </a:r>
            <a:r>
              <a:rPr lang="tr-TR" altLang="tr-TR" sz="1500" dirty="0">
                <a:ea typeface="Verdana" panose="020B0604030504040204" pitchFamily="34" charset="0"/>
              </a:rPr>
              <a:t>.</a:t>
            </a:r>
          </a:p>
          <a:p>
            <a:pPr marL="91440" indent="-91440" fontAlgn="auto">
              <a:buFont typeface="Wingdings" panose="05000000000000000000" pitchFamily="2" charset="2"/>
              <a:buChar char="Ø"/>
              <a:defRPr/>
            </a:pPr>
            <a:endParaRPr lang="tr-TR" altLang="tr-TR" sz="1500" dirty="0">
              <a:ea typeface="Verdana" panose="020B0604030504040204" pitchFamily="34" charset="0"/>
            </a:endParaRPr>
          </a:p>
        </p:txBody>
      </p:sp>
      <p:sp>
        <p:nvSpPr>
          <p:cNvPr id="4" name="3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fld id="{5706E2B7-DC80-4411-872F-313FB090E4C8}" type="slidenum">
              <a:rPr lang="tr-TR" altLang="tr-TR">
                <a:solidFill>
                  <a:srgbClr val="FFFFFF"/>
                </a:solidFill>
                <a:latin typeface="Franklin Gothic Book" pitchFamily="34" charset="0"/>
              </a:rPr>
              <a:pPr eaLnBrk="1" hangingPunct="1">
                <a:defRPr/>
              </a:pPr>
              <a:t>17</a:t>
            </a:fld>
            <a:endParaRPr lang="tr-TR" altLang="tr-TR">
              <a:solidFill>
                <a:srgbClr val="FFFFFF"/>
              </a:solidFill>
              <a:latin typeface="Franklin Gothic Book" pitchFamily="34" charset="0"/>
            </a:endParaRPr>
          </a:p>
        </p:txBody>
      </p:sp>
    </p:spTree>
  </p:cSld>
  <p:clrMapOvr>
    <a:masterClrMapping/>
  </p:clrMapOvr>
  <p:transition>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altLang="tr-TR" sz="3200" dirty="0"/>
              <a:t>ENGELLİLERE YÖNELİK KULLANIM KOLAYLIĞI SAĞLAYAN İLKELER</a:t>
            </a:r>
            <a:endParaRPr lang="tr-TR" sz="3200" dirty="0"/>
          </a:p>
        </p:txBody>
      </p:sp>
      <p:sp>
        <p:nvSpPr>
          <p:cNvPr id="3" name="İçerik Yer Tutucusu 2"/>
          <p:cNvSpPr>
            <a:spLocks noGrp="1"/>
          </p:cNvSpPr>
          <p:nvPr>
            <p:ph idx="1"/>
          </p:nvPr>
        </p:nvSpPr>
        <p:spPr>
          <a:xfrm>
            <a:off x="1096963" y="2060848"/>
            <a:ext cx="5719117" cy="4166741"/>
          </a:xfrm>
        </p:spPr>
        <p:txBody>
          <a:bodyPr/>
          <a:lstStyle/>
          <a:p>
            <a:r>
              <a:rPr lang="tr-TR" altLang="tr-TR" sz="2800" dirty="0"/>
              <a:t>Mobil cihaz, özellikle de cep telefonu tasarımında uyulması gereken, ve </a:t>
            </a:r>
            <a:r>
              <a:rPr lang="tr-TR" altLang="tr-TR" sz="2800" dirty="0" err="1"/>
              <a:t>engelililere</a:t>
            </a:r>
            <a:r>
              <a:rPr lang="tr-TR" altLang="tr-TR" sz="2800" dirty="0"/>
              <a:t> yönelik kullanım kolaylığı sağlayan ilkeler şunlardır:</a:t>
            </a:r>
          </a:p>
          <a:p>
            <a:endParaRPr lang="tr-TR" sz="2800"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2</a:t>
            </a:fld>
            <a:endParaRPr lang="tr-TR" altLang="tr-TR"/>
          </a:p>
        </p:txBody>
      </p:sp>
      <p:pic>
        <p:nvPicPr>
          <p:cNvPr id="5" name="Picture 6" descr="Tam boyutlu görseli göster">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64152" y="2276872"/>
            <a:ext cx="2087563" cy="1392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7490215"/>
      </p:ext>
    </p:extLst>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altLang="tr-TR" sz="3200" dirty="0"/>
              <a:t>ENGELLİLERE YÖNELİK KULLANIM KOLAYLIĞI SAĞLAYAN </a:t>
            </a:r>
            <a:r>
              <a:rPr lang="tr-TR" altLang="tr-TR" sz="3200" dirty="0" smtClean="0"/>
              <a:t>İLKELER</a:t>
            </a:r>
            <a:endParaRPr lang="tr-TR" sz="3200" dirty="0"/>
          </a:p>
        </p:txBody>
      </p:sp>
      <p:sp>
        <p:nvSpPr>
          <p:cNvPr id="3" name="İçerik Yer Tutucusu 2"/>
          <p:cNvSpPr>
            <a:spLocks noGrp="1"/>
          </p:cNvSpPr>
          <p:nvPr>
            <p:ph idx="1"/>
          </p:nvPr>
        </p:nvSpPr>
        <p:spPr>
          <a:xfrm>
            <a:off x="1096963" y="1556792"/>
            <a:ext cx="8743453" cy="4670797"/>
          </a:xfrm>
        </p:spPr>
        <p:txBody>
          <a:bodyPr/>
          <a:lstStyle/>
          <a:p>
            <a:pPr eaLnBrk="1" hangingPunct="1">
              <a:buFont typeface="Wingdings" panose="05000000000000000000" pitchFamily="2" charset="2"/>
              <a:buNone/>
            </a:pPr>
            <a:r>
              <a:rPr lang="tr-TR" altLang="tr-TR" b="1" dirty="0"/>
              <a:t>Pil Şarjı</a:t>
            </a:r>
          </a:p>
          <a:p>
            <a:pPr eaLnBrk="1" hangingPunct="1">
              <a:buFont typeface="Wingdings" panose="05000000000000000000" pitchFamily="2" charset="2"/>
              <a:buChar char="Ø"/>
            </a:pPr>
            <a:r>
              <a:rPr lang="tr-TR" altLang="tr-TR" dirty="0"/>
              <a:t>Pilin takılıp çıkarılması zor olmamalıdır.</a:t>
            </a:r>
          </a:p>
          <a:p>
            <a:pPr eaLnBrk="1" hangingPunct="1">
              <a:buFont typeface="Wingdings" panose="05000000000000000000" pitchFamily="2" charset="2"/>
              <a:buChar char="Ø"/>
            </a:pPr>
            <a:r>
              <a:rPr lang="tr-TR" altLang="tr-TR" dirty="0"/>
              <a:t>Pilin bitmekte olduğunu hem görsel hem de işitsel sinyal ile bildirmek gereklidir.</a:t>
            </a:r>
          </a:p>
          <a:p>
            <a:pPr eaLnBrk="1" hangingPunct="1">
              <a:buFont typeface="Wingdings" panose="05000000000000000000" pitchFamily="2" charset="2"/>
              <a:buChar char="Ø"/>
            </a:pPr>
            <a:r>
              <a:rPr lang="tr-TR" altLang="tr-TR" dirty="0"/>
              <a:t>Şarj cihazı doğru olarak bağlandığında bir </a:t>
            </a:r>
            <a:r>
              <a:rPr lang="tr-TR" altLang="tr-TR" dirty="0" err="1"/>
              <a:t>bip</a:t>
            </a:r>
            <a:r>
              <a:rPr lang="tr-TR" altLang="tr-TR" dirty="0"/>
              <a:t> sesi verilmelidir.</a:t>
            </a:r>
          </a:p>
          <a:p>
            <a:pPr eaLnBrk="1" hangingPunct="1">
              <a:buFont typeface="Wingdings" panose="05000000000000000000" pitchFamily="2" charset="2"/>
              <a:buChar char="Ø"/>
            </a:pPr>
            <a:r>
              <a:rPr lang="tr-TR" altLang="tr-TR" dirty="0"/>
              <a:t>Şarj cihazının yanlış bağlanması olanaksız olmalıdır.</a:t>
            </a:r>
          </a:p>
          <a:p>
            <a:pPr eaLnBrk="1" hangingPunct="1">
              <a:buFont typeface="Wingdings" panose="05000000000000000000" pitchFamily="2" charset="2"/>
              <a:buChar char="Ø"/>
            </a:pPr>
            <a:r>
              <a:rPr lang="tr-TR" altLang="tr-TR" dirty="0"/>
              <a:t>Şarj cihazı profesyonel tipte uzman kullanımı gerektirmemelidir.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3</a:t>
            </a:fld>
            <a:endParaRPr lang="tr-TR" altLang="tr-TR"/>
          </a:p>
        </p:txBody>
      </p:sp>
      <p:sp>
        <p:nvSpPr>
          <p:cNvPr id="5" name="Unvan 1"/>
          <p:cNvSpPr txBox="1">
            <a:spLocks/>
          </p:cNvSpPr>
          <p:nvPr/>
        </p:nvSpPr>
        <p:spPr>
          <a:xfrm>
            <a:off x="1249363" y="439739"/>
            <a:ext cx="10058400" cy="1125438"/>
          </a:xfrm>
          <a:prstGeom prst="rect">
            <a:avLst/>
          </a:prstGeom>
        </p:spPr>
        <p:txBody>
          <a:bodyPr vert="horz" lIns="91440" tIns="45720" rIns="91440" bIns="45720" rtlCol="0" anchor="b">
            <a:normAutofit/>
          </a:bodyPr>
          <a:lstStyle>
            <a:lvl1pPr algn="l" rtl="0" fontAlgn="base">
              <a:lnSpc>
                <a:spcPct val="85000"/>
              </a:lnSpc>
              <a:spcBef>
                <a:spcPct val="0"/>
              </a:spcBef>
              <a:spcAft>
                <a:spcPct val="0"/>
              </a:spcAft>
              <a:defRPr sz="3600" kern="1200" spc="-50">
                <a:solidFill>
                  <a:schemeClr val="bg2">
                    <a:lumMod val="25000"/>
                  </a:schemeClr>
                </a:solidFill>
                <a:latin typeface="Times New Roman" panose="02020603050405020304" pitchFamily="18" charset="0"/>
                <a:ea typeface="+mj-ea"/>
                <a:cs typeface="Times New Roman" panose="02020603050405020304" pitchFamily="18" charset="0"/>
              </a:defRPr>
            </a:lvl1pPr>
            <a:lvl2pPr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2pPr>
            <a:lvl3pPr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3pPr>
            <a:lvl4pPr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4pPr>
            <a:lvl5pPr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5pPr>
            <a:lvl6pPr marL="457200"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6pPr>
            <a:lvl7pPr marL="914400"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7pPr>
            <a:lvl8pPr marL="1371600"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8pPr>
            <a:lvl9pPr marL="1828800"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9pPr>
          </a:lstStyle>
          <a:p>
            <a:pPr eaLnBrk="1" hangingPunct="1"/>
            <a:endParaRPr lang="tr-TR" sz="3200" dirty="0"/>
          </a:p>
        </p:txBody>
      </p:sp>
    </p:spTree>
    <p:extLst>
      <p:ext uri="{BB962C8B-B14F-4D97-AF65-F5344CB8AC3E}">
        <p14:creationId xmlns:p14="http://schemas.microsoft.com/office/powerpoint/2010/main" val="1353467897"/>
      </p:ext>
    </p:extLst>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altLang="tr-TR" sz="3200" dirty="0"/>
              <a:t>ENGELLİLERE YÖNELİK KULLANIM KOLAYLIĞI SAĞLAYAN İLKELER</a:t>
            </a:r>
            <a:endParaRPr lang="tr-TR" sz="3200" dirty="0"/>
          </a:p>
        </p:txBody>
      </p:sp>
      <p:sp>
        <p:nvSpPr>
          <p:cNvPr id="3" name="İçerik Yer Tutucusu 2"/>
          <p:cNvSpPr>
            <a:spLocks noGrp="1"/>
          </p:cNvSpPr>
          <p:nvPr>
            <p:ph idx="1"/>
          </p:nvPr>
        </p:nvSpPr>
        <p:spPr>
          <a:xfrm>
            <a:off x="1096963" y="1556792"/>
            <a:ext cx="8239397" cy="4670797"/>
          </a:xfrm>
        </p:spPr>
        <p:txBody>
          <a:bodyPr/>
          <a:lstStyle/>
          <a:p>
            <a:pPr eaLnBrk="1" hangingPunct="1">
              <a:buFont typeface="Wingdings" panose="05000000000000000000" pitchFamily="2" charset="2"/>
              <a:buNone/>
            </a:pPr>
            <a:r>
              <a:rPr lang="tr-TR" altLang="tr-TR" b="1" dirty="0"/>
              <a:t>Fiziksel Özellikler</a:t>
            </a:r>
          </a:p>
          <a:p>
            <a:pPr eaLnBrk="1" hangingPunct="1">
              <a:buFont typeface="Wingdings" panose="05000000000000000000" pitchFamily="2" charset="2"/>
              <a:buChar char="Ø"/>
            </a:pPr>
            <a:r>
              <a:rPr lang="tr-TR" altLang="tr-TR" dirty="0"/>
              <a:t>Sim kartı kolay takılabilmeli ve ters takılması olasılığı ortadan kaldırılmalıdır</a:t>
            </a:r>
            <a:r>
              <a:rPr lang="tr-TR" altLang="tr-TR" dirty="0" smtClean="0"/>
              <a:t>.</a:t>
            </a:r>
          </a:p>
          <a:p>
            <a:pPr eaLnBrk="1" hangingPunct="1">
              <a:buFont typeface="Wingdings" panose="05000000000000000000" pitchFamily="2" charset="2"/>
              <a:buChar char="Ø"/>
            </a:pPr>
            <a:endParaRPr lang="tr-TR" altLang="tr-TR" dirty="0"/>
          </a:p>
          <a:p>
            <a:pPr eaLnBrk="1" hangingPunct="1">
              <a:buFont typeface="Wingdings" panose="05000000000000000000" pitchFamily="2" charset="2"/>
              <a:buChar char="Ø"/>
            </a:pPr>
            <a:r>
              <a:rPr lang="tr-TR" altLang="tr-TR" dirty="0"/>
              <a:t>Telefon, elleri zayıf bir kişi tarafından tutulabilir olmalıdır</a:t>
            </a:r>
            <a:r>
              <a:rPr lang="tr-TR" altLang="tr-TR" dirty="0" smtClean="0"/>
              <a:t>.</a:t>
            </a:r>
          </a:p>
          <a:p>
            <a:pPr eaLnBrk="1" hangingPunct="1">
              <a:buFont typeface="Wingdings" panose="05000000000000000000" pitchFamily="2" charset="2"/>
              <a:buChar char="Ø"/>
            </a:pPr>
            <a:endParaRPr lang="tr-TR" altLang="tr-TR" dirty="0"/>
          </a:p>
          <a:p>
            <a:pPr eaLnBrk="1" hangingPunct="1">
              <a:buFont typeface="Wingdings" panose="05000000000000000000" pitchFamily="2" charset="2"/>
              <a:buChar char="Ø"/>
            </a:pPr>
            <a:r>
              <a:rPr lang="tr-TR" altLang="tr-TR" dirty="0"/>
              <a:t>Telefondan kolayca parça çıkmamalı, ayrılmamalıdır (çıkarılıp kullanılan gerekli kullanım parçaları dahil).</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4</a:t>
            </a:fld>
            <a:endParaRPr lang="tr-TR" altLang="tr-TR"/>
          </a:p>
        </p:txBody>
      </p:sp>
    </p:spTree>
    <p:extLst>
      <p:ext uri="{BB962C8B-B14F-4D97-AF65-F5344CB8AC3E}">
        <p14:creationId xmlns:p14="http://schemas.microsoft.com/office/powerpoint/2010/main" val="777211458"/>
      </p:ext>
    </p:extLst>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altLang="tr-TR" sz="3200" dirty="0"/>
              <a:t>ENGELLİLERE YÖNELİK KULLANIM KOLAYLIĞI SAĞLAYAN İLKELER</a:t>
            </a:r>
            <a:endParaRPr lang="tr-TR" sz="3200" dirty="0"/>
          </a:p>
        </p:txBody>
      </p:sp>
      <p:sp>
        <p:nvSpPr>
          <p:cNvPr id="3" name="İçerik Yer Tutucusu 2"/>
          <p:cNvSpPr>
            <a:spLocks noGrp="1"/>
          </p:cNvSpPr>
          <p:nvPr>
            <p:ph idx="1"/>
          </p:nvPr>
        </p:nvSpPr>
        <p:spPr>
          <a:xfrm>
            <a:off x="1096963" y="1556792"/>
            <a:ext cx="8239397" cy="4670797"/>
          </a:xfrm>
        </p:spPr>
        <p:txBody>
          <a:bodyPr/>
          <a:lstStyle/>
          <a:p>
            <a:pPr eaLnBrk="1" hangingPunct="1">
              <a:buFont typeface="Wingdings" panose="05000000000000000000" pitchFamily="2" charset="2"/>
              <a:buNone/>
            </a:pPr>
            <a:r>
              <a:rPr lang="tr-TR" altLang="tr-TR" b="1" dirty="0"/>
              <a:t>Fiziksel Özellikler</a:t>
            </a:r>
          </a:p>
          <a:p>
            <a:pPr eaLnBrk="1" hangingPunct="1">
              <a:buFont typeface="Wingdings" panose="05000000000000000000" pitchFamily="2" charset="2"/>
              <a:buChar char="Ø"/>
            </a:pPr>
            <a:r>
              <a:rPr lang="tr-TR" altLang="tr-TR" dirty="0"/>
              <a:t>Masa üzerine konduktan sonra tek elle kontrol edilebilen bir </a:t>
            </a:r>
            <a:r>
              <a:rPr lang="tr-TR" altLang="tr-TR" dirty="0" err="1"/>
              <a:t>arayüzü</a:t>
            </a:r>
            <a:r>
              <a:rPr lang="tr-TR" altLang="tr-TR" dirty="0"/>
              <a:t> ve fiziksel yapısı olmalıdır (arka sırtı yuvarlak olan telefon bunu yapamaz</a:t>
            </a:r>
            <a:r>
              <a:rPr lang="tr-TR" altLang="tr-TR" dirty="0" smtClean="0"/>
              <a:t>).</a:t>
            </a:r>
          </a:p>
          <a:p>
            <a:pPr eaLnBrk="1" hangingPunct="1">
              <a:buFont typeface="Wingdings" panose="05000000000000000000" pitchFamily="2" charset="2"/>
              <a:buChar char="Ø"/>
            </a:pPr>
            <a:endParaRPr lang="tr-TR" altLang="tr-TR" dirty="0"/>
          </a:p>
          <a:p>
            <a:pPr eaLnBrk="1" hangingPunct="1">
              <a:buFont typeface="Wingdings" panose="05000000000000000000" pitchFamily="2" charset="2"/>
              <a:buChar char="Ø"/>
            </a:pPr>
            <a:r>
              <a:rPr lang="tr-TR" altLang="tr-TR" dirty="0"/>
              <a:t>Harici anten sağlam olmalı ve kullanıcı tarafından uzatılması gerekmemelidir.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5</a:t>
            </a:fld>
            <a:endParaRPr lang="tr-TR" altLang="tr-TR"/>
          </a:p>
        </p:txBody>
      </p:sp>
    </p:spTree>
    <p:extLst>
      <p:ext uri="{BB962C8B-B14F-4D97-AF65-F5344CB8AC3E}">
        <p14:creationId xmlns:p14="http://schemas.microsoft.com/office/powerpoint/2010/main" val="3331556260"/>
      </p:ext>
    </p:extLst>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altLang="tr-TR" sz="3200" dirty="0"/>
              <a:t>ENGELLİLERE YÖNELİK KULLANIM KOLAYLIĞI SAĞLAYAN İLKELER</a:t>
            </a:r>
            <a:endParaRPr lang="tr-TR" sz="3200" dirty="0"/>
          </a:p>
        </p:txBody>
      </p:sp>
      <p:sp>
        <p:nvSpPr>
          <p:cNvPr id="3" name="İçerik Yer Tutucusu 2"/>
          <p:cNvSpPr>
            <a:spLocks noGrp="1"/>
          </p:cNvSpPr>
          <p:nvPr>
            <p:ph idx="1"/>
          </p:nvPr>
        </p:nvSpPr>
        <p:spPr>
          <a:xfrm>
            <a:off x="1096963" y="1556792"/>
            <a:ext cx="8239397" cy="4670797"/>
          </a:xfrm>
        </p:spPr>
        <p:txBody>
          <a:bodyPr/>
          <a:lstStyle/>
          <a:p>
            <a:pPr eaLnBrk="1" hangingPunct="1">
              <a:buFont typeface="Wingdings" panose="05000000000000000000" pitchFamily="2" charset="2"/>
              <a:buNone/>
            </a:pPr>
            <a:r>
              <a:rPr lang="tr-TR" altLang="tr-TR" b="1" dirty="0" smtClean="0"/>
              <a:t>Klavye</a:t>
            </a:r>
          </a:p>
          <a:p>
            <a:pPr eaLnBrk="1" hangingPunct="1">
              <a:buFont typeface="Wingdings" panose="05000000000000000000" pitchFamily="2" charset="2"/>
              <a:buChar char="Ø"/>
            </a:pPr>
            <a:r>
              <a:rPr lang="tr-TR" altLang="tr-TR" dirty="0" smtClean="0"/>
              <a:t>Tuşlar </a:t>
            </a:r>
            <a:r>
              <a:rPr lang="tr-TR" altLang="tr-TR" dirty="0"/>
              <a:t>ile telefonun kendi gövdesinin renkleri arasında yeterli kontrast olmalıdır</a:t>
            </a:r>
            <a:r>
              <a:rPr lang="tr-TR" altLang="tr-TR" dirty="0" smtClean="0"/>
              <a:t>.</a:t>
            </a:r>
          </a:p>
          <a:p>
            <a:pPr eaLnBrk="1" hangingPunct="1">
              <a:buFont typeface="Wingdings" panose="05000000000000000000" pitchFamily="2" charset="2"/>
              <a:buChar char="Ø"/>
            </a:pPr>
            <a:endParaRPr lang="tr-TR" altLang="tr-TR" dirty="0"/>
          </a:p>
          <a:p>
            <a:pPr eaLnBrk="1" hangingPunct="1">
              <a:buFont typeface="Wingdings" panose="05000000000000000000" pitchFamily="2" charset="2"/>
              <a:buChar char="Ø"/>
            </a:pPr>
            <a:r>
              <a:rPr lang="tr-TR" altLang="tr-TR" dirty="0"/>
              <a:t>Tuş başlıkları konveks ya da düz başlı olmalı, tuşlar arasındaki boşluk tuş boyunun yansından az olmayacak kadar tuş büyütülmeye çalışılmalıdır</a:t>
            </a:r>
            <a:r>
              <a:rPr lang="tr-TR" altLang="tr-TR" dirty="0" smtClean="0"/>
              <a:t>.</a:t>
            </a:r>
          </a:p>
          <a:p>
            <a:pPr eaLnBrk="1" hangingPunct="1">
              <a:buFont typeface="Wingdings" panose="05000000000000000000" pitchFamily="2" charset="2"/>
              <a:buChar char="Ø"/>
            </a:pPr>
            <a:endParaRPr lang="tr-TR" altLang="tr-TR" dirty="0"/>
          </a:p>
          <a:p>
            <a:pPr eaLnBrk="1" hangingPunct="1">
              <a:buFont typeface="Wingdings" panose="05000000000000000000" pitchFamily="2" charset="2"/>
              <a:buChar char="Ø"/>
            </a:pPr>
            <a:r>
              <a:rPr lang="tr-TR" altLang="tr-TR" dirty="0"/>
              <a:t>Tuşlar içerden aydınlatılmalıdır (mümkünse).</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6</a:t>
            </a:fld>
            <a:endParaRPr lang="tr-TR" altLang="tr-TR"/>
          </a:p>
        </p:txBody>
      </p:sp>
    </p:spTree>
    <p:extLst>
      <p:ext uri="{BB962C8B-B14F-4D97-AF65-F5344CB8AC3E}">
        <p14:creationId xmlns:p14="http://schemas.microsoft.com/office/powerpoint/2010/main" val="3765564705"/>
      </p:ext>
    </p:extLst>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altLang="tr-TR" sz="3200" dirty="0"/>
              <a:t>ENGELLİLERE YÖNELİK KULLANIM KOLAYLIĞI SAĞLAYAN İLKELER</a:t>
            </a:r>
            <a:endParaRPr lang="tr-TR" sz="3200" dirty="0"/>
          </a:p>
        </p:txBody>
      </p:sp>
      <p:sp>
        <p:nvSpPr>
          <p:cNvPr id="3" name="İçerik Yer Tutucusu 2"/>
          <p:cNvSpPr>
            <a:spLocks noGrp="1"/>
          </p:cNvSpPr>
          <p:nvPr>
            <p:ph idx="1"/>
          </p:nvPr>
        </p:nvSpPr>
        <p:spPr>
          <a:xfrm>
            <a:off x="1096963" y="1556792"/>
            <a:ext cx="8239397" cy="4670797"/>
          </a:xfrm>
        </p:spPr>
        <p:txBody>
          <a:bodyPr/>
          <a:lstStyle/>
          <a:p>
            <a:pPr eaLnBrk="1" hangingPunct="1">
              <a:buFont typeface="Wingdings" panose="05000000000000000000" pitchFamily="2" charset="2"/>
              <a:buNone/>
            </a:pPr>
            <a:r>
              <a:rPr lang="tr-TR" altLang="tr-TR" b="1" dirty="0"/>
              <a:t>Klavye</a:t>
            </a:r>
          </a:p>
          <a:p>
            <a:pPr eaLnBrk="1" hangingPunct="1">
              <a:buFont typeface="Wingdings" panose="05000000000000000000" pitchFamily="2" charset="2"/>
              <a:buChar char="Ø"/>
            </a:pPr>
            <a:r>
              <a:rPr lang="tr-TR" altLang="tr-TR" dirty="0"/>
              <a:t>Tuşlar üzerindeki semboller olabildiğince yüksek kontrastlı, kalın ve açık seçik olmalıdır.</a:t>
            </a:r>
          </a:p>
          <a:p>
            <a:pPr eaLnBrk="1" hangingPunct="1">
              <a:buFont typeface="Wingdings" panose="05000000000000000000" pitchFamily="2" charset="2"/>
              <a:buChar char="Ø"/>
            </a:pPr>
            <a:r>
              <a:rPr lang="tr-TR" altLang="tr-TR" dirty="0"/>
              <a:t>Mümkünse tuşlar telefon gövdesinden yukarı doğru çıkıntılı durmalıdır. (5mm tercih edilir ancak tüm tasarımlarda buna uyulamayabilir.)</a:t>
            </a:r>
          </a:p>
          <a:p>
            <a:pPr eaLnBrk="1" hangingPunct="1">
              <a:buFont typeface="Wingdings" panose="05000000000000000000" pitchFamily="2" charset="2"/>
              <a:buChar char="Ø"/>
            </a:pPr>
            <a:r>
              <a:rPr lang="tr-TR" altLang="tr-TR" dirty="0"/>
              <a:t>Bir tuşun aktif hale getirilmesi için gerekli olan kuvvet 0.5 ile 1.0 Newton arasında olmalıdır.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7</a:t>
            </a:fld>
            <a:endParaRPr lang="tr-TR" altLang="tr-TR"/>
          </a:p>
        </p:txBody>
      </p:sp>
    </p:spTree>
    <p:extLst>
      <p:ext uri="{BB962C8B-B14F-4D97-AF65-F5344CB8AC3E}">
        <p14:creationId xmlns:p14="http://schemas.microsoft.com/office/powerpoint/2010/main" val="3862801418"/>
      </p:ext>
    </p:extLst>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altLang="tr-TR" sz="3200" dirty="0"/>
              <a:t>ENGELLİLERE YÖNELİK KULLANIM KOLAYLIĞI SAĞLAYAN İLKELER</a:t>
            </a:r>
            <a:endParaRPr lang="tr-TR" sz="3200" dirty="0"/>
          </a:p>
        </p:txBody>
      </p:sp>
      <p:sp>
        <p:nvSpPr>
          <p:cNvPr id="3" name="İçerik Yer Tutucusu 2"/>
          <p:cNvSpPr>
            <a:spLocks noGrp="1"/>
          </p:cNvSpPr>
          <p:nvPr>
            <p:ph idx="1"/>
          </p:nvPr>
        </p:nvSpPr>
        <p:spPr>
          <a:xfrm>
            <a:off x="1096963" y="1556792"/>
            <a:ext cx="8239397" cy="4670797"/>
          </a:xfrm>
        </p:spPr>
        <p:txBody>
          <a:bodyPr/>
          <a:lstStyle/>
          <a:p>
            <a:pPr eaLnBrk="1" hangingPunct="1">
              <a:buFont typeface="Wingdings" panose="05000000000000000000" pitchFamily="2" charset="2"/>
              <a:buNone/>
            </a:pPr>
            <a:r>
              <a:rPr lang="tr-TR" altLang="tr-TR" b="1" dirty="0"/>
              <a:t>Klavye</a:t>
            </a:r>
            <a:endParaRPr lang="tr-TR" altLang="tr-TR" dirty="0"/>
          </a:p>
          <a:p>
            <a:pPr eaLnBrk="1" hangingPunct="1">
              <a:buFont typeface="Wingdings" panose="05000000000000000000" pitchFamily="2" charset="2"/>
              <a:buChar char="Ø"/>
            </a:pPr>
            <a:r>
              <a:rPr lang="tr-TR" altLang="tr-TR" dirty="0"/>
              <a:t>Tuşların hem dokunsal (parmak hissi) hem de işitsel geri besleme ile basıldıkları hakkında geri besleme mevcut olmalıdır.</a:t>
            </a:r>
          </a:p>
          <a:p>
            <a:pPr eaLnBrk="1" hangingPunct="1">
              <a:buFont typeface="Wingdings" panose="05000000000000000000" pitchFamily="2" charset="2"/>
              <a:buChar char="Ø"/>
            </a:pPr>
            <a:r>
              <a:rPr lang="tr-TR" altLang="tr-TR" dirty="0"/>
              <a:t>Fonksiyon tuşları, rakam </a:t>
            </a:r>
            <a:r>
              <a:rPr lang="tr-TR" altLang="tr-TR" dirty="0" err="1"/>
              <a:t>tuşlanndan</a:t>
            </a:r>
            <a:r>
              <a:rPr lang="tr-TR" altLang="tr-TR" dirty="0"/>
              <a:t> dokunsal olarak ayırt edilebilmelidir.</a:t>
            </a:r>
          </a:p>
          <a:p>
            <a:pPr eaLnBrk="1" hangingPunct="1">
              <a:buFont typeface="Wingdings" panose="05000000000000000000" pitchFamily="2" charset="2"/>
              <a:buChar char="Ø"/>
            </a:pPr>
            <a:r>
              <a:rPr lang="tr-TR" altLang="tr-TR" dirty="0"/>
              <a:t>5 tuşu üzerinde dokunsal bir işaret olmalıdır. Görme engelliler bunu kullanır.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8</a:t>
            </a:fld>
            <a:endParaRPr lang="tr-TR" altLang="tr-TR"/>
          </a:p>
        </p:txBody>
      </p:sp>
    </p:spTree>
    <p:extLst>
      <p:ext uri="{BB962C8B-B14F-4D97-AF65-F5344CB8AC3E}">
        <p14:creationId xmlns:p14="http://schemas.microsoft.com/office/powerpoint/2010/main" val="4062928214"/>
      </p:ext>
    </p:extLst>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altLang="tr-TR" sz="3200" dirty="0"/>
              <a:t>ENGELLİLERE YÖNELİK KULLANIM KOLAYLIĞI SAĞLAYAN İLKELER</a:t>
            </a:r>
            <a:endParaRPr lang="tr-TR" sz="3200" dirty="0"/>
          </a:p>
        </p:txBody>
      </p:sp>
      <p:sp>
        <p:nvSpPr>
          <p:cNvPr id="3" name="İçerik Yer Tutucusu 2"/>
          <p:cNvSpPr>
            <a:spLocks noGrp="1"/>
          </p:cNvSpPr>
          <p:nvPr>
            <p:ph idx="1"/>
          </p:nvPr>
        </p:nvSpPr>
        <p:spPr>
          <a:xfrm>
            <a:off x="1096963" y="1556792"/>
            <a:ext cx="8239397" cy="4670797"/>
          </a:xfrm>
        </p:spPr>
        <p:txBody>
          <a:bodyPr/>
          <a:lstStyle/>
          <a:p>
            <a:pPr eaLnBrk="1" hangingPunct="1">
              <a:buFont typeface="Wingdings" panose="05000000000000000000" pitchFamily="2" charset="2"/>
              <a:buNone/>
            </a:pPr>
            <a:r>
              <a:rPr lang="tr-TR" altLang="tr-TR" b="1" dirty="0"/>
              <a:t>İşletim</a:t>
            </a:r>
          </a:p>
          <a:p>
            <a:pPr eaLnBrk="1" hangingPunct="1">
              <a:buFont typeface="Wingdings" panose="05000000000000000000" pitchFamily="2" charset="2"/>
              <a:buChar char="Ø"/>
            </a:pPr>
            <a:r>
              <a:rPr lang="tr-TR" altLang="tr-TR" dirty="0"/>
              <a:t>Mevcut standartlara uygun ve uyumlu bir </a:t>
            </a:r>
            <a:r>
              <a:rPr lang="tr-TR" altLang="tr-TR" dirty="0" err="1"/>
              <a:t>arayüz</a:t>
            </a:r>
            <a:r>
              <a:rPr lang="tr-TR" altLang="tr-TR" dirty="0"/>
              <a:t> tasarımı olmalıdır.</a:t>
            </a:r>
          </a:p>
          <a:p>
            <a:pPr eaLnBrk="1" hangingPunct="1">
              <a:buFont typeface="Wingdings" panose="05000000000000000000" pitchFamily="2" charset="2"/>
              <a:buChar char="Ø"/>
            </a:pPr>
            <a:r>
              <a:rPr lang="tr-TR" altLang="tr-TR" dirty="0"/>
              <a:t>Telefonun açıldığını ve kapatıldığını belirten hem sesli hem görüntülü sinyal bulunmalıdır.</a:t>
            </a:r>
          </a:p>
          <a:p>
            <a:pPr eaLnBrk="1" hangingPunct="1">
              <a:buFont typeface="Wingdings" panose="05000000000000000000" pitchFamily="2" charset="2"/>
              <a:buChar char="Ø"/>
            </a:pPr>
            <a:r>
              <a:rPr lang="tr-TR" altLang="tr-TR" dirty="0"/>
              <a:t>Herhangi bir anda, bir önceki ekrana ya da en başa dönüş olanağı mutlaka sağlanmalıdır.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9</a:t>
            </a:fld>
            <a:endParaRPr lang="tr-TR" altLang="tr-TR"/>
          </a:p>
        </p:txBody>
      </p:sp>
    </p:spTree>
    <p:extLst>
      <p:ext uri="{BB962C8B-B14F-4D97-AF65-F5344CB8AC3E}">
        <p14:creationId xmlns:p14="http://schemas.microsoft.com/office/powerpoint/2010/main" val="407395870"/>
      </p:ext>
    </p:extLst>
  </p:cSld>
  <p:clrMapOvr>
    <a:masterClrMapping/>
  </p:clrMapOvr>
  <p:transition spd="med">
    <p:fade/>
  </p:transition>
</p:sld>
</file>

<file path=ppt/theme/theme1.xml><?xml version="1.0" encoding="utf-8"?>
<a:theme xmlns:a="http://schemas.openxmlformats.org/drawingml/2006/main" name="AnkaraÜniversitesiDersNotları">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aü sunu">
      <a:majorFont>
        <a:latin typeface="Times New Roman"/>
        <a:ea typeface=""/>
        <a:cs typeface=""/>
      </a:majorFont>
      <a:minorFont>
        <a:latin typeface="Times New Roman"/>
        <a:ea typeface=""/>
        <a:cs typeface=""/>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AnkaraÜniversitesiDersNotları" id="{9E825308-4EB3-49EC-AD25-7462D971D255}" vid="{42FCA507-37DD-4061-A7BC-1184FE1F6E29}"/>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AnkaraÜniversitesiDersNotları</Template>
  <TotalTime>1145</TotalTime>
  <Words>874</Words>
  <Application>Microsoft Office PowerPoint</Application>
  <PresentationFormat>Geniş ekran</PresentationFormat>
  <Paragraphs>98</Paragraphs>
  <Slides>17</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17</vt:i4>
      </vt:variant>
    </vt:vector>
  </HeadingPairs>
  <TitlesOfParts>
    <vt:vector size="24" baseType="lpstr">
      <vt:lpstr>Arial</vt:lpstr>
      <vt:lpstr>Calibri</vt:lpstr>
      <vt:lpstr>Franklin Gothic Book</vt:lpstr>
      <vt:lpstr>Times New Roman</vt:lpstr>
      <vt:lpstr>Verdana</vt:lpstr>
      <vt:lpstr>Wingdings</vt:lpstr>
      <vt:lpstr>AnkaraÜniversitesiDersNotları</vt:lpstr>
      <vt:lpstr> Mobil Arayüz Tasarımı</vt:lpstr>
      <vt:lpstr>ENGELLİLERE YÖNELİK KULLANIM KOLAYLIĞI SAĞLAYAN İLKELER</vt:lpstr>
      <vt:lpstr>ENGELLİLERE YÖNELİK KULLANIM KOLAYLIĞI SAĞLAYAN İLKELER</vt:lpstr>
      <vt:lpstr>ENGELLİLERE YÖNELİK KULLANIM KOLAYLIĞI SAĞLAYAN İLKELER</vt:lpstr>
      <vt:lpstr>ENGELLİLERE YÖNELİK KULLANIM KOLAYLIĞI SAĞLAYAN İLKELER</vt:lpstr>
      <vt:lpstr>ENGELLİLERE YÖNELİK KULLANIM KOLAYLIĞI SAĞLAYAN İLKELER</vt:lpstr>
      <vt:lpstr>ENGELLİLERE YÖNELİK KULLANIM KOLAYLIĞI SAĞLAYAN İLKELER</vt:lpstr>
      <vt:lpstr>ENGELLİLERE YÖNELİK KULLANIM KOLAYLIĞI SAĞLAYAN İLKELER</vt:lpstr>
      <vt:lpstr>ENGELLİLERE YÖNELİK KULLANIM KOLAYLIĞI SAĞLAYAN İLKELER</vt:lpstr>
      <vt:lpstr>ENGELLİLERE YÖNELİK KULLANIM KOLAYLIĞI SAĞLAYAN İLKELER</vt:lpstr>
      <vt:lpstr>ENGELLİLERE YÖNELİK KULLANIM KOLAYLIĞI SAĞLAYAN İLKELER</vt:lpstr>
      <vt:lpstr>ENGELLİLERE YÖNELİK KULLANIM KOLAYLIĞI SAĞLAYAN İLKELER</vt:lpstr>
      <vt:lpstr>ENGELLİLERE YÖNELİK KULLANIM KOLAYLIĞI SAĞLAYAN İLKELER</vt:lpstr>
      <vt:lpstr>ENGELLİLERE YÖNELİK KULLANIM KOLAYLIĞI SAĞLAYAN İLKELER</vt:lpstr>
      <vt:lpstr>KAĞIT PROTOTİP GELİŞTİRME</vt:lpstr>
      <vt:lpstr>KAĞIT PROTOTİP GELİŞTİRME</vt:lpstr>
      <vt:lpstr>PowerPoint Sunusu</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KULLANICI MERKEZLİ TASARIM</dc:title>
  <dc:creator>COMPUTER</dc:creator>
  <cp:lastModifiedBy>Windows Kullanıcısı</cp:lastModifiedBy>
  <cp:revision>188</cp:revision>
  <dcterms:created xsi:type="dcterms:W3CDTF">2010-03-18T21:19:52Z</dcterms:created>
  <dcterms:modified xsi:type="dcterms:W3CDTF">2017-11-28T15:02:30Z</dcterms:modified>
</cp:coreProperties>
</file>