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Sosyal hizmetin amaçları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a:t>Bir mesleğin meslek olabilmesi için sistematik kuram, otorite, toplumun onayı, etik kuralları ve kültür olmak üzere beş unsurun tamamlanması gerekmektedir. </a:t>
            </a:r>
          </a:p>
        </p:txBody>
      </p:sp>
    </p:spTree>
    <p:extLst>
      <p:ext uri="{BB962C8B-B14F-4D97-AF65-F5344CB8AC3E}">
        <p14:creationId xmlns:p14="http://schemas.microsoft.com/office/powerpoint/2010/main" val="1822630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pPr algn="just"/>
            <a:r>
              <a:rPr lang="tr-TR" dirty="0"/>
              <a:t>Duyan V. (2010). Sosyal Hizmet: Temelleri, Yaklaşımları, Müdahale Yöntemleri. Sosyal Hizmet Uzmanları Derneği Yayın No: 16. Ankara.</a:t>
            </a:r>
          </a:p>
          <a:p>
            <a:pPr algn="just"/>
            <a:r>
              <a:rPr lang="tr-TR" dirty="0"/>
              <a:t>Turan N. (2009). Sosyal Kişisel Çalışma: Birey ve Aileler İçin Sosyal Hizmet. (Ed. V. Duyan) Ankara: Aydınlar Matbaacılık</a:t>
            </a:r>
            <a:r>
              <a:rPr lang="tr-TR" dirty="0" smtClean="0"/>
              <a:t>.</a:t>
            </a:r>
            <a:endParaRPr lang="tr-TR" dirty="0"/>
          </a:p>
        </p:txBody>
      </p:sp>
    </p:spTree>
    <p:extLst>
      <p:ext uri="{BB962C8B-B14F-4D97-AF65-F5344CB8AC3E}">
        <p14:creationId xmlns:p14="http://schemas.microsoft.com/office/powerpoint/2010/main" val="296304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Hizmetin Amaçları</a:t>
            </a:r>
            <a:endParaRPr lang="tr-TR" dirty="0"/>
          </a:p>
        </p:txBody>
      </p:sp>
      <p:sp>
        <p:nvSpPr>
          <p:cNvPr id="3" name="2 İçerik Yer Tutucusu"/>
          <p:cNvSpPr>
            <a:spLocks noGrp="1"/>
          </p:cNvSpPr>
          <p:nvPr>
            <p:ph sz="quarter" idx="1"/>
          </p:nvPr>
        </p:nvSpPr>
        <p:spPr>
          <a:xfrm>
            <a:off x="457200" y="1556792"/>
            <a:ext cx="8229600" cy="4600168"/>
          </a:xfrm>
        </p:spPr>
        <p:txBody>
          <a:bodyPr/>
          <a:lstStyle/>
          <a:p>
            <a:pPr algn="just">
              <a:buFontTx/>
              <a:buNone/>
              <a:defRPr/>
            </a:pPr>
            <a:r>
              <a:rPr lang="tr-TR" dirty="0" smtClean="0"/>
              <a:t>1.İnsanların sorun çözme, </a:t>
            </a:r>
            <a:r>
              <a:rPr lang="tr-TR" dirty="0" err="1" smtClean="0"/>
              <a:t>başetme</a:t>
            </a:r>
            <a:r>
              <a:rPr lang="tr-TR" dirty="0" smtClean="0"/>
              <a:t> ve gelişimsel kapasitelerini artırma</a:t>
            </a:r>
          </a:p>
          <a:p>
            <a:pPr algn="just">
              <a:buFontTx/>
              <a:buNone/>
              <a:defRPr/>
            </a:pPr>
            <a:endParaRPr lang="tr-TR" dirty="0" smtClean="0"/>
          </a:p>
          <a:p>
            <a:pPr algn="just">
              <a:buFontTx/>
              <a:buNone/>
              <a:defRPr/>
            </a:pPr>
            <a:r>
              <a:rPr lang="tr-TR" dirty="0" smtClean="0"/>
              <a:t>2.İnsanlara, kaynak, hizmet ve fırsat sağlayan sistemler ile insanları </a:t>
            </a:r>
            <a:r>
              <a:rPr lang="tr-TR" dirty="0" err="1" smtClean="0"/>
              <a:t>bağlantılandırma</a:t>
            </a:r>
            <a:endParaRPr lang="tr-TR" dirty="0" smtClean="0"/>
          </a:p>
          <a:p>
            <a:pPr algn="just">
              <a:buFontTx/>
              <a:buNone/>
              <a:defRPr/>
            </a:pPr>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lstStyle/>
          <a:p>
            <a:pPr>
              <a:buNone/>
            </a:pPr>
            <a:r>
              <a:rPr lang="tr-TR" dirty="0" smtClean="0"/>
              <a:t>3.Sistemlerin etkili ve insancıl olarak işlev görmesini sağlama</a:t>
            </a:r>
          </a:p>
          <a:p>
            <a:pPr>
              <a:buNone/>
            </a:pPr>
            <a:endParaRPr lang="tr-TR" dirty="0" smtClean="0"/>
          </a:p>
          <a:p>
            <a:pPr>
              <a:buNone/>
            </a:pPr>
            <a:r>
              <a:rPr lang="tr-TR" dirty="0" smtClean="0"/>
              <a:t>4. Sosyal politikanın geliştirilmesine ve ilerletilmesine katkı verme</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endParaRPr lang="tr-TR" dirty="0" smtClean="0"/>
          </a:p>
          <a:p>
            <a:pPr algn="just">
              <a:buFontTx/>
              <a:buNone/>
              <a:defRPr/>
            </a:pPr>
            <a:r>
              <a:rPr lang="tr-TR" dirty="0" smtClean="0"/>
              <a:t>5. Risk altındaki grupları güçlendirme ve sosyal ve ekonomik adaleti geliştirme</a:t>
            </a:r>
          </a:p>
          <a:p>
            <a:pPr algn="just">
              <a:buFontTx/>
              <a:buNone/>
              <a:defRPr/>
            </a:pPr>
            <a:endParaRPr lang="tr-TR" dirty="0" smtClean="0"/>
          </a:p>
          <a:p>
            <a:pPr algn="just">
              <a:buFontTx/>
              <a:buNone/>
              <a:defRPr/>
            </a:pPr>
            <a:r>
              <a:rPr lang="tr-TR" dirty="0" smtClean="0"/>
              <a:t>6. Profesyonel bilgi ve becerileri geliştirme ve test etme</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Müracaatçılara verilen hizmetlerin eşgüdümü için giderek artan çabalar, hem profesyoneller hem de kurumlar arası işbirliğini de gündeme getirmiştir. Genel olarak belirtilen değişme ve gelişmeler; sosyal hizmetin profesyonel kimliğini ve sınırlarını, toplum tarafından kabul edilme düzeyini, nitelikli sosyal hizmet uzmanlarına olan gereksinimi, çalışma koşullarını ve etkili bir şekilde hizmet verebilmek için gerekli kaynakları doğrudan etkilemiştir</a:t>
            </a:r>
            <a:r>
              <a:rPr lang="tr-TR" dirty="0" smtClean="0"/>
              <a:t>.</a:t>
            </a:r>
            <a:endParaRPr lang="tr-TR" dirty="0"/>
          </a:p>
        </p:txBody>
      </p:sp>
    </p:spTree>
    <p:extLst>
      <p:ext uri="{BB962C8B-B14F-4D97-AF65-F5344CB8AC3E}">
        <p14:creationId xmlns:p14="http://schemas.microsoft.com/office/powerpoint/2010/main" val="330743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hizmetin odağını toplum, değişme ve gelişme konuları oluşturmakta ve sosyal hizmet, kavramsal olarak bütünlüğü ve çok yönlülüğü içermektedir (</a:t>
            </a:r>
            <a:r>
              <a:rPr lang="tr-TR" dirty="0" err="1"/>
              <a:t>Uluğtekin</a:t>
            </a:r>
            <a:r>
              <a:rPr lang="tr-TR" dirty="0"/>
              <a:t> ve </a:t>
            </a:r>
            <a:r>
              <a:rPr lang="tr-TR" dirty="0" err="1"/>
              <a:t>diğ</a:t>
            </a:r>
            <a:r>
              <a:rPr lang="tr-TR" dirty="0"/>
              <a:t>. 2002). Sosyal hizmet, insanların sosyal işlevselliği üzerindeki odağı ile onlara hem yakın hem de uzak çevreleriyle daha etkin bir şekilde etkileşim kurmalarına yardımcı olması nedeniyle sürekli değişen ve karmaşık hale gelen toplum için vazgeçilmez bir meslek haline gelmiştir.</a:t>
            </a:r>
          </a:p>
        </p:txBody>
      </p:sp>
    </p:spTree>
    <p:extLst>
      <p:ext uri="{BB962C8B-B14F-4D97-AF65-F5344CB8AC3E}">
        <p14:creationId xmlns:p14="http://schemas.microsoft.com/office/powerpoint/2010/main" val="2694839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 sahip olduğu kimi özellikler nedeniyle diğer yardım mesleklerinden farklılaşmaktadır. Sosyal hizmeti diğer mesleklerden farklılaştıran en önemli özellik; uygulama merkezine insanların yaşam deneyimleri ve çevreleriyle etkileşimlerini koymasıdır. Sosyal hizmet hem insanlarla birlikte hem de insanlar için mücadele veren bir meslektir.  </a:t>
            </a:r>
          </a:p>
        </p:txBody>
      </p:sp>
    </p:spTree>
    <p:extLst>
      <p:ext uri="{BB962C8B-B14F-4D97-AF65-F5344CB8AC3E}">
        <p14:creationId xmlns:p14="http://schemas.microsoft.com/office/powerpoint/2010/main" val="3299563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Bir mesleğin kapsamı kendi gerçekleştirmek istediği amaçlara uygun faaliyet ve uğraşlar sahası olarak düşünülebilir. Sosyal hizmetin kapsamı ve dolayısıyla faaliyet alanı oldukça geniştir. Bu nedenle sosyal hizmet uzmanlarının mikro, </a:t>
            </a:r>
            <a:r>
              <a:rPr lang="tr-TR" dirty="0" err="1"/>
              <a:t>mezzo</a:t>
            </a:r>
            <a:r>
              <a:rPr lang="tr-TR" dirty="0"/>
              <a:t> ve makro düzeylerdeki uygulamalarda yetkin olması gereklidir (</a:t>
            </a:r>
            <a:r>
              <a:rPr lang="tr-TR" dirty="0" err="1"/>
              <a:t>Sheafor</a:t>
            </a:r>
            <a:r>
              <a:rPr lang="tr-TR" dirty="0"/>
              <a:t> ve </a:t>
            </a:r>
            <a:r>
              <a:rPr lang="tr-TR" dirty="0" err="1"/>
              <a:t>Horesji</a:t>
            </a:r>
            <a:r>
              <a:rPr lang="tr-TR" dirty="0"/>
              <a:t> 2003).</a:t>
            </a:r>
          </a:p>
          <a:p>
            <a:endParaRPr lang="tr-TR" dirty="0"/>
          </a:p>
        </p:txBody>
      </p:sp>
    </p:spTree>
    <p:extLst>
      <p:ext uri="{BB962C8B-B14F-4D97-AF65-F5344CB8AC3E}">
        <p14:creationId xmlns:p14="http://schemas.microsoft.com/office/powerpoint/2010/main" val="453782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 mesleğinin toplumda işlevsel olabilmesi ve uygulanabilmesi için, birçok kaynak tarafından onay, izin ya da yetki verilmesine gereksinim vardır. Onay, izin ya da yetki mesleği uygulayabilmek için çeşitli düzeylerdeki insanlar etkili olmaktadır. Alınan onay, izin ya da yetkiler sosyal hizmet uzmanlarına insanlarla çalışırken gerekli olan desteği vermekle birlikte, bazen birbiriyle uyuşmayan yetkiler nedeniyle kimi zorluklar da ortaya çıkmaktadır (Landon ve </a:t>
            </a:r>
            <a:r>
              <a:rPr lang="tr-TR" dirty="0" err="1"/>
              <a:t>Feit</a:t>
            </a:r>
            <a:r>
              <a:rPr lang="tr-TR" dirty="0"/>
              <a:t> 1999). </a:t>
            </a:r>
          </a:p>
        </p:txBody>
      </p:sp>
    </p:spTree>
    <p:extLst>
      <p:ext uri="{BB962C8B-B14F-4D97-AF65-F5344CB8AC3E}">
        <p14:creationId xmlns:p14="http://schemas.microsoft.com/office/powerpoint/2010/main" val="2635617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TotalTime>
  <Words>458</Words>
  <Application>Microsoft Office PowerPoint</Application>
  <PresentationFormat>Ekran Gösterisi (4:3)</PresentationFormat>
  <Paragraphs>25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Sosyal Hizmetin Amaçları</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5</cp:revision>
  <dcterms:created xsi:type="dcterms:W3CDTF">2017-04-26T08:36:58Z</dcterms:created>
  <dcterms:modified xsi:type="dcterms:W3CDTF">2020-10-13T07:54:38Z</dcterms:modified>
</cp:coreProperties>
</file>