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E7"/>
          </a:solidFill>
        </a:fill>
      </a:tcStyle>
    </a:wholeTbl>
    <a:band2H>
      <a:tcTxStyle/>
      <a:tcStyle>
        <a:tcBdr/>
        <a:fill>
          <a:solidFill>
            <a:srgbClr val="E7EAF3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ACA"/>
          </a:solidFill>
        </a:fill>
      </a:tcStyle>
    </a:wholeTbl>
    <a:band2H>
      <a:tcTxStyle/>
      <a:tcStyle>
        <a:tcBdr/>
        <a:fill>
          <a:solidFill>
            <a:srgbClr val="E8ED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CE9"/>
          </a:solidFill>
        </a:fill>
      </a:tcStyle>
    </a:wholeTbl>
    <a:band2H>
      <a:tcTxStyle/>
      <a:tcStyle>
        <a:tcBdr/>
        <a:fill>
          <a:solidFill>
            <a:srgbClr val="F2E7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>
      <p:cViewPr varScale="1">
        <p:scale>
          <a:sx n="75" d="100"/>
          <a:sy n="75" d="100"/>
        </p:scale>
        <p:origin x="752" y="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64944"/>
          <c:h val="0.987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dPt>
          <c:cat>
            <c:strRef>
              <c:f>Sheet1!$B$1:$C$1</c:f>
              <c:strCache>
                <c:ptCount val="2"/>
                <c:pt idx="0">
                  <c:v>Fonksiyonel Dispepsi</c:v>
                </c:pt>
                <c:pt idx="1">
                  <c:v>Organik Dispepsi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75.0</c:v>
                </c:pt>
                <c:pt idx="1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11359524314973"/>
          <c:y val="0.0360157620176279"/>
          <c:w val="0.487384153764306"/>
          <c:h val="0.17418994127765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0" i="0" u="none" strike="noStrike">
              <a:solidFill>
                <a:srgbClr val="FFFFFF"/>
              </a:solidFill>
              <a:latin typeface="Avenir Light"/>
            </a:defRPr>
          </a:pPr>
          <a:endParaRPr lang="en-US"/>
        </a:p>
      </c:txPr>
    </c:legend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9398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14097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18796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23495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28194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32893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37592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42291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NKSİYONEL DİSPEPSİ &amp; İRRİTABL            BAĞIRSAK SENDROMU (İBS)"/>
          <p:cNvSpPr txBox="1">
            <a:spLocks noGrp="1"/>
          </p:cNvSpPr>
          <p:nvPr>
            <p:ph type="ctrTitle"/>
          </p:nvPr>
        </p:nvSpPr>
        <p:spPr>
          <a:xfrm>
            <a:off x="444544" y="4292600"/>
            <a:ext cx="12344400" cy="2222500"/>
          </a:xfrm>
          <a:prstGeom prst="rect">
            <a:avLst/>
          </a:prstGeom>
        </p:spPr>
        <p:txBody>
          <a:bodyPr/>
          <a:lstStyle>
            <a:lvl1pPr defTabSz="397256">
              <a:defRPr sz="4200" spc="600"/>
            </a:lvl1pPr>
          </a:lstStyle>
          <a:p>
            <a:r>
              <a:t>FONKSİYONEL DİSPEPSİ </a:t>
            </a:r>
            <a:r>
              <a:rPr/>
              <a:t>&amp; </a:t>
            </a:r>
            <a:r>
              <a:rPr smtClean="0"/>
              <a:t>İRRİTABL</a:t>
            </a:r>
            <a:r>
              <a:rPr lang="tr-TR" dirty="0" smtClean="0"/>
              <a:t> </a:t>
            </a:r>
            <a:r>
              <a:rPr smtClean="0"/>
              <a:t>BAĞIRSAK </a:t>
            </a:r>
            <a:r>
              <a:t>SENDROMU (İBS)</a:t>
            </a:r>
          </a:p>
        </p:txBody>
      </p:sp>
      <p:sp>
        <p:nvSpPr>
          <p:cNvPr id="127" name="Prof. Dr.Murat  TÖRÜNER"/>
          <p:cNvSpPr txBox="1">
            <a:spLocks noGrp="1"/>
          </p:cNvSpPr>
          <p:nvPr>
            <p:ph type="subTitle" sz="quarter" idx="1"/>
          </p:nvPr>
        </p:nvSpPr>
        <p:spPr>
          <a:xfrm>
            <a:off x="660400" y="5981134"/>
            <a:ext cx="11684000" cy="889002"/>
          </a:xfrm>
          <a:prstGeom prst="rect">
            <a:avLst/>
          </a:prstGeom>
        </p:spPr>
        <p:txBody>
          <a:bodyPr/>
          <a:lstStyle>
            <a:lvl1pPr defTabSz="560830">
              <a:defRPr sz="2300" spc="300"/>
            </a:lvl1pPr>
          </a:lstStyle>
          <a:p>
            <a:r>
              <a:t>Prof. Dr.Murat  TÖRÜNER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ispepsi’de yaklaşım"/>
          <p:cNvSpPr txBox="1"/>
          <p:nvPr/>
        </p:nvSpPr>
        <p:spPr>
          <a:xfrm>
            <a:off x="660400" y="934542"/>
            <a:ext cx="116840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508254">
              <a:defRPr sz="3900" u="sng" cap="all" spc="600">
                <a:solidFill>
                  <a:srgbClr val="76D6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Dispepsi’de yaklaşım</a:t>
            </a:r>
          </a:p>
        </p:txBody>
      </p:sp>
      <p:sp>
        <p:nvSpPr>
          <p:cNvPr id="195" name="H. Pilori (-) Dispepsi…"/>
          <p:cNvSpPr txBox="1"/>
          <p:nvPr/>
        </p:nvSpPr>
        <p:spPr>
          <a:xfrm>
            <a:off x="3473865" y="2855314"/>
            <a:ext cx="341942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H. Pilori (-) </a:t>
            </a:r>
            <a:r>
              <a:rPr dirty="0" smtClean="0"/>
              <a:t>Dispepsi</a:t>
            </a:r>
            <a:r>
              <a:rPr lang="tr-TR" dirty="0" smtClean="0"/>
              <a:t> (+)</a:t>
            </a:r>
            <a:endParaRPr dirty="0"/>
          </a:p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ÖGD (-)</a:t>
            </a:r>
          </a:p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PPI Yanıtı (-)</a:t>
            </a:r>
          </a:p>
        </p:txBody>
      </p:sp>
      <p:sp>
        <p:nvSpPr>
          <p:cNvPr id="196" name="Line"/>
          <p:cNvSpPr/>
          <p:nvPr/>
        </p:nvSpPr>
        <p:spPr>
          <a:xfrm>
            <a:off x="5183574" y="4426761"/>
            <a:ext cx="2" cy="965649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emptom ve öntanıyı gözden geçir,…"/>
          <p:cNvSpPr txBox="1"/>
          <p:nvPr/>
        </p:nvSpPr>
        <p:spPr>
          <a:xfrm>
            <a:off x="2364339" y="5679111"/>
            <a:ext cx="951127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2111" indent="-522111" algn="l">
              <a:buSzPct val="90000"/>
              <a:buChar char="•"/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Semptom ve öntanıyı gözden geçir,</a:t>
            </a:r>
          </a:p>
          <a:p>
            <a:pPr marL="522111" indent="-522111" algn="l">
              <a:buSzPct val="90000"/>
              <a:buChar char="•"/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Karın ağrısının diğer sebepleri; pankreas, kolon, biliyer sistem</a:t>
            </a:r>
          </a:p>
          <a:p>
            <a:pPr marL="522111" indent="-522111" algn="l">
              <a:buSzPct val="90000"/>
              <a:buChar char="•"/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Mide boşalmasında gecikme</a:t>
            </a:r>
          </a:p>
          <a:p>
            <a:pPr marL="522111" indent="-522111" algn="l">
              <a:buSzPct val="90000"/>
              <a:buChar char="•"/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İBS</a:t>
            </a:r>
          </a:p>
          <a:p>
            <a:pPr marL="522111" indent="-522111" algn="l">
              <a:buSzPct val="90000"/>
              <a:buChar char="•"/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Psikolojik Sıkıntı - Panik atak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KRİTERLERİN KULLANIMI İÇİN ŞARTL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3800" spc="600"/>
            </a:lvl1pPr>
          </a:lstStyle>
          <a:p>
            <a:r>
              <a:t>KRİTERLERİN KULLANIMI İÇİN ŞARTLAR</a:t>
            </a:r>
          </a:p>
        </p:txBody>
      </p:sp>
      <p:sp>
        <p:nvSpPr>
          <p:cNvPr id="200" name="Dışlanması gereken diğer hastalıklar birlikte bulunabil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SzTx/>
              <a:buNone/>
            </a:pPr>
            <a:endParaRPr dirty="0"/>
          </a:p>
          <a:p>
            <a:pPr>
              <a:spcBef>
                <a:spcPts val="500"/>
              </a:spcBef>
              <a:buSzTx/>
              <a:buNone/>
            </a:pPr>
            <a:r>
              <a:rPr dirty="0"/>
              <a:t>Dışlanması gereken diğer hastalıklar birlikte bulunabilir</a:t>
            </a:r>
          </a:p>
          <a:p>
            <a:pPr>
              <a:spcBef>
                <a:spcPts val="500"/>
              </a:spcBef>
              <a:buSzTx/>
              <a:buNone/>
            </a:pPr>
            <a:r>
              <a:rPr dirty="0"/>
              <a:t>Semptomlar, diğer fonksiyonel Gİ hastalıklarla üst üste gelebilir</a:t>
            </a:r>
          </a:p>
          <a:p>
            <a:pPr>
              <a:spcBef>
                <a:spcPts val="500"/>
              </a:spcBef>
              <a:buSzTx/>
              <a:buNone/>
              <a:defRPr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i="1" u="sng" dirty="0" smtClean="0">
                <a:solidFill>
                  <a:schemeClr val="accent4">
                    <a:lumMod val="75000"/>
                  </a:schemeClr>
                </a:solidFill>
              </a:rPr>
              <a:t>Semptomlar tanıdan </a:t>
            </a:r>
            <a:r>
              <a:rPr i="1" u="sng" dirty="0">
                <a:solidFill>
                  <a:schemeClr val="accent4">
                    <a:lumMod val="75000"/>
                  </a:schemeClr>
                </a:solidFill>
              </a:rPr>
              <a:t>6 ay öncesinde başlamış ve son 3 aydır da aktif olmalıdır</a:t>
            </a:r>
          </a:p>
          <a:p>
            <a:pPr>
              <a:spcBef>
                <a:spcPts val="500"/>
              </a:spcBef>
              <a:buSzTx/>
              <a:buNone/>
            </a:pPr>
            <a:r>
              <a:rPr dirty="0"/>
              <a:t>Diagnostik kriterler psikososyal kriterleri </a:t>
            </a:r>
            <a:r>
              <a:rPr dirty="0" smtClean="0"/>
              <a:t>içermemelidir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PİDEMİYOLOJ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69">
              <a:defRPr sz="3800" spc="600"/>
            </a:pPr>
            <a:r>
              <a:t>EPİDEMİYOLOJİ </a:t>
            </a:r>
            <a:br/>
            <a:endParaRPr/>
          </a:p>
        </p:txBody>
      </p:sp>
      <p:sp>
        <p:nvSpPr>
          <p:cNvPr id="203" name="İki ana kategori mevcu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7005" indent="-437005" defTabSz="543305">
              <a:spcBef>
                <a:spcPts val="500"/>
              </a:spcBef>
              <a:buSzTx/>
              <a:buNone/>
              <a:defRPr sz="3300"/>
            </a:pPr>
            <a:r>
              <a:t>İki ana kategori mevcut:</a:t>
            </a:r>
          </a:p>
          <a:p>
            <a:pPr marL="437005" indent="-437005" defTabSz="543305">
              <a:spcBef>
                <a:spcPts val="500"/>
              </a:spcBef>
              <a:buSzTx/>
              <a:buNone/>
              <a:defRPr sz="3300"/>
            </a:pPr>
            <a:r>
              <a:t>Belirlenmiş organik/metabolik nedenlere dayalı semptomları olan ve hastalık elimine edildiğinde semptomların da düzeldiği ve/veya kaybolduğu hastalar (PÜ, GÖRH gibi)</a:t>
            </a:r>
          </a:p>
          <a:p>
            <a:pPr marL="437005" indent="-437005" defTabSz="543305">
              <a:spcBef>
                <a:spcPts val="500"/>
              </a:spcBef>
              <a:buSzTx/>
              <a:buNone/>
              <a:defRPr sz="3300"/>
            </a:pPr>
            <a:r>
              <a:t>Semptomları tam açıklanamayan,klinik olarak çok önemli olmayan fizyopatolojik/mikrobiy. anormallikler (Hp gastriti,gastroduodenal dismotilite veya hipersensitivite gibi) gözlenen hastalar</a:t>
            </a:r>
          </a:p>
          <a:p>
            <a:pPr marL="437005" indent="-437005" defTabSz="543305">
              <a:spcBef>
                <a:spcPts val="500"/>
              </a:spcBef>
              <a:buSzTx/>
              <a:buNone/>
              <a:defRPr sz="3300"/>
            </a:pPr>
            <a:r>
              <a:t>Farklı altgruplar ve altgruplar arasında da geniş örtüşme gözleniyor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KLİNİK YAKLAŞI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KLİNİK YAKLAŞIM</a:t>
            </a:r>
          </a:p>
        </p:txBody>
      </p:sp>
      <p:sp>
        <p:nvSpPr>
          <p:cNvPr id="206" name="Semptomlar üst GİS kaynaklı mı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endParaRPr/>
          </a:p>
          <a:p>
            <a:pPr>
              <a:spcBef>
                <a:spcPts val="500"/>
              </a:spcBef>
              <a:buSzTx/>
              <a:buNone/>
            </a:pPr>
            <a:r>
              <a:t>Semptomlar üst GİS kaynaklı mı?</a:t>
            </a:r>
          </a:p>
          <a:p>
            <a:pPr>
              <a:spcBef>
                <a:spcPts val="500"/>
              </a:spcBef>
              <a:buSzTx/>
              <a:buNone/>
            </a:pPr>
            <a:r>
              <a:t>Alarm semptomları (kilo kaybı, kusma, disfaji, anemi,GİS kanama) var mı?</a:t>
            </a:r>
          </a:p>
          <a:p>
            <a:pPr>
              <a:spcBef>
                <a:spcPts val="500"/>
              </a:spcBef>
              <a:buSzTx/>
              <a:buNone/>
            </a:pPr>
            <a:r>
              <a:t>Aspirin – NSAİİ kullanmış mı?</a:t>
            </a:r>
          </a:p>
          <a:p>
            <a:pPr>
              <a:spcBef>
                <a:spcPts val="500"/>
              </a:spcBef>
              <a:buSzTx/>
              <a:buNone/>
            </a:pPr>
            <a:r>
              <a:t>Tipik reflü - GÖRH - PPİ? </a:t>
            </a:r>
          </a:p>
          <a:p>
            <a:pPr>
              <a:spcBef>
                <a:spcPts val="500"/>
              </a:spcBef>
              <a:buSzTx/>
              <a:buNone/>
            </a:pPr>
            <a:r>
              <a:t>Nefes testi – Hp eradikasyon ted? Prevalans?</a:t>
            </a:r>
          </a:p>
          <a:p>
            <a:pPr>
              <a:spcBef>
                <a:spcPts val="500"/>
              </a:spcBef>
              <a:buSzTx/>
              <a:buNone/>
            </a:pPr>
            <a:r>
              <a:t>Acil endoskopi (EPS veya PDS) (alarm semptomu olan/45-50 yaş üzeri/Gİ malignite riski)</a:t>
            </a:r>
          </a:p>
        </p:txBody>
      </p:sp>
      <p:sp>
        <p:nvSpPr>
          <p:cNvPr id="207" name="Line"/>
          <p:cNvSpPr/>
          <p:nvPr/>
        </p:nvSpPr>
        <p:spPr>
          <a:xfrm>
            <a:off x="3429563" y="4569741"/>
            <a:ext cx="614117" cy="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DAV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	TEDAVİ		</a:t>
            </a:r>
          </a:p>
        </p:txBody>
      </p:sp>
      <p:sp>
        <p:nvSpPr>
          <p:cNvPr id="210" name="%20-60 arasında plasebo yanıtının bulunması, farmakoterapinin değerlendirilmesini zorlaştırmaktadı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%20-60 arasında plasebo yanıtının bulunması, farmakoterapinin değerlendirilmesini zorlaştırmaktadır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İkna edici ve açıklayıcı olmak gerekir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Sigara,kahve,alkol ve NSAİİ kesilmeli;az ve sık yemek yenmeli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Hp mevcutsa yarar/risk tartılarak tedavi edilebilir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PPİ (Hp negatiflerde)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Metoclopramide,domperidon, ABT-229, SSRI gibi prokinetik ajanlar yararlı olabilir</a:t>
            </a:r>
          </a:p>
          <a:p>
            <a:pPr marL="460501" indent="-460501" defTabSz="572516">
              <a:spcBef>
                <a:spcPts val="500"/>
              </a:spcBef>
              <a:buSzTx/>
              <a:buNone/>
              <a:defRPr sz="3500"/>
            </a:pPr>
            <a:r>
              <a:t>Antidepressanlar (selektif hasta grubunda)?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2.tif" descr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21" y="17195"/>
            <a:ext cx="1289090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İBS - TANI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İBS - TANIM</a:t>
            </a:r>
          </a:p>
        </p:txBody>
      </p:sp>
      <p:sp>
        <p:nvSpPr>
          <p:cNvPr id="215" name="İrritabl (hassas) Bağırsak Sendromu (İBS), defekasyon bozukluğu veya bağırsak alışkanlığında değişikliklerle ilişkili karın ağrısı ve/veya rahatsızlık hissinin ana unsurlarını oluşturduğu fonksiyonel bir hastalıktı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endParaRPr/>
          </a:p>
          <a:p>
            <a:pPr>
              <a:spcBef>
                <a:spcPts val="500"/>
              </a:spcBef>
              <a:buSzTx/>
              <a:buNone/>
            </a:pPr>
            <a:r>
              <a:t>İrritabl (hassas) Bağırsak Sendromu (İBS), defekasyon bozukluğu veya bağırsak alışkanlığında değişikliklerle ilişkili karın ağrısı ve/veya rahatsızlık hissinin ana unsurlarını oluşturduğu </a:t>
            </a:r>
            <a:r>
              <a:rPr u="sng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rPr>
              <a:t>fonksiyonel bir hastalıktır</a:t>
            </a:r>
          </a:p>
          <a:p>
            <a:pPr>
              <a:spcBef>
                <a:spcPts val="500"/>
              </a:spcBef>
              <a:buSzTx/>
              <a:buNone/>
              <a:defRPr>
                <a:solidFill>
                  <a:srgbClr val="4F8F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En sık gözlenen Gİ hast.dan biridir</a:t>
            </a:r>
          </a:p>
          <a:p>
            <a:pPr>
              <a:spcBef>
                <a:spcPts val="500"/>
              </a:spcBef>
              <a:buSzTx/>
              <a:buNone/>
            </a:pPr>
            <a:r>
              <a:t>FGİH’ın lokalizasyon ve semptomları farklı olmakla birlikte, motor ve duysal fizyolojileri, SSS ilişkileri ve hastaya yaklaşım açısından ortak özellikleri vardır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İBS, yaşam kalitesini olumsuz yönde etkiler…"/>
          <p:cNvSpPr txBox="1">
            <a:spLocks noGrp="1"/>
          </p:cNvSpPr>
          <p:nvPr>
            <p:ph type="body" idx="1"/>
          </p:nvPr>
        </p:nvSpPr>
        <p:spPr>
          <a:xfrm>
            <a:off x="660400" y="300142"/>
            <a:ext cx="11684000" cy="91533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İBS, yaşam kalitesini olumsuz yönde etkiler</a:t>
            </a:r>
          </a:p>
          <a:p>
            <a:pPr>
              <a:spcBef>
                <a:spcPts val="500"/>
              </a:spcBef>
              <a:buSzTx/>
              <a:buNone/>
            </a:pPr>
            <a:endParaRPr/>
          </a:p>
          <a:p>
            <a:pPr>
              <a:spcBef>
                <a:spcPts val="500"/>
              </a:spcBef>
              <a:buSzTx/>
              <a:buNone/>
            </a:pPr>
            <a:r>
              <a:t>ABD’de, normal popülasyona göre yaşam kalitesinin kötü olduğu ve depresyonu da içeren bir grup ciddi hastalıkla birlikte olduğu gösterilmiş</a:t>
            </a:r>
          </a:p>
          <a:p>
            <a:pPr>
              <a:spcBef>
                <a:spcPts val="500"/>
              </a:spcBef>
              <a:buSzTx/>
              <a:buNone/>
            </a:pPr>
            <a:endParaRPr/>
          </a:p>
          <a:p>
            <a:pPr>
              <a:spcBef>
                <a:spcPts val="500"/>
              </a:spcBef>
              <a:buSzTx/>
              <a:buNone/>
            </a:pPr>
            <a:r>
              <a:t>İBS’li hastalar, GİS ve GİS dışı semptomlar nedeniyle daha sık sağlık kurumlarına başvurur ve GİS dışı semptomlar nedeniyle konsültasyon istemi 4 kat daha fazladır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PİDEMİYOLOJİ -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       EPİDEMİYOLOJİ - 1</a:t>
            </a:r>
          </a:p>
        </p:txBody>
      </p:sp>
      <p:sp>
        <p:nvSpPr>
          <p:cNvPr id="220" name="İBS semptom kriterleri ile toplumda prevalans %3-22 arasında (ABD’de % 10-20 arası, Japonya’da %15.5); Genelde %10 kabul edilebilir (Irk,sosyal-ekonomik durum, İBS tanım ve yöntem farklılıkları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rPr dirty="0"/>
              <a:t>İBS semptom kriterleri ile toplumda prevalans %3-22 arasında (ABD’de % 10-20 arası, Japonya’da %15.5); Genelde %10 kabul edilebilir (Irk,sosyal-ekonomik durum, İBS tanım ve yöntem farklılıkları)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rPr dirty="0"/>
              <a:t>*Prevalans yaşa göre değişir:    </a:t>
            </a:r>
            <a:r>
              <a:rPr dirty="0">
                <a:solidFill>
                  <a:srgbClr val="D4FB79"/>
                </a:solidFill>
              </a:rPr>
              <a:t>15 - 44 yaş:      %14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Tx/>
              <a:buNone/>
              <a:defRPr>
                <a:solidFill>
                  <a:srgbClr val="D4FB79"/>
                </a:solidFill>
              </a:defRPr>
            </a:pPr>
            <a:r>
              <a:rPr dirty="0"/>
              <a:t>					                                 </a:t>
            </a:r>
            <a:r>
              <a:rPr lang="tr-TR" dirty="0" smtClean="0"/>
              <a:t>				</a:t>
            </a:r>
            <a:r>
              <a:rPr dirty="0" smtClean="0"/>
              <a:t>45 </a:t>
            </a:r>
            <a:r>
              <a:rPr dirty="0"/>
              <a:t>yaş ve üstü: %9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rPr dirty="0"/>
              <a:t>*Birinci basamağa başvuranların %12’sini, gastroenteroloğa refere edilenlerin %28’ini İBS oluşturur (</a:t>
            </a:r>
            <a:r>
              <a:rPr dirty="0">
                <a:solidFill>
                  <a:srgbClr val="0096FF"/>
                </a:solidFill>
              </a:rPr>
              <a:t>prevalansı en yüksek Gİ hastalık!!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EPİDEMİYOLOJİ -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   EPİDEMİYOLOJİ - 2</a:t>
            </a:r>
          </a:p>
        </p:txBody>
      </p:sp>
      <p:sp>
        <p:nvSpPr>
          <p:cNvPr id="223" name="Yıllık insidans yaklaşık %1-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t>Yıllık insidans yaklaşık %1-2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t>Bebeklik çağında bağırsak hassasiyeti, okul öncesinde diyare, okul çağında tekrarlayan karın ağrısı, geç adolesan ve yetişkin dönemde ağrı ve bağırsak alışkanlığında değişiklikler ön planda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t>ABD’de ve İngiltere’de kadınlarda % 14-24, erkeklerde %5-19 arasında gözleniyor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t>K:E prevalans oranları 1:1 ile 3:1 arasında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</a:pPr>
            <a:r>
              <a:t>İnfeksiyöz gastroenterit sonrası İBS gelişme sıklığı ve İBS benzeri semptomlar nedeniyle sağlık yardımı talep edenlerde ve konstipasyon baskın grupta kadınların oranı daha fazla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29" y="846649"/>
            <a:ext cx="12913142" cy="8060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EPİDEMİYOLOJİ -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            EPİDEMİYOLOJİ - 3</a:t>
            </a:r>
          </a:p>
        </p:txBody>
      </p:sp>
      <p:sp>
        <p:nvSpPr>
          <p:cNvPr id="226" name="Cinse bağlı farklılıklar psikososyal faktörlere bağlanmışsa da, ağrı ve strese otonomik ve duysal yanıtlar ele alındığında fizyolojik farklılıklar mevc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Cinse bağlı farklılıklar psikososyal faktörlere bağlanmışsa da, ağrı ve strese otonomik ve duysal yanıtlar ele alındığında fizyolojik farklılıklar mevcut</a:t>
            </a:r>
          </a:p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Çeşitli visseral uyarıların beyin işlem ağında yarattığı aktivasyon her iki cinste değişik</a:t>
            </a:r>
          </a:p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Ayrıca menstrüel siklusla ilgili farklılıkların bulunması,konstipasyon ve GİS dışı yakınmaların ve serotonin 5 HT3 reseptör antagonist ve 5 HT4 parsiyel agonistlerinin etkinliğinin kadınlarda daha fazla olması,cinsiyet faktörünün önemini arttırıyor</a:t>
            </a:r>
          </a:p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Kısa sürede semptomlar sık tekrarlayabilir       ( ör: 12 haftada 12.4 kez - 5 günlük periyotlar); yıllar geçtikçe azalıyor </a:t>
            </a:r>
          </a:p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HT ve DM (Tip 2) ‘ye göre yaşam kalitesini daha fazla bozuyor</a:t>
            </a:r>
          </a:p>
          <a:p>
            <a:pPr marL="408812" indent="-408812" defTabSz="508254">
              <a:lnSpc>
                <a:spcPct val="80000"/>
              </a:lnSpc>
              <a:spcBef>
                <a:spcPts val="500"/>
              </a:spcBef>
              <a:buSzTx/>
              <a:buNone/>
              <a:defRPr sz="3100"/>
            </a:pPr>
            <a:r>
              <a:t>Soğuk algınlığı kadar işgünü kaybı yaratır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TİYOPATOGENE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          ETİYOPATOGENEZ</a:t>
            </a:r>
          </a:p>
        </p:txBody>
      </p:sp>
      <p:sp>
        <p:nvSpPr>
          <p:cNvPr id="229" name="Bazı gıdalar, psikiyatrik bozukluklar ve gastroenterit, birer risk faktörü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lnSpc>
                <a:spcPct val="90000"/>
              </a:lnSpc>
              <a:spcBef>
                <a:spcPts val="500"/>
              </a:spcBef>
              <a:buSzTx/>
              <a:buNone/>
              <a:defRPr sz="3200"/>
            </a:pPr>
            <a:r>
              <a:t>Bazı gıdalar, psikiyatrik bozukluklar ve gastroenterit, birer risk faktörü</a:t>
            </a:r>
          </a:p>
          <a:p>
            <a:pPr marL="418211" indent="-418211" defTabSz="519937">
              <a:lnSpc>
                <a:spcPct val="90000"/>
              </a:lnSpc>
              <a:spcBef>
                <a:spcPts val="500"/>
              </a:spcBef>
              <a:buSzTx/>
              <a:buNone/>
              <a:defRPr sz="3200"/>
            </a:pPr>
            <a:r>
              <a:t>Karbonhidrat ve yağlar post-prandial semptomu başlatabilir (diyare baskın tipte kahve,alkol,bazı içecekler,sakız vb.)</a:t>
            </a:r>
          </a:p>
          <a:p>
            <a:pPr marL="418211" indent="-418211" defTabSz="519937">
              <a:lnSpc>
                <a:spcPct val="90000"/>
              </a:lnSpc>
              <a:spcBef>
                <a:spcPts val="500"/>
              </a:spcBef>
              <a:buSzTx/>
              <a:buNone/>
              <a:defRPr sz="3200"/>
            </a:pPr>
            <a:r>
              <a:t>Psikiyatrik bozuklukları olan hasta oranının %60’a kadar çıkabileceği öne sürülüyor</a:t>
            </a:r>
          </a:p>
          <a:p>
            <a:pPr marL="418211" indent="-418211" defTabSz="519937">
              <a:lnSpc>
                <a:spcPct val="90000"/>
              </a:lnSpc>
              <a:spcBef>
                <a:spcPts val="500"/>
              </a:spcBef>
              <a:buSzTx/>
              <a:buNone/>
              <a:defRPr sz="3200"/>
            </a:pPr>
            <a:r>
              <a:t>İnfektif gastroenterit sonrası İBS ve fonksiyonel diyare başlayabilir (mukozal T-lenfosit ve serotonin içeren enteroendokrin hücre artışı sonucu mukozada fazla serotonin)</a:t>
            </a:r>
          </a:p>
          <a:p>
            <a:pPr marL="418211" indent="-418211" defTabSz="519937">
              <a:lnSpc>
                <a:spcPct val="90000"/>
              </a:lnSpc>
              <a:spcBef>
                <a:spcPts val="500"/>
              </a:spcBef>
              <a:buSzTx/>
              <a:buNone/>
              <a:defRPr sz="3200"/>
            </a:pPr>
            <a:r>
              <a:t>Fizyopatolojik yönden, psikososyal faktörler,motilite ve transit süresi ile ince bağırsak ve kolon sensitivitesindeki değişiklikler, patogenezde üzerinde durulan en önemli konulardır 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A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TANI</a:t>
            </a:r>
          </a:p>
        </p:txBody>
      </p:sp>
      <p:sp>
        <p:nvSpPr>
          <p:cNvPr id="232" name="Tanı önemli olduğu kadar da güçtü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</a:pPr>
            <a:r>
              <a:t>Tanı önemli olduğu kadar da güçtür</a:t>
            </a:r>
          </a:p>
          <a:p>
            <a:pPr>
              <a:spcBef>
                <a:spcPts val="600"/>
              </a:spcBef>
              <a:buSzTx/>
              <a:buNone/>
            </a:pPr>
            <a:r>
              <a:t>Semptomların tanımlanması ve organik hastalıkların dışlanması ile konulabilir: </a:t>
            </a:r>
          </a:p>
          <a:p>
            <a:pPr marL="342900" indent="-342900">
              <a:spcBef>
                <a:spcPts val="600"/>
              </a:spcBef>
              <a:buSzTx/>
              <a:buNone/>
            </a:pPr>
            <a:r>
              <a:t>      Tanısal kriterlerin uygulanması</a:t>
            </a:r>
          </a:p>
          <a:p>
            <a:pPr marL="342900" indent="-342900">
              <a:spcBef>
                <a:spcPts val="600"/>
              </a:spcBef>
              <a:buSzTx/>
              <a:buNone/>
            </a:pPr>
            <a:r>
              <a:t>      Benzer semptomlu hastalıkların ve  alarm  semptomlarının değerlendirilmesi</a:t>
            </a:r>
          </a:p>
          <a:p>
            <a:pPr marL="342900" indent="-342900">
              <a:spcBef>
                <a:spcPts val="600"/>
              </a:spcBef>
              <a:buSzTx/>
              <a:buNone/>
            </a:pPr>
            <a:r>
              <a:t>      Konservatif tanısal yaklaşım</a:t>
            </a:r>
          </a:p>
          <a:p>
            <a:pPr marL="342900" indent="-342900">
              <a:spcBef>
                <a:spcPts val="600"/>
              </a:spcBef>
              <a:buSzTx/>
              <a:buNone/>
            </a:pPr>
            <a:r>
              <a:t>      Tekrar değerlendirmede spesifik tanısal 	testlerin uygulanması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ANNİNG KRİTERLERİ (1978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MANNİNG KRİTERLERİ (1978)</a:t>
            </a:r>
          </a:p>
        </p:txBody>
      </p:sp>
      <p:sp>
        <p:nvSpPr>
          <p:cNvPr id="235" name="Abdominal ağrı (defekasyonla hafifleye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Abdominal ağrı (defekasyonla hafifleyen)</a:t>
            </a:r>
          </a:p>
          <a:p>
            <a:pPr>
              <a:spcBef>
                <a:spcPts val="500"/>
              </a:spcBef>
              <a:buSzTx/>
              <a:buNone/>
            </a:pPr>
            <a:r>
              <a:t>Sulu gaita ile ilişkili ağrı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Gaita frekansında artma ile ilişkili ağrı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Abdominal distansiyon</a:t>
            </a:r>
          </a:p>
          <a:p>
            <a:pPr>
              <a:spcBef>
                <a:spcPts val="500"/>
              </a:spcBef>
              <a:buSzTx/>
              <a:buNone/>
            </a:pPr>
            <a:r>
              <a:t>Rektal mukus deşarjı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Defekasyon sonrası tam boşalamama hissi</a:t>
            </a: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OMA – II KRİTERLERİ (199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rPr dirty="0"/>
              <a:t>	ROMA </a:t>
            </a:r>
            <a:r>
              <a:rPr dirty="0" smtClean="0"/>
              <a:t>KRİTERLERİ</a:t>
            </a:r>
            <a:endParaRPr dirty="0"/>
          </a:p>
        </p:txBody>
      </p:sp>
      <p:sp>
        <p:nvSpPr>
          <p:cNvPr id="241" name="Son bir yıl içinde en az 12 hafta süreyle, aralıklı veya sürekli semptoml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500"/>
              </a:spcBef>
              <a:buSzTx/>
              <a:buNone/>
              <a:defRPr sz="3100"/>
            </a:pPr>
            <a:r>
              <a:t>Son bir yıl içinde en az 12 hafta süreyle, aralıklı veya sürekli semptomlar</a:t>
            </a:r>
          </a:p>
          <a:p>
            <a:pPr marL="408812" indent="-408812" defTabSz="508254">
              <a:spcBef>
                <a:spcPts val="500"/>
              </a:spcBef>
              <a:buSzTx/>
              <a:buNone/>
              <a:defRPr sz="3100"/>
            </a:pPr>
            <a:r>
              <a:t>Abdominal distansiyon veya ağrı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Defekasyonla rahatlama ve/veya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Gaita sıklığında değişiklikle ilişkili olması ve/veya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Dışkı şeklinde değişikliğe neden olması</a:t>
            </a:r>
          </a:p>
          <a:p>
            <a:pPr marL="408812" indent="-408812" defTabSz="508254">
              <a:spcBef>
                <a:spcPts val="500"/>
              </a:spcBef>
              <a:buSzTx/>
              <a:buNone/>
              <a:defRPr sz="3100"/>
            </a:pPr>
            <a:r>
              <a:t>İBS tanısını destekleyen bulgular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Anormal gaita sıklığı(&gt;3/gün veya &lt;3/hafta)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Anormal gaita şekli (sert veya sulu/gevşek)</a:t>
            </a:r>
          </a:p>
          <a:p>
            <a:pPr marL="298322" indent="-298322" defTabSz="508254">
              <a:spcBef>
                <a:spcPts val="500"/>
              </a:spcBef>
              <a:buSzTx/>
              <a:buNone/>
              <a:defRPr sz="3100"/>
            </a:pPr>
            <a:r>
              <a:t>	Anormal gaita pasajı ( ıkınma, koşturma veya tam boşalamama hissi)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ANIDA İZLENECEK Y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TANIDA İZLENECEK YOL</a:t>
            </a:r>
          </a:p>
        </p:txBody>
      </p:sp>
      <p:sp>
        <p:nvSpPr>
          <p:cNvPr id="244" name="İlk değerlendir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İlk değerlendirme</a:t>
            </a:r>
          </a:p>
          <a:p>
            <a:pPr>
              <a:spcBef>
                <a:spcPts val="500"/>
              </a:spcBef>
              <a:buSzTx/>
              <a:buNone/>
            </a:pPr>
            <a:r>
              <a:t>Alarm bulgularının araştırılması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Ayırıcı tanı yapılması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Roma Kriterlerinin uygulanması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Konservatif  tanısal yaklaşım</a:t>
            </a:r>
          </a:p>
          <a:p>
            <a:pPr>
              <a:spcBef>
                <a:spcPts val="500"/>
              </a:spcBef>
              <a:buSzTx/>
              <a:buNone/>
            </a:pPr>
            <a:r>
              <a:t>Ağırlıklı semptoma yönelik ek araştırma</a:t>
            </a: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LARM  BULGULAR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    ALARM  BULGULARI</a:t>
            </a:r>
          </a:p>
        </p:txBody>
      </p:sp>
      <p:sp>
        <p:nvSpPr>
          <p:cNvPr id="247" name="ÖYKÜ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710" indent="-460710" defTabSz="578358">
              <a:lnSpc>
                <a:spcPct val="90000"/>
              </a:lnSpc>
              <a:spcBef>
                <a:spcPts val="500"/>
              </a:spcBef>
              <a:buSzTx/>
              <a:buNone/>
              <a:defRPr sz="3700"/>
            </a:pPr>
            <a:r>
              <a:t>ÖYKÜ</a:t>
            </a:r>
          </a:p>
          <a:p>
            <a:pPr marL="339470" indent="-339470" defTabSz="578358">
              <a:lnSpc>
                <a:spcPct val="90000"/>
              </a:lnSpc>
              <a:spcBef>
                <a:spcPts val="500"/>
              </a:spcBef>
              <a:buSzTx/>
              <a:buNone/>
              <a:defRPr sz="3700"/>
            </a:pPr>
            <a:r>
              <a:t>	İleri yaşta başlangıç</a:t>
            </a:r>
          </a:p>
          <a:p>
            <a:pPr marL="339470" indent="-339470" defTabSz="578358">
              <a:lnSpc>
                <a:spcPct val="90000"/>
              </a:lnSpc>
              <a:spcBef>
                <a:spcPts val="400"/>
              </a:spcBef>
              <a:buSzTx/>
              <a:buNone/>
              <a:defRPr sz="3700"/>
            </a:pPr>
            <a:r>
              <a:t>	Kilo kaybı</a:t>
            </a:r>
          </a:p>
          <a:p>
            <a:pPr marL="339470" indent="-339470" defTabSz="578358">
              <a:lnSpc>
                <a:spcPct val="90000"/>
              </a:lnSpc>
              <a:spcBef>
                <a:spcPts val="400"/>
              </a:spcBef>
              <a:buSzTx/>
              <a:buNone/>
              <a:defRPr sz="3700"/>
            </a:pPr>
            <a:r>
              <a:t>	Gece uyandıran semptomlar</a:t>
            </a:r>
          </a:p>
          <a:p>
            <a:pPr marL="339470" indent="-339470" defTabSz="578358">
              <a:lnSpc>
                <a:spcPct val="90000"/>
              </a:lnSpc>
              <a:spcBef>
                <a:spcPts val="400"/>
              </a:spcBef>
              <a:buSzTx/>
              <a:buNone/>
              <a:defRPr sz="3700"/>
            </a:pPr>
            <a:r>
              <a:t>	Aile öyküsü (Ca, İBH)</a:t>
            </a:r>
          </a:p>
          <a:p>
            <a:pPr marL="339470" indent="-339470" defTabSz="578358">
              <a:lnSpc>
                <a:spcPct val="90000"/>
              </a:lnSpc>
              <a:spcBef>
                <a:spcPts val="600"/>
              </a:spcBef>
              <a:buSzTx/>
              <a:buNone/>
              <a:defRPr sz="3700"/>
            </a:pPr>
            <a:endParaRPr/>
          </a:p>
          <a:p>
            <a:pPr marL="460710" indent="-460710" defTabSz="578358">
              <a:lnSpc>
                <a:spcPct val="90000"/>
              </a:lnSpc>
              <a:spcBef>
                <a:spcPts val="500"/>
              </a:spcBef>
              <a:buSzTx/>
              <a:buNone/>
              <a:defRPr sz="3700"/>
            </a:pPr>
            <a:r>
              <a:t>FİZİK MUAYENE</a:t>
            </a:r>
          </a:p>
          <a:p>
            <a:pPr marL="339470" indent="-339470" defTabSz="578358">
              <a:lnSpc>
                <a:spcPct val="90000"/>
              </a:lnSpc>
              <a:spcBef>
                <a:spcPts val="500"/>
              </a:spcBef>
              <a:buSzTx/>
              <a:buNone/>
              <a:defRPr sz="3700"/>
            </a:pPr>
            <a:r>
              <a:t>	Ateş</a:t>
            </a:r>
          </a:p>
          <a:p>
            <a:pPr marL="339470" indent="-339470" defTabSz="578358">
              <a:lnSpc>
                <a:spcPct val="90000"/>
              </a:lnSpc>
              <a:spcBef>
                <a:spcPts val="400"/>
              </a:spcBef>
              <a:buSzTx/>
              <a:buNone/>
              <a:defRPr sz="3700"/>
            </a:pPr>
            <a:r>
              <a:t>	Karında kitle, artrit, Hepatomegali,</a:t>
            </a:r>
          </a:p>
          <a:p>
            <a:pPr marL="339470" indent="-339470" defTabSz="578358">
              <a:lnSpc>
                <a:spcPct val="90000"/>
              </a:lnSpc>
              <a:spcBef>
                <a:spcPts val="400"/>
              </a:spcBef>
              <a:buSzTx/>
              <a:buNone/>
              <a:defRPr sz="3700"/>
            </a:pPr>
            <a:r>
              <a:t>   Dermatit, malabs., tiroid disfonksiyonu</a:t>
            </a:r>
          </a:p>
        </p:txBody>
      </p:sp>
      <p:sp>
        <p:nvSpPr>
          <p:cNvPr id="248" name="BAŞLANGIÇ LAB.…"/>
          <p:cNvSpPr txBox="1"/>
          <p:nvPr/>
        </p:nvSpPr>
        <p:spPr>
          <a:xfrm>
            <a:off x="7468727" y="1848343"/>
            <a:ext cx="5145478" cy="421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9857" indent="-489857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2"/>
              </a:buBlip>
              <a:defRPr>
                <a:solidFill>
                  <a:srgbClr val="FFFFFF"/>
                </a:solidFill>
              </a:defRPr>
            </a:pPr>
            <a:r>
              <a:t>BAŞLANGIÇ LAB.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</a:defRPr>
            </a:pPr>
            <a:r>
              <a:t>	Anemi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	Lökositoz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	Sedim yüksekliği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	Gaitada gizli kan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r>
              <a:t>	Anormal biyokimya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YIRICI  TA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  AYIRICI  TANI</a:t>
            </a:r>
          </a:p>
        </p:txBody>
      </p:sp>
      <p:sp>
        <p:nvSpPr>
          <p:cNvPr id="251" name="DİYET VE GİS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DİYET VE GİSH</a:t>
            </a:r>
          </a:p>
          <a:p>
            <a:pPr marL="277749" indent="-277749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	Laktoz, kafein, alkol, yağ, ilaçlar, ÜK, Crohn, GSE, kolit</a:t>
            </a:r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endParaRPr/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MALABSORPSİYON</a:t>
            </a:r>
          </a:p>
          <a:p>
            <a:pPr marL="277749" indent="-277749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	Post-gastrektomi, intestinal</a:t>
            </a:r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endParaRPr/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İNFEKSİYON</a:t>
            </a:r>
          </a:p>
          <a:p>
            <a:pPr marL="277749" indent="-277749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	G.Lamblia, bakteriyel, amip, Yersinia, Strongyloides</a:t>
            </a:r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endParaRPr/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PSİKOLOJİK</a:t>
            </a:r>
          </a:p>
          <a:p>
            <a:pPr marL="277749" indent="-277749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	Anksiyete / panik, depresyon, somatizasyon</a:t>
            </a:r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endParaRPr/>
          </a:p>
          <a:p>
            <a:pPr marL="380617" indent="-380617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DİĞER</a:t>
            </a:r>
          </a:p>
          <a:p>
            <a:pPr marL="277749" indent="-277749" defTabSz="473201">
              <a:lnSpc>
                <a:spcPct val="80000"/>
              </a:lnSpc>
              <a:spcBef>
                <a:spcPts val="400"/>
              </a:spcBef>
              <a:buSzTx/>
              <a:buNone/>
              <a:defRPr sz="2900"/>
            </a:pPr>
            <a:r>
              <a:t>	Endokrin hast. ve tümörler, kolorektal kanser, AIDS, endometriozis</a:t>
            </a: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İlk değerlendir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İlk değerlendirme</a:t>
            </a:r>
          </a:p>
          <a:p>
            <a:pPr>
              <a:spcBef>
                <a:spcPts val="500"/>
              </a:spcBef>
              <a:buSzTx/>
              <a:buNone/>
            </a:pPr>
            <a:r>
              <a:t>Alarm bulgularının araştırılması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Ayırıcı tanı yapılması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Roma Kriterlerinin uygulanması</a:t>
            </a:r>
          </a:p>
          <a:p>
            <a:pPr>
              <a:spcBef>
                <a:spcPts val="500"/>
              </a:spcBef>
              <a:buSzTx/>
              <a:buNone/>
            </a:pPr>
            <a:r>
              <a:t>Konservatif  tanısal yaklaşım</a:t>
            </a:r>
          </a:p>
          <a:p>
            <a:pPr>
              <a:spcBef>
                <a:spcPts val="500"/>
              </a:spcBef>
              <a:buSzTx/>
              <a:buNone/>
            </a:pPr>
            <a:r>
              <a:t>Ağırlıklı semptoma yönelik ek araştırma</a:t>
            </a: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DİYARE BASKIN İBS’YE YAKLAŞI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DİYARE BASKIN İBS’YE YAKLAŞIM</a:t>
            </a:r>
          </a:p>
        </p:txBody>
      </p:sp>
      <p:grpSp>
        <p:nvGrpSpPr>
          <p:cNvPr id="258" name="Group"/>
          <p:cNvGrpSpPr/>
          <p:nvPr/>
        </p:nvGrpSpPr>
        <p:grpSpPr>
          <a:xfrm>
            <a:off x="2118359" y="1500292"/>
            <a:ext cx="9013051" cy="711201"/>
            <a:chOff x="0" y="0"/>
            <a:chExt cx="9013050" cy="711200"/>
          </a:xfrm>
        </p:grpSpPr>
        <p:sp>
          <p:nvSpPr>
            <p:cNvPr id="256" name="Rectangle"/>
            <p:cNvSpPr/>
            <p:nvPr/>
          </p:nvSpPr>
          <p:spPr>
            <a:xfrm>
              <a:off x="0" y="100470"/>
              <a:ext cx="9013051" cy="510260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57" name="Tam kan, Sedim, Biyokimya, TFT"/>
            <p:cNvSpPr txBox="1"/>
            <p:nvPr/>
          </p:nvSpPr>
          <p:spPr>
            <a:xfrm>
              <a:off x="1290757" y="-1"/>
              <a:ext cx="6431535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r>
                <a:t>Tam kan, Sedim, Biyokimya, TFT</a:t>
              </a:r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991727" y="2780451"/>
            <a:ext cx="10548342" cy="711201"/>
            <a:chOff x="0" y="0"/>
            <a:chExt cx="10548341" cy="711200"/>
          </a:xfrm>
        </p:grpSpPr>
        <p:sp>
          <p:nvSpPr>
            <p:cNvPr id="259" name="Rectangle"/>
            <p:cNvSpPr/>
            <p:nvPr/>
          </p:nvSpPr>
          <p:spPr>
            <a:xfrm>
              <a:off x="-1" y="48541"/>
              <a:ext cx="10548342" cy="614117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60" name="Gaita muyenesi, GGK, BK, ağırlık, fekal pH, yağ"/>
            <p:cNvSpPr txBox="1"/>
            <p:nvPr/>
          </p:nvSpPr>
          <p:spPr>
            <a:xfrm>
              <a:off x="593106" y="-1"/>
              <a:ext cx="9362124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r>
                <a:t>Gaita muyenesi, GGK, BK, ağırlık, fekal pH, yağ</a:t>
              </a:r>
            </a:p>
          </p:txBody>
        </p:sp>
      </p:grpSp>
      <p:sp>
        <p:nvSpPr>
          <p:cNvPr id="262" name="Line"/>
          <p:cNvSpPr/>
          <p:nvPr/>
        </p:nvSpPr>
        <p:spPr>
          <a:xfrm>
            <a:off x="6190826" y="3648567"/>
            <a:ext cx="1" cy="614118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Line"/>
          <p:cNvSpPr/>
          <p:nvPr/>
        </p:nvSpPr>
        <p:spPr>
          <a:xfrm>
            <a:off x="6190825" y="2151097"/>
            <a:ext cx="3" cy="510260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6" name="Group"/>
          <p:cNvGrpSpPr/>
          <p:nvPr/>
        </p:nvGrpSpPr>
        <p:grpSpPr>
          <a:xfrm>
            <a:off x="1151465" y="4645941"/>
            <a:ext cx="2609994" cy="3790813"/>
            <a:chOff x="0" y="0"/>
            <a:chExt cx="2609993" cy="3790811"/>
          </a:xfrm>
        </p:grpSpPr>
        <p:sp>
          <p:nvSpPr>
            <p:cNvPr id="264" name="Rectangle"/>
            <p:cNvSpPr/>
            <p:nvPr/>
          </p:nvSpPr>
          <p:spPr>
            <a:xfrm>
              <a:off x="0" y="-1"/>
              <a:ext cx="2609994" cy="3790813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65" name="İnflamatuvar…"/>
            <p:cNvSpPr txBox="1"/>
            <p:nvPr/>
          </p:nvSpPr>
          <p:spPr>
            <a:xfrm>
              <a:off x="142755" y="282504"/>
              <a:ext cx="2324482" cy="322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İnflamatuvar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Kolonoskopi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ve biyopsi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İBPG, 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biyopsi,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 kültür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3966914" y="4645941"/>
            <a:ext cx="2765782" cy="3790813"/>
            <a:chOff x="0" y="0"/>
            <a:chExt cx="2765780" cy="3790811"/>
          </a:xfrm>
        </p:grpSpPr>
        <p:sp>
          <p:nvSpPr>
            <p:cNvPr id="267" name="Rectangle"/>
            <p:cNvSpPr/>
            <p:nvPr/>
          </p:nvSpPr>
          <p:spPr>
            <a:xfrm>
              <a:off x="-1" y="-1"/>
              <a:ext cx="2765782" cy="3790813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68" name="Sekretuvar…"/>
            <p:cNvSpPr txBox="1"/>
            <p:nvPr/>
          </p:nvSpPr>
          <p:spPr>
            <a:xfrm>
              <a:off x="68496" y="434904"/>
              <a:ext cx="2628786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Sekretuvar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İBPG, biyopsi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ve kültür,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Plazma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peptidleri,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idrar metanefrini</a:t>
              </a:r>
            </a:p>
          </p:txBody>
        </p:sp>
      </p:grpSp>
      <p:grpSp>
        <p:nvGrpSpPr>
          <p:cNvPr id="272" name="Group"/>
          <p:cNvGrpSpPr/>
          <p:nvPr/>
        </p:nvGrpSpPr>
        <p:grpSpPr>
          <a:xfrm>
            <a:off x="7039750" y="4645940"/>
            <a:ext cx="2253265" cy="3790813"/>
            <a:chOff x="0" y="0"/>
            <a:chExt cx="2253264" cy="3790811"/>
          </a:xfrm>
        </p:grpSpPr>
        <p:sp>
          <p:nvSpPr>
            <p:cNvPr id="270" name="Rectangle"/>
            <p:cNvSpPr/>
            <p:nvPr/>
          </p:nvSpPr>
          <p:spPr>
            <a:xfrm>
              <a:off x="0" y="0"/>
              <a:ext cx="2253265" cy="3790812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71" name="Osmotik ve…"/>
            <p:cNvSpPr txBox="1"/>
            <p:nvPr/>
          </p:nvSpPr>
          <p:spPr>
            <a:xfrm>
              <a:off x="36839" y="199956"/>
              <a:ext cx="2179588" cy="339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Osmotik ve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düşük pH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Laktoz nefes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testi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Laktozsuz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diyet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Laksatifler</a:t>
              </a:r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9600071" y="4645942"/>
            <a:ext cx="2253265" cy="3790813"/>
            <a:chOff x="0" y="0"/>
            <a:chExt cx="2253264" cy="3790812"/>
          </a:xfrm>
        </p:grpSpPr>
        <p:sp>
          <p:nvSpPr>
            <p:cNvPr id="273" name="Rectangle"/>
            <p:cNvSpPr/>
            <p:nvPr/>
          </p:nvSpPr>
          <p:spPr>
            <a:xfrm>
              <a:off x="0" y="0"/>
              <a:ext cx="2253265" cy="3790813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74" name="Steatore…"/>
            <p:cNvSpPr txBox="1"/>
            <p:nvPr/>
          </p:nvSpPr>
          <p:spPr>
            <a:xfrm>
              <a:off x="260649" y="117404"/>
              <a:ext cx="1731963" cy="355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Steatore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D-ksiloz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İBPG,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Kültür ve 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biyopsi,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Pankreatik 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ekz. 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fonksiyonu</a:t>
              </a:r>
            </a:p>
          </p:txBody>
        </p:sp>
      </p:grp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MA III - FONKSİYONEL Gİ HASTALIKLAR -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3800" spc="600"/>
            </a:lvl1pPr>
          </a:lstStyle>
          <a:p>
            <a:r>
              <a:t>ROMA III - FONKSİYONEL Gİ HASTALIKLAR - 1</a:t>
            </a:r>
          </a:p>
        </p:txBody>
      </p:sp>
      <p:sp>
        <p:nvSpPr>
          <p:cNvPr id="132" name="A)Fonksiyonel özofageal bozuklukl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A)Fonksiyonel özofageal bozukluklar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A-1.Fonksiyonel yanma (heartburn)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A-2.Özofagus kökenli fonksiyonel göğüs ağrısı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A-3.Fonksiyonel disfaji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A-4.Globus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B)Fonksiyonel gastroduodenal bozukluklar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</a:t>
            </a:r>
            <a:r>
              <a:rPr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B-1.Fonksiyonel dispepsi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	</a:t>
            </a:r>
            <a:r>
              <a:rPr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B-1a.Postprandial sıkıntı (distress) sendromu (PDS)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	</a:t>
            </a:r>
            <a:r>
              <a:rPr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B-1b.Epigastrik ağrı sendromu (EPS)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B-2.Geğirme bozuklukları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	B-2a.Aerofaji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	B-2b.Tanımlanmamış aşırı geğirme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B-3.Bulantı ve kusma bozuklukları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	B-3a.Kronik idiyopatik bulantı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	B-3b.Fonksiyonel kusma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	B-3c.Siklik kusma sendromu</a:t>
            </a:r>
          </a:p>
          <a:p>
            <a:pPr marL="240029" indent="-240029" defTabSz="408940">
              <a:lnSpc>
                <a:spcPct val="8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B-4.Yetişkinlerde ruminasyon sendromu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KABIZLIK BASKIN İBS’YE YAKLAŞI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z="4300" spc="600"/>
            </a:lvl1pPr>
          </a:lstStyle>
          <a:p>
            <a:r>
              <a:t>KABIZLIK BASKIN İBS’YE YAKLAŞIM</a:t>
            </a:r>
          </a:p>
        </p:txBody>
      </p:sp>
      <p:grpSp>
        <p:nvGrpSpPr>
          <p:cNvPr id="280" name="Group"/>
          <p:cNvGrpSpPr/>
          <p:nvPr/>
        </p:nvGrpSpPr>
        <p:grpSpPr>
          <a:xfrm>
            <a:off x="1688817" y="1916427"/>
            <a:ext cx="7475506" cy="800101"/>
            <a:chOff x="0" y="0"/>
            <a:chExt cx="7475504" cy="800100"/>
          </a:xfrm>
        </p:grpSpPr>
        <p:sp>
          <p:nvSpPr>
            <p:cNvPr id="278" name="Rectangle"/>
            <p:cNvSpPr/>
            <p:nvPr/>
          </p:nvSpPr>
          <p:spPr>
            <a:xfrm>
              <a:off x="0" y="92991"/>
              <a:ext cx="7475506" cy="614117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79" name="Fleksibl sigmoidoskopi negatif"/>
            <p:cNvSpPr txBox="1"/>
            <p:nvPr/>
          </p:nvSpPr>
          <p:spPr>
            <a:xfrm>
              <a:off x="251092" y="-1"/>
              <a:ext cx="6973317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Fleksibl sigmoidoskopi negatif</a:t>
              </a:r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767643" y="6924603"/>
            <a:ext cx="2458724" cy="1230492"/>
            <a:chOff x="0" y="0"/>
            <a:chExt cx="2458722" cy="1230490"/>
          </a:xfrm>
        </p:grpSpPr>
        <p:sp>
          <p:nvSpPr>
            <p:cNvPr id="281" name="Rectangle"/>
            <p:cNvSpPr/>
            <p:nvPr/>
          </p:nvSpPr>
          <p:spPr>
            <a:xfrm>
              <a:off x="0" y="0"/>
              <a:ext cx="2458723" cy="1230491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82" name="Total kolonik…"/>
            <p:cNvSpPr txBox="1"/>
            <p:nvPr/>
          </p:nvSpPr>
          <p:spPr>
            <a:xfrm>
              <a:off x="162624" y="107244"/>
              <a:ext cx="2133474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t>Total kolonik </a:t>
              </a:r>
            </a:p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t>gecikme</a:t>
              </a:r>
            </a:p>
          </p:txBody>
        </p:sp>
      </p:grpSp>
      <p:sp>
        <p:nvSpPr>
          <p:cNvPr id="284" name="Line"/>
          <p:cNvSpPr/>
          <p:nvPr/>
        </p:nvSpPr>
        <p:spPr>
          <a:xfrm>
            <a:off x="1790417" y="4569741"/>
            <a:ext cx="2" cy="408659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Line"/>
          <p:cNvSpPr/>
          <p:nvPr/>
        </p:nvSpPr>
        <p:spPr>
          <a:xfrm>
            <a:off x="1894275" y="6310488"/>
            <a:ext cx="2" cy="408660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8" name="Group"/>
          <p:cNvGrpSpPr/>
          <p:nvPr/>
        </p:nvGrpSpPr>
        <p:grpSpPr>
          <a:xfrm>
            <a:off x="666043" y="3332197"/>
            <a:ext cx="2456466" cy="1041401"/>
            <a:chOff x="0" y="0"/>
            <a:chExt cx="2456464" cy="1041400"/>
          </a:xfrm>
        </p:grpSpPr>
        <p:sp>
          <p:nvSpPr>
            <p:cNvPr id="286" name="Rectangle"/>
            <p:cNvSpPr/>
            <p:nvPr/>
          </p:nvSpPr>
          <p:spPr>
            <a:xfrm>
              <a:off x="0" y="9313"/>
              <a:ext cx="2456465" cy="1022775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87" name="Sık olmayan…"/>
            <p:cNvSpPr txBox="1"/>
            <p:nvPr/>
          </p:nvSpPr>
          <p:spPr>
            <a:xfrm>
              <a:off x="176671" y="0"/>
              <a:ext cx="2103121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Sık olmayan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defekasyon</a:t>
              </a: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767643" y="5183856"/>
            <a:ext cx="2354866" cy="1025035"/>
            <a:chOff x="0" y="0"/>
            <a:chExt cx="2354864" cy="1025034"/>
          </a:xfrm>
        </p:grpSpPr>
        <p:sp>
          <p:nvSpPr>
            <p:cNvPr id="289" name="Rectangle"/>
            <p:cNvSpPr/>
            <p:nvPr/>
          </p:nvSpPr>
          <p:spPr>
            <a:xfrm>
              <a:off x="-1" y="-1"/>
              <a:ext cx="2354866" cy="1025035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90" name="Kolon transit…"/>
            <p:cNvSpPr txBox="1"/>
            <p:nvPr/>
          </p:nvSpPr>
          <p:spPr>
            <a:xfrm>
              <a:off x="149524" y="29916"/>
              <a:ext cx="2055814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Kolon transit </a:t>
              </a:r>
            </a:p>
            <a:p>
              <a:pPr>
                <a:defRPr sz="2500">
                  <a:solidFill>
                    <a:srgbClr val="FFFFFF"/>
                  </a:solidFill>
                </a:defRPr>
              </a:pPr>
              <a:r>
                <a:t>çalışması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7936089" y="2930594"/>
            <a:ext cx="2867381" cy="1537550"/>
            <a:chOff x="0" y="0"/>
            <a:chExt cx="2867380" cy="1537548"/>
          </a:xfrm>
        </p:grpSpPr>
        <p:sp>
          <p:nvSpPr>
            <p:cNvPr id="292" name="Rectangle"/>
            <p:cNvSpPr/>
            <p:nvPr/>
          </p:nvSpPr>
          <p:spPr>
            <a:xfrm>
              <a:off x="-1" y="0"/>
              <a:ext cx="2867381" cy="1537550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93" name="Aşırı ıkınma,…"/>
            <p:cNvSpPr txBox="1"/>
            <p:nvPr/>
          </p:nvSpPr>
          <p:spPr>
            <a:xfrm>
              <a:off x="150842" y="13122"/>
              <a:ext cx="2565693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Aşırı ıkınma,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sürekli 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rektal dolgunluk</a:t>
              </a:r>
            </a:p>
          </p:txBody>
        </p:sp>
      </p:grpSp>
      <p:grpSp>
        <p:nvGrpSpPr>
          <p:cNvPr id="297" name="Group"/>
          <p:cNvGrpSpPr/>
          <p:nvPr/>
        </p:nvGrpSpPr>
        <p:grpSpPr>
          <a:xfrm>
            <a:off x="8037689" y="4935501"/>
            <a:ext cx="2765781" cy="2032001"/>
            <a:chOff x="0" y="0"/>
            <a:chExt cx="2765780" cy="2032000"/>
          </a:xfrm>
        </p:grpSpPr>
        <p:sp>
          <p:nvSpPr>
            <p:cNvPr id="295" name="Rectangle"/>
            <p:cNvSpPr/>
            <p:nvPr/>
          </p:nvSpPr>
          <p:spPr>
            <a:xfrm>
              <a:off x="0" y="42897"/>
              <a:ext cx="2765781" cy="1946207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96" name="Defekografi,…"/>
            <p:cNvSpPr txBox="1"/>
            <p:nvPr/>
          </p:nvSpPr>
          <p:spPr>
            <a:xfrm>
              <a:off x="258405" y="0"/>
              <a:ext cx="2248967" cy="203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solidFill>
                    <a:srgbClr val="FFFFFF"/>
                  </a:solidFill>
                </a:defRPr>
              </a:pPr>
              <a:r>
                <a:t>Defekografi, </a:t>
              </a:r>
            </a:p>
            <a:p>
              <a:pPr>
                <a:defRPr sz="2800">
                  <a:solidFill>
                    <a:srgbClr val="FFFFFF"/>
                  </a:solidFill>
                </a:defRPr>
              </a:pPr>
              <a:r>
                <a:t>Anorektal </a:t>
              </a:r>
            </a:p>
            <a:p>
              <a:pPr>
                <a:defRPr sz="2800">
                  <a:solidFill>
                    <a:srgbClr val="FFFFFF"/>
                  </a:solidFill>
                </a:defRPr>
              </a:pPr>
              <a:r>
                <a:t>manometri,</a:t>
              </a:r>
            </a:p>
            <a:p>
              <a:pPr>
                <a:defRPr sz="2800">
                  <a:solidFill>
                    <a:srgbClr val="FFFFFF"/>
                  </a:solidFill>
                </a:defRPr>
              </a:pPr>
              <a:r>
                <a:t>EMG</a:t>
              </a:r>
            </a:p>
          </p:txBody>
        </p:sp>
      </p:grpSp>
      <p:grpSp>
        <p:nvGrpSpPr>
          <p:cNvPr id="300" name="Group"/>
          <p:cNvGrpSpPr/>
          <p:nvPr/>
        </p:nvGrpSpPr>
        <p:grpSpPr>
          <a:xfrm>
            <a:off x="7834487" y="7697892"/>
            <a:ext cx="3070582" cy="1016001"/>
            <a:chOff x="0" y="0"/>
            <a:chExt cx="3070580" cy="1016000"/>
          </a:xfrm>
        </p:grpSpPr>
        <p:sp>
          <p:nvSpPr>
            <p:cNvPr id="298" name="Rectangle"/>
            <p:cNvSpPr/>
            <p:nvPr/>
          </p:nvSpPr>
          <p:spPr>
            <a:xfrm>
              <a:off x="0" y="46284"/>
              <a:ext cx="3070582" cy="923433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99" name="Fonksiyonel…"/>
            <p:cNvSpPr txBox="1"/>
            <p:nvPr/>
          </p:nvSpPr>
          <p:spPr>
            <a:xfrm>
              <a:off x="108304" y="0"/>
              <a:ext cx="2853970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t>Fonksiyonel </a:t>
              </a:r>
            </a:p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t>çıkış obstrüksiyonu</a:t>
              </a:r>
            </a:p>
          </p:txBody>
        </p:sp>
      </p:grpSp>
      <p:sp>
        <p:nvSpPr>
          <p:cNvPr id="301" name="Line"/>
          <p:cNvSpPr/>
          <p:nvPr/>
        </p:nvSpPr>
        <p:spPr>
          <a:xfrm>
            <a:off x="9369776" y="4468141"/>
            <a:ext cx="2" cy="408659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04" name="Group"/>
          <p:cNvGrpSpPr/>
          <p:nvPr/>
        </p:nvGrpSpPr>
        <p:grpSpPr>
          <a:xfrm>
            <a:off x="3944337" y="5226471"/>
            <a:ext cx="3174439" cy="1143001"/>
            <a:chOff x="0" y="0"/>
            <a:chExt cx="3174438" cy="1143000"/>
          </a:xfrm>
        </p:grpSpPr>
        <p:sp>
          <p:nvSpPr>
            <p:cNvPr id="302" name="Rectangle"/>
            <p:cNvSpPr/>
            <p:nvPr/>
          </p:nvSpPr>
          <p:spPr>
            <a:xfrm>
              <a:off x="0" y="8183"/>
              <a:ext cx="3174439" cy="1126633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cap="all" spc="44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303" name="Normal / solda…"/>
            <p:cNvSpPr txBox="1"/>
            <p:nvPr/>
          </p:nvSpPr>
          <p:spPr>
            <a:xfrm>
              <a:off x="154085" y="-1"/>
              <a:ext cx="2866264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Normal / solda 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kolonik gecikme</a:t>
              </a:r>
            </a:p>
          </p:txBody>
        </p:sp>
      </p:grpSp>
      <p:sp>
        <p:nvSpPr>
          <p:cNvPr id="305" name="Line"/>
          <p:cNvSpPr/>
          <p:nvPr/>
        </p:nvSpPr>
        <p:spPr>
          <a:xfrm>
            <a:off x="3226363" y="5696372"/>
            <a:ext cx="614117" cy="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Line"/>
          <p:cNvSpPr/>
          <p:nvPr/>
        </p:nvSpPr>
        <p:spPr>
          <a:xfrm>
            <a:off x="7220373" y="5797972"/>
            <a:ext cx="614117" cy="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Line"/>
          <p:cNvSpPr/>
          <p:nvPr/>
        </p:nvSpPr>
        <p:spPr>
          <a:xfrm>
            <a:off x="2302933" y="2725137"/>
            <a:ext cx="2" cy="616376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Line"/>
          <p:cNvSpPr/>
          <p:nvPr/>
        </p:nvSpPr>
        <p:spPr>
          <a:xfrm>
            <a:off x="8448603" y="2521937"/>
            <a:ext cx="2" cy="408660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Line"/>
          <p:cNvSpPr/>
          <p:nvPr/>
        </p:nvSpPr>
        <p:spPr>
          <a:xfrm>
            <a:off x="9369776" y="6924603"/>
            <a:ext cx="2" cy="614118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3.tif" descr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852" y="0"/>
            <a:ext cx="727909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DAVİ -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69">
              <a:defRPr sz="3800" spc="600"/>
            </a:pPr>
            <a:r>
              <a:t>			</a:t>
            </a:r>
            <a:br/>
            <a:r>
              <a:t>			TEDAVİ - 1</a:t>
            </a:r>
          </a:p>
        </p:txBody>
      </p:sp>
      <p:sp>
        <p:nvSpPr>
          <p:cNvPr id="314" name="Semptomların tipi, şiddeti, besin alımı ve defekasyonla ilişkisine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Semptomların tipi, şiddeti, besin alımı ve defekasyonla ilişkisine,</a:t>
            </a:r>
          </a:p>
          <a:p>
            <a:pPr>
              <a:spcBef>
                <a:spcPts val="500"/>
              </a:spcBef>
              <a:buSzTx/>
              <a:buNone/>
            </a:pPr>
            <a:r>
              <a:t>Fonksiyonel bozukluğun derecesine,</a:t>
            </a:r>
          </a:p>
          <a:p>
            <a:pPr>
              <a:spcBef>
                <a:spcPts val="500"/>
              </a:spcBef>
              <a:buSzTx/>
              <a:buNone/>
            </a:pPr>
            <a:r>
              <a:t>Psikososyal faktörlerin varlığına göre değişiklik gösterir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DAVİ -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	TEDAVİ - 2</a:t>
            </a:r>
          </a:p>
        </p:txBody>
      </p:sp>
      <p:sp>
        <p:nvSpPr>
          <p:cNvPr id="317" name="Etkili hasta – doktor ilişkisi ve güven, tedavinin temelidir(dinleme,açıklayıcı bilgi,ilk vizitte testlerin istenmesi,v.b.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Etkili hasta – doktor ilişkisi ve güven, tedavinin temelidir(dinleme,açıklayıcı bilgi,ilk vizitte testlerin istenmesi,v.b.)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Diyet lifi gaita ağırlığını arttırır ve kolon transit süresini azaltır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Bazı gıdalar semptomları arttırır (yağ,baklagiller,alkol,kafein,laktoz ve aşırı lif)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Kepek ağrıyı gidermez; şişkinlik yapabilir (kademeli ayarlanmalı)</a:t>
            </a:r>
          </a:p>
        </p:txBody>
      </p: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DAVİ -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    TEDAVİ - 3</a:t>
            </a:r>
          </a:p>
        </p:txBody>
      </p:sp>
      <p:sp>
        <p:nvSpPr>
          <p:cNvPr id="320" name="Ağrı baskın tip (antikolinerjikler, antimuskarinikler, kalsiyum kanal blokerleri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Ağrı baskın tip (antikolinerjikler, antimuskarinikler, kalsiyum kanal blokerleri)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5 ilaç plasebodan üstün : Cimetropium,octylonium ve pimaverium bromür; trimebutin; mebeverin)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Alverin sitrat  (lokal muskulotropik →antispazmodik)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</a:pPr>
            <a:r>
              <a:t>Uzun süreli kullanımda, antikolinerjik ve antispazmodiklere tolerans gelişebilir </a:t>
            </a:r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DAVİ -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	TEDAVİ - 4</a:t>
            </a:r>
          </a:p>
        </p:txBody>
      </p:sp>
      <p:sp>
        <p:nvSpPr>
          <p:cNvPr id="323" name="Konstipasyon baskın tip (diyet lif içeriği arttırılmalı-25 gr/gün; gerekirse ozmotik laksatifler→Mg sitrat, sorbitol,  laktüloz, PEG ve stimülan ajanlar→senna, casto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Konstipasyon baskın tip (diyet lif içeriği arttırılmalı-25 gr/gün; gerekirse ozmotik laksatifler→Mg sitrat, sorbitol,  laktüloz, PEG ve stimülan ajanlar→senna, castor)                    </a:t>
            </a:r>
          </a:p>
          <a:p>
            <a:pPr>
              <a:spcBef>
                <a:spcPts val="500"/>
              </a:spcBef>
              <a:buSzTx/>
              <a:buNone/>
            </a:pPr>
            <a:r>
              <a:t>Etkinliklerini araştıran randomize, kontrollü çalışmalar yok</a:t>
            </a:r>
          </a:p>
          <a:p>
            <a:pPr>
              <a:spcBef>
                <a:spcPts val="500"/>
              </a:spcBef>
              <a:buSzTx/>
              <a:buNone/>
            </a:pPr>
            <a:r>
              <a:t>Parsiyel veya tam 5-HT4 reseptör agonistleri ümit verici (tegaserod → normal ve değişmiş motiliteyi ve sekresyonu stimüle eder; gerilme ile oluşan visseral yanıtı inhibe eder)</a:t>
            </a:r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DAVİ -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       TEDAVİ - 5</a:t>
            </a:r>
          </a:p>
        </p:txBody>
      </p:sp>
      <p:sp>
        <p:nvSpPr>
          <p:cNvPr id="326" name="Diyare baskın tipte, genellikle opiat deriveleri ve kolestiramin kullanılı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Diyare baskın tipte, genellikle opiat deriveleri ve kolestiramin kullanılır</a:t>
            </a:r>
          </a:p>
          <a:p>
            <a:pPr>
              <a:spcBef>
                <a:spcPts val="500"/>
              </a:spcBef>
              <a:buSzTx/>
              <a:buNone/>
            </a:pPr>
            <a:r>
              <a:t>Loperamid tercih nedeni (kan-beyin bariyerini daha az geçer ve bağımlılık yapmaz; ancak ağrı ve diğer semp.etkisiz)</a:t>
            </a:r>
          </a:p>
          <a:p>
            <a:pPr>
              <a:spcBef>
                <a:spcPts val="500"/>
              </a:spcBef>
              <a:buSzTx/>
              <a:buNone/>
            </a:pPr>
            <a:r>
              <a:t>5-HT3 reseptör antagonizmi→viseral ağrı,kolonik transit ve sekresyonu azaltıyor</a:t>
            </a:r>
          </a:p>
          <a:p>
            <a:pPr>
              <a:spcBef>
                <a:spcPts val="500"/>
              </a:spcBef>
              <a:buSzTx/>
              <a:buNone/>
            </a:pPr>
            <a:r>
              <a:t>Alosetron, ağrının giderilmesinde ve defekasyon sıklığının azalmasında etkili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DAVİ -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r>
              <a:t>			TEDAVİ - 6</a:t>
            </a:r>
          </a:p>
        </p:txBody>
      </p:sp>
      <p:sp>
        <p:nvSpPr>
          <p:cNvPr id="329" name="Trisiklik antidepresanlar, orta ve şiddetli semptomlu olgularda öneriliy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</a:pPr>
            <a:r>
              <a:t>Trisiklik antidepresanlar, orta ve şiddetli semptomlu olgularda öneriliyor</a:t>
            </a:r>
          </a:p>
          <a:p>
            <a:pPr>
              <a:spcBef>
                <a:spcPts val="500"/>
              </a:spcBef>
              <a:buSzTx/>
              <a:buNone/>
            </a:pPr>
            <a:r>
              <a:t>Diyare ve ağrıyı azaltıyor (koroner arter hastalığı,ritm bozukluğu olmamalı)</a:t>
            </a:r>
          </a:p>
          <a:p>
            <a:pPr>
              <a:spcBef>
                <a:spcPts val="500"/>
              </a:spcBef>
              <a:buSzTx/>
              <a:buNone/>
            </a:pPr>
            <a:r>
              <a:t>Selektif serotonin re-uptake inhibitörleri (SSRI - ör: venlafaksin→kolonik kompliyansı arttırıp, gastrokolonik yanıtı ve kolonik duyarlılığı inhibe eder)</a:t>
            </a:r>
          </a:p>
        </p:txBody>
      </p:sp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28" y="666734"/>
            <a:ext cx="12879744" cy="8420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MA III - FONKSİYONEL Gİ HASTALIKLAR -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3800" spc="600"/>
            </a:lvl1pPr>
          </a:lstStyle>
          <a:p>
            <a:r>
              <a:t>ROMA III - FONKSİYONEL Gİ HASTALIKLAR - 2</a:t>
            </a:r>
          </a:p>
        </p:txBody>
      </p:sp>
      <p:sp>
        <p:nvSpPr>
          <p:cNvPr id="135" name="C.Fonksiyonel bağırsak bozukluklar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</a:t>
            </a:r>
            <a:r>
              <a:rPr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C.Fonksiyonel bağırsak bozuklukları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r>
              <a:rPr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C-1.İrritabl bağırsak sendromu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C-2.Fonksiyonel şişkinlik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C-3.Fonksiyonel kabızlık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C-4.Fonksiyonel diyare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C-5.Tanımlanmamış fonksiyonel bağırsak bozukluğu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D.Fonksiyonel karın ağrısı bozukluğu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E.Fonksiyonel safra kesesi ve oddi sfinkter (OS) bozuklukları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F. Fonksiyonel anorektal bozukluklar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F-1. Fonksiyonel fekal inkontinans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F-2. Fonksiyonel anorektal ağrı</a:t>
            </a:r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	F-3.Fonksiyonel defekasyon bozuklukları</a:t>
            </a:r>
          </a:p>
          <a:p>
            <a:pPr marL="246888" indent="-246888" defTabSz="420623">
              <a:lnSpc>
                <a:spcPct val="90000"/>
              </a:lnSpc>
              <a:spcBef>
                <a:spcPts val="3000"/>
              </a:spcBef>
              <a:buSzTx/>
              <a:buNone/>
              <a:defRPr sz="2500"/>
            </a:pPr>
            <a:endParaRPr dirty="0"/>
          </a:p>
          <a:p>
            <a:pPr marL="246888" indent="-246888" defTabSz="420623">
              <a:lnSpc>
                <a:spcPct val="90000"/>
              </a:lnSpc>
              <a:spcBef>
                <a:spcPts val="300"/>
              </a:spcBef>
              <a:buSzTx/>
              <a:buNone/>
              <a:defRPr sz="2500"/>
            </a:pPr>
            <a:r>
              <a:rPr dirty="0"/>
              <a:t>	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9729">
              <a:defRPr sz="4000" spc="600"/>
            </a:pPr>
            <a:r>
              <a:t/>
            </a:r>
            <a:br/>
            <a:r>
              <a:t>  </a:t>
            </a:r>
            <a:br/>
            <a:r>
              <a:t>  </a:t>
            </a:r>
          </a:p>
        </p:txBody>
      </p:sp>
      <p:sp>
        <p:nvSpPr>
          <p:cNvPr id="138" name="Hayatın ilk dönemi…"/>
          <p:cNvSpPr txBox="1"/>
          <p:nvPr/>
        </p:nvSpPr>
        <p:spPr>
          <a:xfrm>
            <a:off x="1685109" y="534211"/>
            <a:ext cx="423938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 u="sng">
                <a:solidFill>
                  <a:srgbClr val="FFFB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Hayatın ilk dönemi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Genetik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Çevre</a:t>
            </a:r>
          </a:p>
        </p:txBody>
      </p:sp>
      <p:grpSp>
        <p:nvGrpSpPr>
          <p:cNvPr id="143" name="Group"/>
          <p:cNvGrpSpPr/>
          <p:nvPr/>
        </p:nvGrpSpPr>
        <p:grpSpPr>
          <a:xfrm>
            <a:off x="6578065" y="1755550"/>
            <a:ext cx="5622496" cy="3943998"/>
            <a:chOff x="-1" y="-1"/>
            <a:chExt cx="5622494" cy="3943997"/>
          </a:xfrm>
        </p:grpSpPr>
        <p:sp>
          <p:nvSpPr>
            <p:cNvPr id="139" name="Rectangle"/>
            <p:cNvSpPr/>
            <p:nvPr/>
          </p:nvSpPr>
          <p:spPr>
            <a:xfrm>
              <a:off x="2701427" y="848415"/>
              <a:ext cx="2921067" cy="2247165"/>
            </a:xfrm>
            <a:prstGeom prst="rect">
              <a:avLst/>
            </a:prstGeom>
            <a:noFill/>
            <a:ln w="12700" cap="flat">
              <a:solidFill>
                <a:srgbClr val="FFFFFF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 cap="all" spc="288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grpSp>
          <p:nvGrpSpPr>
            <p:cNvPr id="142" name="Group"/>
            <p:cNvGrpSpPr/>
            <p:nvPr/>
          </p:nvGrpSpPr>
          <p:grpSpPr>
            <a:xfrm>
              <a:off x="-2" y="-2"/>
              <a:ext cx="5402858" cy="3943999"/>
              <a:chOff x="0" y="0"/>
              <a:chExt cx="5402856" cy="3943997"/>
            </a:xfrm>
          </p:grpSpPr>
          <p:sp>
            <p:nvSpPr>
              <p:cNvPr id="140" name="Rectangle"/>
              <p:cNvSpPr/>
              <p:nvPr/>
            </p:nvSpPr>
            <p:spPr>
              <a:xfrm>
                <a:off x="-1" y="-1"/>
                <a:ext cx="5402858" cy="394399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  <p:sp>
            <p:nvSpPr>
              <p:cNvPr id="141" name="Fonksiyonel faktörler…"/>
              <p:cNvSpPr txBox="1"/>
              <p:nvPr/>
            </p:nvSpPr>
            <p:spPr>
              <a:xfrm>
                <a:off x="-1" y="924248"/>
                <a:ext cx="5402858" cy="2095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r>
                  <a:t>Fonksiyonel faktörler</a:t>
                </a:r>
              </a:p>
              <a:p>
                <a:pPr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r>
                  <a:t>Yaşam stresi</a:t>
                </a:r>
              </a:p>
              <a:p>
                <a:pPr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r>
                  <a:t>Psikolojik durum</a:t>
                </a:r>
              </a:p>
              <a:p>
                <a:pPr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r>
                  <a:t>Mücadele</a:t>
                </a:r>
              </a:p>
              <a:p>
                <a:pPr>
                  <a:defRPr sz="2400" cap="all" spc="384">
                    <a:solidFill>
                      <a:srgbClr val="55D7FF"/>
                    </a:solidFill>
                    <a:latin typeface="Avenir Medium"/>
                    <a:ea typeface="Avenir Medium"/>
                    <a:cs typeface="Avenir Medium"/>
                    <a:sym typeface="Avenir Medium"/>
                  </a:defRPr>
                </a:pPr>
                <a:r>
                  <a:t>Sosyal destek</a:t>
                </a:r>
              </a:p>
            </p:txBody>
          </p:sp>
        </p:grpSp>
      </p:grpSp>
      <p:sp>
        <p:nvSpPr>
          <p:cNvPr id="144" name="Fizyoloji…"/>
          <p:cNvSpPr txBox="1"/>
          <p:nvPr/>
        </p:nvSpPr>
        <p:spPr>
          <a:xfrm>
            <a:off x="1564625" y="4380511"/>
            <a:ext cx="3860827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Fizyoloji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Motilite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Algılama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İnflamasyon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Değişmiş bakteriyel flora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2396868" y="2862577"/>
            <a:ext cx="870079" cy="863601"/>
            <a:chOff x="0" y="0"/>
            <a:chExt cx="870077" cy="863600"/>
          </a:xfrm>
        </p:grpSpPr>
        <p:sp>
          <p:nvSpPr>
            <p:cNvPr id="145" name="Rectangle"/>
            <p:cNvSpPr/>
            <p:nvPr/>
          </p:nvSpPr>
          <p:spPr>
            <a:xfrm>
              <a:off x="25251" y="124741"/>
              <a:ext cx="819575" cy="614118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cap="all" spc="256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46" name="Beyin…"/>
            <p:cNvSpPr txBox="1"/>
            <p:nvPr/>
          </p:nvSpPr>
          <p:spPr>
            <a:xfrm>
              <a:off x="-1" y="-1"/>
              <a:ext cx="870078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t>Beyin</a:t>
              </a:r>
            </a:p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t>MSS</a:t>
              </a:r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3717417" y="2773680"/>
            <a:ext cx="2127901" cy="1041401"/>
            <a:chOff x="0" y="0"/>
            <a:chExt cx="2127899" cy="1041400"/>
          </a:xfrm>
        </p:grpSpPr>
        <p:sp>
          <p:nvSpPr>
            <p:cNvPr id="148" name="Rectangle"/>
            <p:cNvSpPr/>
            <p:nvPr/>
          </p:nvSpPr>
          <p:spPr>
            <a:xfrm>
              <a:off x="407240" y="82893"/>
              <a:ext cx="1313420" cy="875614"/>
            </a:xfrm>
            <a:prstGeom prst="rect">
              <a:avLst/>
            </a:pr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cap="all" spc="256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49" name="Bağırsak…"/>
            <p:cNvSpPr txBox="1"/>
            <p:nvPr/>
          </p:nvSpPr>
          <p:spPr>
            <a:xfrm>
              <a:off x="0" y="-1"/>
              <a:ext cx="2127900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Bağırsak</a:t>
              </a:r>
            </a:p>
            <a:p>
              <a:pPr>
                <a:defRPr sz="2700">
                  <a:solidFill>
                    <a:srgbClr val="FFFFFF"/>
                  </a:solidFill>
                </a:defRPr>
              </a:pPr>
              <a:r>
                <a:t>ESS</a:t>
              </a:r>
            </a:p>
          </p:txBody>
        </p:sp>
      </p:grpSp>
      <p:sp>
        <p:nvSpPr>
          <p:cNvPr id="151" name="FGİH…"/>
          <p:cNvSpPr txBox="1"/>
          <p:nvPr/>
        </p:nvSpPr>
        <p:spPr>
          <a:xfrm>
            <a:off x="4602698" y="7478606"/>
            <a:ext cx="223581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FGİH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 Semptomlar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 Davranış  </a:t>
            </a:r>
          </a:p>
        </p:txBody>
      </p:sp>
      <p:sp>
        <p:nvSpPr>
          <p:cNvPr id="152" name="SONUÇ…"/>
          <p:cNvSpPr txBox="1"/>
          <p:nvPr/>
        </p:nvSpPr>
        <p:spPr>
          <a:xfrm>
            <a:off x="8285532" y="7009376"/>
            <a:ext cx="3137077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 u="sng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SONUÇ</a:t>
            </a:r>
          </a:p>
          <a:p>
            <a:pPr>
              <a:defRPr sz="3100">
                <a:solidFill>
                  <a:schemeClr val="accent6"/>
                </a:solidFill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İlaçlar</a:t>
            </a:r>
          </a:p>
          <a:p>
            <a:pPr>
              <a:defRPr sz="3100">
                <a:solidFill>
                  <a:schemeClr val="accent6"/>
                </a:solidFill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Doktor viziteleri</a:t>
            </a:r>
          </a:p>
          <a:p>
            <a:pPr>
              <a:defRPr sz="3100">
                <a:solidFill>
                  <a:schemeClr val="accent6"/>
                </a:solidFill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Günlük fonksiyon</a:t>
            </a:r>
          </a:p>
          <a:p>
            <a:pPr>
              <a:defRPr sz="3100">
                <a:solidFill>
                  <a:schemeClr val="accent6"/>
                </a:solidFill>
              </a:defRPr>
            </a:pPr>
            <a:r>
              <a:rPr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Yaşam kalitesi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-10970" y="1951609"/>
            <a:ext cx="1758686" cy="4427062"/>
            <a:chOff x="0" y="0"/>
            <a:chExt cx="1758684" cy="4427061"/>
          </a:xfrm>
        </p:grpSpPr>
        <p:sp>
          <p:nvSpPr>
            <p:cNvPr id="153" name="Shape"/>
            <p:cNvSpPr/>
            <p:nvPr/>
          </p:nvSpPr>
          <p:spPr>
            <a:xfrm rot="21000000">
              <a:off x="366826" y="56222"/>
              <a:ext cx="1025033" cy="431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9280CC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154" name="Shape"/>
            <p:cNvSpPr/>
            <p:nvPr/>
          </p:nvSpPr>
          <p:spPr>
            <a:xfrm rot="21000000">
              <a:off x="164230" y="73947"/>
              <a:ext cx="1025033" cy="198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7566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155" name="Line"/>
            <p:cNvSpPr/>
            <p:nvPr/>
          </p:nvSpPr>
          <p:spPr>
            <a:xfrm rot="21000000">
              <a:off x="305480" y="1688463"/>
              <a:ext cx="42729" cy="44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 cap="all" spc="384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</p:grpSp>
      <p:sp>
        <p:nvSpPr>
          <p:cNvPr id="157" name="Line"/>
          <p:cNvSpPr/>
          <p:nvPr/>
        </p:nvSpPr>
        <p:spPr>
          <a:xfrm>
            <a:off x="3570894" y="7019994"/>
            <a:ext cx="1031805" cy="591959"/>
          </a:xfrm>
          <a:prstGeom prst="line">
            <a:avLst/>
          </a:prstGeom>
          <a:ln w="12700">
            <a:solidFill>
              <a:srgbClr val="FFFFF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7116515" y="8358293"/>
            <a:ext cx="1025034" cy="257388"/>
          </a:xfrm>
          <a:prstGeom prst="line">
            <a:avLst/>
          </a:prstGeom>
          <a:ln w="12700">
            <a:solidFill>
              <a:srgbClr val="FFFFF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Line"/>
          <p:cNvSpPr/>
          <p:nvPr/>
        </p:nvSpPr>
        <p:spPr>
          <a:xfrm flipH="1">
            <a:off x="3653084" y="3467946"/>
            <a:ext cx="27095" cy="819575"/>
          </a:xfrm>
          <a:prstGeom prst="line">
            <a:avLst/>
          </a:prstGeom>
          <a:ln w="12700">
            <a:solidFill>
              <a:srgbClr val="FFFFF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NKSİYONEL DİSPEPS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69">
              <a:defRPr sz="3800" spc="600"/>
            </a:pPr>
            <a:r>
              <a:t>FONKSİYONEL DİSPEPSİ </a:t>
            </a:r>
            <a:br/>
            <a:endParaRPr/>
          </a:p>
        </p:txBody>
      </p:sp>
      <p:sp>
        <p:nvSpPr>
          <p:cNvPr id="162" name="Aşağıdakilerden bir ya da birkaçını içermelidir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9846" indent="-409846" defTabSz="509539">
              <a:lnSpc>
                <a:spcPct val="80000"/>
              </a:lnSpc>
              <a:spcBef>
                <a:spcPts val="3600"/>
              </a:spcBef>
              <a:buSzTx/>
              <a:buNone/>
              <a:defRPr sz="3115"/>
            </a:pPr>
            <a:endParaRPr/>
          </a:p>
          <a:p>
            <a:pPr marL="409846" indent="-409846" defTabSz="509539">
              <a:lnSpc>
                <a:spcPct val="80000"/>
              </a:lnSpc>
              <a:spcBef>
                <a:spcPts val="3600"/>
              </a:spcBef>
              <a:buSzTx/>
              <a:buNone/>
              <a:defRPr sz="3115"/>
            </a:pPr>
            <a:endParaRPr/>
          </a:p>
          <a:p>
            <a:pPr marL="409846" indent="-409846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Aşağıdakilerden bir ya da birkaçını içermelidir: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	a. Rahatsız edici postprandial dolgunluk (postprandial distres sendromu)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	b. Erken doyma (Normal bir büyükliükte yemeği bitirememe, postprandial distres sendromu)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	c. Epigastrik ağrı veya yanma (epihastrik ağrı sendromu)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</a:t>
            </a:r>
          </a:p>
          <a:p>
            <a:pPr marL="409846" indent="-409846" defTabSz="509539">
              <a:lnSpc>
                <a:spcPct val="80000"/>
              </a:lnSpc>
              <a:spcBef>
                <a:spcPts val="400"/>
              </a:spcBef>
              <a:buClr>
                <a:srgbClr val="F4BC40"/>
              </a:buClr>
              <a:buChar char="▪"/>
              <a:defRPr sz="3115"/>
            </a:pPr>
            <a:r>
              <a:t>Semptomları açıklayabilecek yapısal bir hastalığın (üst GİS endoskopisi dahil) bulunmaması gerekir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</a:t>
            </a:r>
          </a:p>
          <a:p>
            <a:pPr marL="299077" indent="-299077" defTabSz="509539">
              <a:lnSpc>
                <a:spcPct val="80000"/>
              </a:lnSpc>
              <a:spcBef>
                <a:spcPts val="400"/>
              </a:spcBef>
              <a:buSzTx/>
              <a:buNone/>
              <a:defRPr sz="3115"/>
            </a:pPr>
            <a:r>
              <a:t>	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ispepsi Sebepler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Dispepsi Sebepleri</a:t>
            </a:r>
          </a:p>
        </p:txBody>
      </p:sp>
      <p:graphicFrame>
        <p:nvGraphicFramePr>
          <p:cNvPr id="165" name="2D Pie Chart"/>
          <p:cNvGraphicFramePr/>
          <p:nvPr>
            <p:extLst>
              <p:ext uri="{D42A27DB-BD31-4B8C-83A1-F6EECF244321}">
                <p14:modId xmlns:p14="http://schemas.microsoft.com/office/powerpoint/2010/main" val="1406735936"/>
              </p:ext>
            </p:extLst>
          </p:nvPr>
        </p:nvGraphicFramePr>
        <p:xfrm>
          <a:off x="1534204" y="2883422"/>
          <a:ext cx="10108874" cy="57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ispepsi’de alarm semptomları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b="1" i="1" u="sng" spc="600">
                <a:solidFill>
                  <a:srgbClr val="5EA31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Dispepsi’de alarm semptomları</a:t>
            </a:r>
          </a:p>
        </p:txBody>
      </p:sp>
      <p:sp>
        <p:nvSpPr>
          <p:cNvPr id="168" name="YAS&gt;55…"/>
          <p:cNvSpPr txBox="1">
            <a:spLocks noGrp="1"/>
          </p:cNvSpPr>
          <p:nvPr>
            <p:ph type="body" idx="1"/>
          </p:nvPr>
        </p:nvSpPr>
        <p:spPr>
          <a:xfrm>
            <a:off x="161289" y="1682184"/>
            <a:ext cx="12682222" cy="7907658"/>
          </a:xfrm>
          <a:prstGeom prst="rect">
            <a:avLst/>
          </a:prstGeom>
        </p:spPr>
        <p:txBody>
          <a:bodyPr/>
          <a:lstStyle/>
          <a:p>
            <a:pPr marL="286638" indent="-286638" defTabSz="356361">
              <a:spcBef>
                <a:spcPts val="2500"/>
              </a:spcBef>
              <a:defRPr sz="2800"/>
            </a:pPr>
            <a:r>
              <a:t>YAS&gt;55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Odinofaji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Progresyon gösteren Disfaji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İstemsiz Kilo Kaybı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Açıklanamayan Demir Eksikliği Anemisi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Devam eden Kusma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Sarılık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Ailede üst GİS Malignitesi (+)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Palpe edilebilen kitle veya LAP</a:t>
            </a:r>
          </a:p>
          <a:p>
            <a:pPr marL="286638" indent="-286638" defTabSz="356361">
              <a:spcBef>
                <a:spcPts val="2500"/>
              </a:spcBef>
              <a:defRPr sz="2800"/>
            </a:pPr>
            <a:r>
              <a:t>Gastrointestinal kanama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ispepsi’de yaklaşım"/>
          <p:cNvSpPr txBox="1">
            <a:spLocks noGrp="1"/>
          </p:cNvSpPr>
          <p:nvPr>
            <p:ph type="title"/>
          </p:nvPr>
        </p:nvSpPr>
        <p:spPr>
          <a:xfrm>
            <a:off x="660400" y="121919"/>
            <a:ext cx="11684000" cy="772515"/>
          </a:xfrm>
          <a:prstGeom prst="rect">
            <a:avLst/>
          </a:prstGeom>
        </p:spPr>
        <p:txBody>
          <a:bodyPr/>
          <a:lstStyle>
            <a:lvl1pPr defTabSz="508254">
              <a:defRPr sz="3900" u="sng" spc="600">
                <a:solidFill>
                  <a:srgbClr val="76D6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Dispepsi’de yaklaşım</a:t>
            </a:r>
          </a:p>
        </p:txBody>
      </p:sp>
      <p:sp>
        <p:nvSpPr>
          <p:cNvPr id="171" name="Dispepsi (+)"/>
          <p:cNvSpPr txBox="1"/>
          <p:nvPr/>
        </p:nvSpPr>
        <p:spPr>
          <a:xfrm>
            <a:off x="5528119" y="850900"/>
            <a:ext cx="194856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Dispepsi (+)</a:t>
            </a:r>
          </a:p>
        </p:txBody>
      </p:sp>
      <p:sp>
        <p:nvSpPr>
          <p:cNvPr id="172" name="Yaş &gt;50,…"/>
          <p:cNvSpPr txBox="1"/>
          <p:nvPr/>
        </p:nvSpPr>
        <p:spPr>
          <a:xfrm>
            <a:off x="7855585" y="1558596"/>
            <a:ext cx="325416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Yaş </a:t>
            </a:r>
            <a:r>
              <a:rPr lang="tr-TR" dirty="0" smtClean="0"/>
              <a:t>&lt; </a:t>
            </a:r>
            <a:r>
              <a:rPr dirty="0" smtClean="0"/>
              <a:t>50</a:t>
            </a:r>
            <a:r>
              <a:rPr dirty="0"/>
              <a:t>, </a:t>
            </a:r>
          </a:p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Alarm Semptomları </a:t>
            </a:r>
            <a:r>
              <a:rPr dirty="0" smtClean="0"/>
              <a:t>(</a:t>
            </a:r>
            <a:r>
              <a:rPr lang="tr-TR" dirty="0"/>
              <a:t>-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73" name="Yaş &lt; 50,…"/>
          <p:cNvSpPr txBox="1"/>
          <p:nvPr/>
        </p:nvSpPr>
        <p:spPr>
          <a:xfrm>
            <a:off x="2184784" y="1558596"/>
            <a:ext cx="33621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Yaş </a:t>
            </a:r>
            <a:r>
              <a:rPr lang="tr-TR" dirty="0" smtClean="0"/>
              <a:t>&gt;</a:t>
            </a:r>
            <a:r>
              <a:rPr dirty="0" smtClean="0"/>
              <a:t> </a:t>
            </a:r>
            <a:r>
              <a:rPr dirty="0"/>
              <a:t>50, </a:t>
            </a:r>
          </a:p>
          <a:p>
            <a: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Alarm Semptomları </a:t>
            </a:r>
            <a:r>
              <a:rPr dirty="0" smtClean="0"/>
              <a:t>(</a:t>
            </a:r>
            <a:r>
              <a:rPr lang="tr-TR" dirty="0" smtClean="0"/>
              <a:t>+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74" name="ÖGD"/>
          <p:cNvSpPr txBox="1"/>
          <p:nvPr/>
        </p:nvSpPr>
        <p:spPr>
          <a:xfrm>
            <a:off x="3447541" y="2874856"/>
            <a:ext cx="83667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ÖGD</a:t>
            </a:r>
          </a:p>
        </p:txBody>
      </p:sp>
      <p:sp>
        <p:nvSpPr>
          <p:cNvPr id="175" name="H. Pilori Testi"/>
          <p:cNvSpPr txBox="1"/>
          <p:nvPr/>
        </p:nvSpPr>
        <p:spPr>
          <a:xfrm>
            <a:off x="8488256" y="2874856"/>
            <a:ext cx="198882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H. Pilori Testi</a:t>
            </a:r>
          </a:p>
        </p:txBody>
      </p:sp>
      <p:sp>
        <p:nvSpPr>
          <p:cNvPr id="176" name="-"/>
          <p:cNvSpPr txBox="1"/>
          <p:nvPr/>
        </p:nvSpPr>
        <p:spPr>
          <a:xfrm>
            <a:off x="8673902" y="3605812"/>
            <a:ext cx="21031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-</a:t>
            </a:r>
          </a:p>
        </p:txBody>
      </p:sp>
      <p:sp>
        <p:nvSpPr>
          <p:cNvPr id="177" name="+"/>
          <p:cNvSpPr txBox="1"/>
          <p:nvPr/>
        </p:nvSpPr>
        <p:spPr>
          <a:xfrm>
            <a:off x="10138201" y="3605811"/>
            <a:ext cx="33935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+</a:t>
            </a:r>
          </a:p>
        </p:txBody>
      </p:sp>
      <p:sp>
        <p:nvSpPr>
          <p:cNvPr id="178" name="PPİ 8 hft"/>
          <p:cNvSpPr txBox="1"/>
          <p:nvPr/>
        </p:nvSpPr>
        <p:spPr>
          <a:xfrm>
            <a:off x="7407545" y="4507712"/>
            <a:ext cx="133319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PPİ 8 hft</a:t>
            </a:r>
          </a:p>
        </p:txBody>
      </p:sp>
      <p:sp>
        <p:nvSpPr>
          <p:cNvPr id="179" name="Tedavi"/>
          <p:cNvSpPr txBox="1"/>
          <p:nvPr/>
        </p:nvSpPr>
        <p:spPr>
          <a:xfrm>
            <a:off x="10542651" y="4507712"/>
            <a:ext cx="10235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Tedavi</a:t>
            </a:r>
          </a:p>
        </p:txBody>
      </p:sp>
      <p:sp>
        <p:nvSpPr>
          <p:cNvPr id="180" name="Tedaviye Yanıt Yok (+)"/>
          <p:cNvSpPr txBox="1"/>
          <p:nvPr/>
        </p:nvSpPr>
        <p:spPr>
          <a:xfrm>
            <a:off x="7870274" y="5654463"/>
            <a:ext cx="322478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Tedaviye Yanıt Yok (+)</a:t>
            </a:r>
          </a:p>
        </p:txBody>
      </p:sp>
      <p:sp>
        <p:nvSpPr>
          <p:cNvPr id="181" name="Line"/>
          <p:cNvSpPr/>
          <p:nvPr/>
        </p:nvSpPr>
        <p:spPr>
          <a:xfrm>
            <a:off x="3865879" y="2387600"/>
            <a:ext cx="2" cy="520700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9482666" y="2387600"/>
            <a:ext cx="2" cy="520700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 flipH="1">
            <a:off x="8842293" y="3327399"/>
            <a:ext cx="640375" cy="324693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9586418" y="3327399"/>
            <a:ext cx="691105" cy="324441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10327533" y="4068514"/>
            <a:ext cx="691105" cy="324440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 flipH="1">
            <a:off x="8030057" y="4061571"/>
            <a:ext cx="640376" cy="324692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 flipH="1">
            <a:off x="9034965" y="4751615"/>
            <a:ext cx="1213462" cy="1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8015833" y="5049651"/>
            <a:ext cx="1023075" cy="489632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Tekrar Gözden Geçir"/>
          <p:cNvSpPr txBox="1"/>
          <p:nvPr/>
        </p:nvSpPr>
        <p:spPr>
          <a:xfrm>
            <a:off x="7960648" y="6801215"/>
            <a:ext cx="304403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00F9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Tekrar Gözden Geçir</a:t>
            </a:r>
          </a:p>
        </p:txBody>
      </p:sp>
      <p:sp>
        <p:nvSpPr>
          <p:cNvPr id="190" name="Line"/>
          <p:cNvSpPr/>
          <p:nvPr/>
        </p:nvSpPr>
        <p:spPr>
          <a:xfrm>
            <a:off x="9482666" y="7461116"/>
            <a:ext cx="2" cy="520702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ÖGD"/>
          <p:cNvSpPr txBox="1"/>
          <p:nvPr/>
        </p:nvSpPr>
        <p:spPr>
          <a:xfrm>
            <a:off x="9064328" y="8121019"/>
            <a:ext cx="83667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ÖGD</a:t>
            </a:r>
          </a:p>
        </p:txBody>
      </p:sp>
      <p:sp>
        <p:nvSpPr>
          <p:cNvPr id="192" name="Line"/>
          <p:cNvSpPr/>
          <p:nvPr/>
        </p:nvSpPr>
        <p:spPr>
          <a:xfrm>
            <a:off x="9482666" y="6227838"/>
            <a:ext cx="2" cy="520702"/>
          </a:xfrm>
          <a:prstGeom prst="line">
            <a:avLst/>
          </a:prstGeom>
          <a:ln w="50800">
            <a:solidFill>
              <a:srgbClr val="FF2E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1322</Words>
  <Application>Microsoft Macintosh PowerPoint</Application>
  <PresentationFormat>Custom</PresentationFormat>
  <Paragraphs>314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Avenir Book</vt:lpstr>
      <vt:lpstr>Avenir Heavy</vt:lpstr>
      <vt:lpstr>Avenir Light</vt:lpstr>
      <vt:lpstr>Avenir Medium</vt:lpstr>
      <vt:lpstr>Comic Sans MS</vt:lpstr>
      <vt:lpstr>Helvetica Neue</vt:lpstr>
      <vt:lpstr>New_Template1</vt:lpstr>
      <vt:lpstr>FONKSİYONEL DİSPEPSİ &amp; İRRİTABL BAĞIRSAK SENDROMU (İBS)</vt:lpstr>
      <vt:lpstr>PowerPoint Presentation</vt:lpstr>
      <vt:lpstr>ROMA III - FONKSİYONEL Gİ HASTALIKLAR - 1</vt:lpstr>
      <vt:lpstr>ROMA III - FONKSİYONEL Gİ HASTALIKLAR - 2</vt:lpstr>
      <vt:lpstr>      </vt:lpstr>
      <vt:lpstr>FONKSİYONEL DİSPEPSİ  </vt:lpstr>
      <vt:lpstr>Dispepsi Sebepleri</vt:lpstr>
      <vt:lpstr>Dispepsi’de alarm semptomları</vt:lpstr>
      <vt:lpstr>Dispepsi’de yaklaşım</vt:lpstr>
      <vt:lpstr>PowerPoint Presentation</vt:lpstr>
      <vt:lpstr>KRİTERLERİN KULLANIMI İÇİN ŞARTLAR</vt:lpstr>
      <vt:lpstr>EPİDEMİYOLOJİ  </vt:lpstr>
      <vt:lpstr>  KLİNİK YAKLAŞIM</vt:lpstr>
      <vt:lpstr>   TEDAVİ  </vt:lpstr>
      <vt:lpstr>PowerPoint Presentation</vt:lpstr>
      <vt:lpstr>İBS - TANIM</vt:lpstr>
      <vt:lpstr>PowerPoint Presentation</vt:lpstr>
      <vt:lpstr>        EPİDEMİYOLOJİ - 1</vt:lpstr>
      <vt:lpstr>    EPİDEMİYOLOJİ - 2</vt:lpstr>
      <vt:lpstr>            EPİDEMİYOLOJİ - 3</vt:lpstr>
      <vt:lpstr>          ETİYOPATOGENEZ</vt:lpstr>
      <vt:lpstr>TANI</vt:lpstr>
      <vt:lpstr>MANNİNG KRİTERLERİ (1978)</vt:lpstr>
      <vt:lpstr> ROMA KRİTERLERİ</vt:lpstr>
      <vt:lpstr> TANIDA İZLENECEK YOL</vt:lpstr>
      <vt:lpstr>     ALARM  BULGULARI</vt:lpstr>
      <vt:lpstr>    AYIRICI  TANI</vt:lpstr>
      <vt:lpstr>PowerPoint Presentation</vt:lpstr>
      <vt:lpstr>DİYARE BASKIN İBS’YE YAKLAŞIM</vt:lpstr>
      <vt:lpstr>KABIZLIK BASKIN İBS’YE YAKLAŞIM</vt:lpstr>
      <vt:lpstr>PowerPoint Presentation</vt:lpstr>
      <vt:lpstr>       TEDAVİ - 1</vt:lpstr>
      <vt:lpstr>   TEDAVİ - 2</vt:lpstr>
      <vt:lpstr>    TEDAVİ - 3</vt:lpstr>
      <vt:lpstr>   TEDAVİ - 4</vt:lpstr>
      <vt:lpstr>         TEDAVİ - 5</vt:lpstr>
      <vt:lpstr>   TEDAVİ - 6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FONKSİYONEL DİSPEPSİ &amp; İRRİTABL BAĞIRSAK SENDROMU (İBS)</dc:title>
  <cp:lastModifiedBy>Microsoft Office User</cp:lastModifiedBy>
  <cp:revision>3</cp:revision>
  <dcterms:modified xsi:type="dcterms:W3CDTF">2018-01-30T07:13:30Z</dcterms:modified>
</cp:coreProperties>
</file>