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311" r:id="rId2"/>
    <p:sldId id="256" r:id="rId3"/>
    <p:sldId id="268" r:id="rId4"/>
    <p:sldId id="257" r:id="rId5"/>
    <p:sldId id="261" r:id="rId6"/>
    <p:sldId id="262" r:id="rId7"/>
    <p:sldId id="266" r:id="rId8"/>
    <p:sldId id="267" r:id="rId9"/>
    <p:sldId id="265" r:id="rId10"/>
    <p:sldId id="258" r:id="rId11"/>
    <p:sldId id="275" r:id="rId12"/>
    <p:sldId id="274" r:id="rId13"/>
    <p:sldId id="273" r:id="rId14"/>
    <p:sldId id="272" r:id="rId15"/>
    <p:sldId id="271" r:id="rId16"/>
    <p:sldId id="270" r:id="rId17"/>
    <p:sldId id="269" r:id="rId18"/>
    <p:sldId id="276" r:id="rId19"/>
    <p:sldId id="283" r:id="rId20"/>
    <p:sldId id="282" r:id="rId21"/>
    <p:sldId id="281" r:id="rId22"/>
    <p:sldId id="280" r:id="rId23"/>
    <p:sldId id="279" r:id="rId24"/>
    <p:sldId id="278" r:id="rId25"/>
    <p:sldId id="277" r:id="rId26"/>
    <p:sldId id="289" r:id="rId27"/>
    <p:sldId id="284" r:id="rId28"/>
    <p:sldId id="288" r:id="rId29"/>
    <p:sldId id="287" r:id="rId30"/>
    <p:sldId id="259" r:id="rId31"/>
    <p:sldId id="297" r:id="rId32"/>
    <p:sldId id="296" r:id="rId33"/>
    <p:sldId id="295" r:id="rId34"/>
    <p:sldId id="294" r:id="rId35"/>
    <p:sldId id="293" r:id="rId36"/>
    <p:sldId id="292" r:id="rId37"/>
    <p:sldId id="291" r:id="rId38"/>
    <p:sldId id="290" r:id="rId39"/>
    <p:sldId id="298" r:id="rId40"/>
    <p:sldId id="299" r:id="rId41"/>
    <p:sldId id="302" r:id="rId42"/>
    <p:sldId id="301" r:id="rId43"/>
    <p:sldId id="300" r:id="rId44"/>
    <p:sldId id="260" r:id="rId45"/>
    <p:sldId id="309" r:id="rId46"/>
    <p:sldId id="308" r:id="rId47"/>
    <p:sldId id="307" r:id="rId48"/>
    <p:sldId id="306" r:id="rId49"/>
    <p:sldId id="305" r:id="rId50"/>
    <p:sldId id="304" r:id="rId51"/>
    <p:sldId id="303" r:id="rId52"/>
    <p:sldId id="310" r:id="rId5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0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81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219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68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6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218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584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09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22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2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0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3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2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4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96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20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7EB4726-2AE0-4D09-BD2B-737A54E575BD}" type="datetimeFigureOut">
              <a:rPr lang="tr-TR" smtClean="0"/>
              <a:t>13.12.2017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2481F-79FC-4EEE-BCE8-E9AC97CA4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0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  <p:sldLayoutId id="21474841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VI. YARIYIL BAHAR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AHMET CAHİD HAKSEVER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39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Velâyet birine yaklaşma, yakınlık, sultanlık anlamında olup ıstılahta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Allah’ın emirlerini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îfâ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günahlardan kaçınmak, farz ve nafilelere devam etmekle nefsinin perdelerini kaldırıp müridin kulun tutan elinin, gören gözünün ve işiten kulağının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Hakk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olmasıdır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30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“Allah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mü’minlerin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velîsidir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 “O (Allah), bütün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sâlih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kullarına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velîlik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ediyor,” 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âyetleri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bütün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mü’minlerin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Allah’ın dostu olduğuna, onları gözetip koruduğuna; </a:t>
            </a:r>
            <a:endParaRPr lang="tr-T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takvâ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sahipleri Allah’ın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velîleri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dostlarıdır” 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âyeti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muttakîlerin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Allah’a yakınlık konusunda diğer </a:t>
            </a:r>
            <a:r>
              <a:rPr lang="tr-TR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mü’minlerden</a:t>
            </a:r>
            <a:r>
              <a:rPr lang="tr-T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farklı bir kategoride bulunduklarına işaret etmektedir </a:t>
            </a:r>
            <a:endParaRPr lang="tr-T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199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Kur’an ve hadislerden hareketle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dört çeşit velâyetten bahsetmektedirler.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Velâyet-i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uzmâ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Lâhûtî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velâyet, son peygamber Hz. Muhammed (s.)’in velâyeti.</a:t>
            </a: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9089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	Velâyet-i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kübra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Ceberutî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velâyet, diğer peygamberlerin velâyeti.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Velâyet-i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vustâ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Melekûtî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evliyânın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velâyeti.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Velâyet-i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suğrâ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Nâsûtî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velâyet, bütün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mü’minlerin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velâyeti.</a:t>
            </a: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182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Velâyet-i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vustâ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kategorisindeki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ricâlu’l-gaybda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geçen “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ise kelime olarak “insana gizli olan şey” demektir.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mutlak ve mukayyet (izafi) olmak üzere iki kısma ayrılır. Mutlak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olmuş ve olacağı tüm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cüziyyatıyla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hakiki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mânâda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bilgisinin ancak Allah’a mahsus olduğu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gaybdır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4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Mukayyet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Allah’ın, insanların bir kısmına bildirip diğerlerinden gizlediği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gaybdir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Çeşitli bilgi edinme yöntemleriyle (deney, gözlem,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keşf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ilhâm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bilinmeyen şeylerin öğrenilmesi bu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mânâdadır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göre Peygamber olmayan insanlar da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keşf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ilhama maruz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kalabilirler.  </a:t>
            </a:r>
          </a:p>
        </p:txBody>
      </p:sp>
    </p:spTree>
    <p:extLst>
      <p:ext uri="{BB962C8B-B14F-4D97-AF65-F5344CB8AC3E}">
        <p14:creationId xmlns:p14="http://schemas.microsoft.com/office/powerpoint/2010/main" val="1125264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Ricâlu’l-gayb insanların çoğu tarafından kolayca bilinip tanınmayan, hakikatlere ve sırlara vâkıf olan kişilere verilen bir isimdir.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Tasavvufi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düşüncede, ruhunu nefsine hâkim kılan kadın erkek herkes rical kapsamına girebilir 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37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Ricâlu’l-gayb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 kutup,  abdal,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ebrâr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evtad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üçler, yediler, kırklar, abdallar, üç yüzler gibi ifadeler de kullanılmaktadır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845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“Şüphesiz Allah, üç yüz kişinin kalbini Âdem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üzere, onlardan kırk kişinin kalbini Mûsâ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üzere, yedisinin kalbini İbrahim (as.)’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üzere, beşininkini Cibril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üzere, üçününkini Mikail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üzere, birininkini de İsrafil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kalbi üzere yaratmıştır.”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365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Tasavvufi düşüncede, âlemin düzeninin kendilerine havale edildiği ve kendilerine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ahyâr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denilen üç yüz kişi vardır. Ayrıca kırkına abdal, yedisine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ebrâr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dördüne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evtâd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üçüne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nukebâ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veya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etkıyâ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denilir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45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/>
              <a:t>TASAVVUF I 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 smtClean="0"/>
              <a:t>ÜÇÜNCÜ BÖLÜM</a:t>
            </a:r>
            <a:r>
              <a:rPr lang="tr-TR" sz="4400" b="1" dirty="0"/>
              <a:t/>
            </a:r>
            <a:br>
              <a:rPr lang="tr-TR" sz="4400" b="1" dirty="0"/>
            </a:br>
            <a:r>
              <a:rPr lang="tr-TR" sz="4400" b="1" dirty="0"/>
              <a:t>MÜRİT VE MÜRŞİDE DAİR MESELELER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7"/>
            <a:ext cx="8689976" cy="3927423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Kâmil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beklenir?	</a:t>
            </a:r>
            <a:endParaRPr lang="tr-TR" altLang="tr-TR" sz="2500" b="1" cap="none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Ricâlu’l-gayb ne demektir?	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Kişi, herhangi bir tarikatın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Şeyhe teslimiyetteki ölçü nedir?	</a:t>
            </a:r>
          </a:p>
        </p:txBody>
      </p:sp>
    </p:spTree>
    <p:extLst>
      <p:ext uri="{BB962C8B-B14F-4D97-AF65-F5344CB8AC3E}">
        <p14:creationId xmlns:p14="http://schemas.microsoft.com/office/powerpoint/2010/main" val="906386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öldüğünde, yerine iki imamdan biri geçer. İki imam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“üçler” kategorisini oluşturur. Üçlerden biri ölürse, beşlerden biri; beşlerden biri ölürse, yedilerden biri;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onun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yerine geçer.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43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ricâlu’l-gayb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kutbu’l-ebdâl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kutbu’l-irşâd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diye iki kısma ayrılır. 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Kutbu’l-ebdâl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uzlete çekilen ricâlin kutbu olup, bunlara “uzlete çekilenler” anlamında “‘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uzletiyân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da denilmektedir.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Kutbu’l-irşâd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halka karışan ricâlin kutbu olup, bu gruba girenler için de ‘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ışretiyân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tabiri kullanılmaktadır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21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Kutbu’l-ebdâl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makamındaki kişinin,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kutbu’l-irşâdda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olduğu gibi,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vefâtıyla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yerine başka birisinin geçmesi hâdisesi söz konusu değildir.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Kutbu’l-ebdâl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makamında sabittir. Zira ‘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uzletiyânın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kutbu Hızır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İlyâs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.)’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dır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991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Kehf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Sûresi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61-82.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âyetlerde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Hz. Musa ile kıssası nakledilen zatın Hızır (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a.s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olduğunu ileri sürerler.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Onun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varlığına kanıt olarak, tarihin çeşitli devirlerinde ve farklı mekânlarda bu zatlarla karşılaştığını söyleyen kişilerin varlığını öne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sürerler</a:t>
            </a:r>
          </a:p>
        </p:txBody>
      </p:sp>
    </p:spTree>
    <p:extLst>
      <p:ext uri="{BB962C8B-B14F-4D97-AF65-F5344CB8AC3E}">
        <p14:creationId xmlns:p14="http://schemas.microsoft.com/office/powerpoint/2010/main" val="4156912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Rasûlullah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Ashâbı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Tebük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Seferi’nde iken, ikindi namazından sonra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gaybdan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beyt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dinlerler. Ashap, beyti söyleyen kişiyi göremeyince, Allah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(s.), “bu kardeşim Hızır’dır. Sizlere övgüde bulunuyor” şeklinde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mukâbelede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bulunur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231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Bugün süvariler heyecanla ileri atılmada,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Düşman, gecenin karanlığını kurtuluş bilmede,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ricâl-i mihrabın mesleği oldu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Rabblerinin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yardımıyla meşakkatler halloldu</a:t>
            </a:r>
          </a:p>
          <a:p>
            <a:pPr algn="just"/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5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göre ricâlin âlem üzerindeki tasarrufu kendi istek ve arzularına göre değildir. Zira mutlak yetki ve güç, sadece Allah’ındır.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âleminden halk âlemine doğru meydana gelen tenezzül,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üzerinden vuku bulur. Ricâlu’l-gayb, her ne kadar iradesini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Hakk’ta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eritse de, beşerî yönü itibariyle hatadan münezzeh değildir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27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Teymiyye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Kayyım el-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Cevziyye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ricâl konusunda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Müsned’in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dışında yer alan hadislere tenkitler yöneltmekte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ricalu’l-gayb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olduğu söylenen bazı insanlara olağanüstü hüviyet, güç ve yetkiler nispet etmenin İslam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akîdesiyle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bağdaşmayacağını belirtmektedir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7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3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Teymiyye’nin</a:t>
            </a:r>
            <a:r>
              <a:rPr lang="tr-T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buradaki hassasiyetinin, insanların ihtiyaçlarını Allah’a değil de bu gibi insanlara arz etmesi gibi bir algıdan kaynaklandığı söylenebilir</a:t>
            </a:r>
            <a:endParaRPr lang="tr-TR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74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098237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Ricâlu’l-gayb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demektir?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18939"/>
            <a:ext cx="8689976" cy="487180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Suyûtî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Aclûnî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(ö. 1162/1652), 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Azimadabi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Kettânî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(ö. 1346/1927) gibi isimler ise rical anlayışının dini açıdan bir sorun teşkil etmediği, Allah’ın tasarruf ya da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gaybı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bilme konusundaki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âyetlerle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çelişmediği, konuyla ilgili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rivâyet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tarîklerinin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çokluğu nedeniyle de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ricalu’l-gayb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mevzuuna olumlu yaklaştıkları söylenebilir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44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Eğiticilik açısından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Yaşamı güzel ahlâk, Kur’an ve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Sünnet’e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uygunluk,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takvâ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istikamet üzere,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Müritlerine rehberlik edebilecek derecede fıkıh,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akaid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diğer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dînî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ilimlere vâkıf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7338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 insanın hele de günümüz şartlarında kendi başına ve toplama bilgilerle bir meslek sahibi olması imkânsız değilse bile çok zordur.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9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İnsanın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bireysel ve sosyal hayatında önemli yere sahip olan din konusunda bir eğitimciye ihtiyacı ise yadsınamaz bir gerçektir </a:t>
            </a:r>
          </a:p>
          <a:p>
            <a:pPr algn="just"/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689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Haldun üç çeşit tasavvuftan bahseder ve şeyhin zaruretini buna göre değerlendirir: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96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	Tasavvufun Allah’ın emirlerine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riâyet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nehiylerinden sakınmaktan bahseden yani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takvâyı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esas alan yönü herkese farzdır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56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4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2.	Herkese açık olmakla birlikte yüksek kabiliyet ve istidat sahiplerinin kendi iradeleriyle benimsedikleri, istikamet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mücâhedesine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yer veren tasavvuf ki bu da kitaplardan öğrenilebilir ama bir şeyhle birlikte daha sağlıklı olur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7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	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Keşf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ıttıla’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mücâhedesinden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bahseden tasavvuf… Burada yolu önceden geçmiş, tehlikelerini bilen kâmil bir şeyh zaruridir. Zira bu yolda kalbe doğacak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keşf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ilhâm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gibi bilgilerle karşı karşıya kalınabilmektedir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3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TasavvufuN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TANMINDAN HAREKETLE her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isteyen, “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Üsve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Hasene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Allah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(s.)’nün hayatını örnek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almak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sûretiyle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kitaplardan 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öğrenerek böylesi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tasavvufu elbette yaşayabilir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254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Tasavvuf literatüründe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şeyhsiz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 manevî hayatın nasıl olabileceğine dair eserler de bulunmakta olup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İbn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Arabî’nin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Hilyetü’l-ebdâl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adlı eseri buna örnek gösterilebilir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22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Ancak bir şeyhin gözetiminde yürütülen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seyr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sülûkla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kişinin kendi başına uyguladığı manevî eğitime, aşılı ağaç ile kendiliğinden yetişen ağaç misal gösterilir.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19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Mürşidin telkin ettiği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ezkârın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 ya da çok olması mürit açısından sorun teşkil edebilmektedir.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mistik sistemlerin aksine İslam tasavvufunda mürşide verilen önemin sebeplerinden biri budur.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94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İnsanları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dînî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emirleri uygulamaya,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takvâ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istikamete çağıran,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Mümkün mertebe bütün insanlara nasihat eden,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Belli bir tarikatın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usûlüne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göre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sülûkunu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tamamlamış,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Tarikatta hangi alan(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)da yetkin (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olduğuna dair (talim, sohbet, tarikat vb.) icazetli	</a:t>
            </a:r>
          </a:p>
        </p:txBody>
      </p:sp>
    </p:spTree>
    <p:extLst>
      <p:ext uri="{BB962C8B-B14F-4D97-AF65-F5344CB8AC3E}">
        <p14:creationId xmlns:p14="http://schemas.microsoft.com/office/powerpoint/2010/main" val="219680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zikir konusundaki hassasiyet, sayılı zikirlerin yani evradın gündelik olarak yapılacağına dair nezirler için geçerlidir. Zira Kur’an-ı Kerim’de Allah’ın çokça zikredilmesi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defaatle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vurgulanmaktadır. 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36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Sayılı zikir konusunda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sûfîlerin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dikkat çektikleri hususlardan biri, belli sayıda periyodik olarak yapmaya niyetlenmenin nezir kategorisine girmesidir.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2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Şayet kişinin ruhi manevî kapasitesinin üstünde bir sayıda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evrad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 gün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îfâ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edilecek olursa, üstelik bu bir şeyh gözetiminde değil de kendi başına icra edilirse bir takım sorunların zuhur edebileceği ileri sürülür.</a:t>
            </a:r>
          </a:p>
          <a:p>
            <a:pPr algn="just"/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1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637883"/>
          </a:xfrm>
        </p:spPr>
        <p:txBody>
          <a:bodyPr>
            <a:noAutofit/>
          </a:bodyPr>
          <a:lstStyle/>
          <a:p>
            <a:r>
              <a:rPr lang="tr-TR" altLang="tr-TR" sz="32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herhangi bir tarikatın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seyr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sülûk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yöntemini kendi başına ya da kitaplardan okumak </a:t>
            </a:r>
            <a:r>
              <a:rPr lang="tr-TR" altLang="tr-TR" sz="32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sûretiyle</a:t>
            </a:r>
            <a:r>
              <a:rPr lang="tr-TR" altLang="tr-TR" sz="32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uygulayabilir mi?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158585"/>
            <a:ext cx="8689976" cy="433215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“şeyhi olmayanın şeyhi şeytandır”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162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Tasavvufi düşüncede şeyh, doktora benzetilir. Tedavi süresince uzmanlığına güvendiği bir doktorun söylediklerini yapması nasıl hastanın sorumluluğu olarak kabul ediliyorsa manevî eğitimde de müridin kâmil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mükemmil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şeyhe bağlılığı  ve teslimiyeti esas kabul edilmiştir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90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Seyr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sülûkta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mürit-şeyh ilişkisinin canlılığı ve sürekliliği, tasavvufi eğitim açısından önemlidir. “Kişi, sevdiğine itaat eder” prensibinden hareketle. müridin şeyhe yönelik sevgisini de muhafaza etmesi beklenir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66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Şeyh ile mürit arasındaki bu bağın tesisinde, sahabe ve Allah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 arasındaki iletişim, diyalog ve teslimiyet örnek alınır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2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Ancak hemen tüm mistik sistemlerde insanın suiistimal edilebilen yönlerinden biri, sevginin beraberinde getirdiği bu teslimiyettir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698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gassâlin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önündeki meyyit gibi olmalı”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“Şeyhin hikmetinden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suâl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olunmaz”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04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şeyhin bir tavır veya sözünü anlamaya çalışmayı abesle iştigal,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niçini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nedeni, nasılı sormak itaatsizlik ve isyan olarak nitelendirmek de doğru değildir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194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 açısından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Yaşantısıyla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örnek şahsiyet konumunda,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İhsan mertebesine ermiş, konuştuğunda veya görüldüğünde Allah’ın hatırlandığı,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Bütün mahlûkata şefkat ve merhamet gözüyle bakan,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Küçüklere merhamet, büyüklere saygı gösteren,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Dünyalığı ve makam sevgisini kalbinden çıkarmış, cömert,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5617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Hz. Ömer’in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Hudeybiye’de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Allah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Rasûlü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(s.)’ne </a:t>
            </a:r>
            <a:r>
              <a:rPr lang="tr-TR" sz="29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suâli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3968949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Kitap ve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Sünnet’e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muhalif söylem ve davranışlar karşısında şeyhe teslimiyet ya da bunda bir hikmet vardır gibi bir tavır, dinen müride de sorumluluk yükler 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144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2"/>
            <a:ext cx="8689976" cy="1038276"/>
          </a:xfrm>
        </p:spPr>
        <p:txBody>
          <a:bodyPr>
            <a:noAutofit/>
          </a:bodyPr>
          <a:lstStyle/>
          <a:p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Şeyhe teslimiyetteki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ölçü nedir?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1678899"/>
            <a:ext cx="8689976" cy="4811842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</a:t>
            </a:r>
          </a:p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“(Yahudiler) Allah’ı bırakıp hahamlarını; (Hıristiyanlar ise) rahiplerini ve Meryem oğlu Mesih’i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Rabb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edindiler. Oysa onlar da ancak, bir olan Allah’a ibadet  etmekle </a:t>
            </a:r>
            <a:r>
              <a:rPr lang="tr-TR" sz="29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emrolunmuşlardır</a:t>
            </a:r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….”</a:t>
            </a:r>
            <a:endParaRPr lang="tr-TR" sz="29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02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Az yeme, az uyuma, az konuşma hususuna dikkat eden,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Hakk’ın rızasına muhalif işlerde karşı çıkma cesaretine sahip,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İnsanların ayıplarını yüzüne vurmayan, zarif ve latif,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İnsanlardan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 şey beklemeyen,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İnsanları tanıyıp ruh halini çözümleyebilen,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770692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altLang="tr-TR" sz="25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Kerâmete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önem vermeyen,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altLang="tr-TR" sz="2500" b="1" cap="none" dirty="0" err="1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Mâlâyâni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 vakit geçirmeyen,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Kendi dışındaki şeyhleri kötüleyip küçümsemeyen,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	Konuşurken kendisine karşı çıkanlarla tartışmaya ve münazaraya girmeyen bir karaktere sahip olması beklenir.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999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Tasavvufi gelenekte bir kişinin mürşit tayin edilmesinde, yukarıdaki bu nitelikleri taşımasının yanında, Allah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Rasûlü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(s.)’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nden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manevî bir işaret de gerekli görülmektedir. </a:t>
            </a:r>
            <a:r>
              <a:rPr lang="tr-TR" altLang="tr-TR" sz="2500" b="1" cap="none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Kerâmeti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kendinden menkul, herhangi bir ehliyete sahip olmadan şeyhlik iddiasında bulunmak, kişinin kendisine ve tâbîlerine zarar verecektir	</a:t>
            </a:r>
          </a:p>
        </p:txBody>
      </p:sp>
    </p:spTree>
    <p:extLst>
      <p:ext uri="{BB962C8B-B14F-4D97-AF65-F5344CB8AC3E}">
        <p14:creationId xmlns:p14="http://schemas.microsoft.com/office/powerpoint/2010/main" val="2797758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1472991"/>
          </a:xfrm>
        </p:spPr>
        <p:txBody>
          <a:bodyPr>
            <a:noAutofit/>
          </a:bodyPr>
          <a:lstStyle/>
          <a:p>
            <a:pPr algn="ctr"/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Kâmil 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altLang="tr-TR" sz="4400" b="1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mükemmil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 mürşidin ne tür özelliklere sahip olması </a:t>
            </a:r>
            <a:r>
              <a:rPr lang="tr-TR" altLang="tr-TR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beklenir</a:t>
            </a:r>
            <a:r>
              <a:rPr lang="tr-TR" altLang="tr-TR" sz="44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4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203555"/>
            <a:ext cx="8689976" cy="4287186"/>
          </a:xfrm>
        </p:spPr>
        <p:txBody>
          <a:bodyPr>
            <a:noAutofit/>
          </a:bodyPr>
          <a:lstStyle/>
          <a:p>
            <a:pPr algn="just"/>
            <a:r>
              <a:rPr lang="tr-TR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HAFTA  </a:t>
            </a:r>
          </a:p>
          <a:p>
            <a:pPr lvl="0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754688" algn="r"/>
              </a:tabLst>
            </a:pP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altLang="tr-TR" sz="2500" b="1" cap="none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asavvuf </a:t>
            </a:r>
            <a:r>
              <a:rPr lang="tr-TR" altLang="tr-TR" sz="2500" b="1" cap="none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yoluna intisap etmeyi düşünenlere de görev düşmektedir. Kişi, tarikata girmeden önce yolu, şeyhi ve o tarikatın müritlerini araştırmalı, kararını ona göre vermelidir. Bu nitelikleri taşıdığına kanaat getirilen bir yola girince de rehberin (dini hükümler çerçevesindeki) tavsiyelerine uyulmalıdır	</a:t>
            </a:r>
          </a:p>
        </p:txBody>
      </p:sp>
    </p:spTree>
    <p:extLst>
      <p:ext uri="{BB962C8B-B14F-4D97-AF65-F5344CB8AC3E}">
        <p14:creationId xmlns:p14="http://schemas.microsoft.com/office/powerpoint/2010/main" val="4091906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365</TotalTime>
  <Words>1900</Words>
  <Application>Microsoft Office PowerPoint</Application>
  <PresentationFormat>Geniş ekran</PresentationFormat>
  <Paragraphs>201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8" baseType="lpstr">
      <vt:lpstr>Arial</vt:lpstr>
      <vt:lpstr>Calibri</vt:lpstr>
      <vt:lpstr>Century Gothic</vt:lpstr>
      <vt:lpstr>Times New Roman</vt:lpstr>
      <vt:lpstr>Wingdings 3</vt:lpstr>
      <vt:lpstr>İyon</vt:lpstr>
      <vt:lpstr>TASAVVUF I  VI. YARIYIL BAHAR DÖNEMİ</vt:lpstr>
      <vt:lpstr>TASAVVUF I  ÜÇÜNCÜ BÖLÜM MÜRİT VE MÜRŞİDE DAİR MESELELER</vt:lpstr>
      <vt:lpstr>1      Kâmil ve mükemmil bir mürşidin ne tür özelliklere sahip olması beklenir </vt:lpstr>
      <vt:lpstr>1      Kâmil ve mükemmil bir mürşidin ne tür özelliklere sahip olması beklenir </vt:lpstr>
      <vt:lpstr>1      Kâmil ve mükemmil bir mürşidin ne tür özelliklere sahip olması beklenir </vt:lpstr>
      <vt:lpstr>1      Kâmil ve mükemmil bir mürşidin ne tür özelliklere sahip olması beklenir </vt:lpstr>
      <vt:lpstr>1      Kâmil ve mükemmil bir mürşidin ne tür özelliklere sahip olması beklenir </vt:lpstr>
      <vt:lpstr>1      Kâmil ve mükemmil bir mürşidin ne tür özelliklere sahip olması beklenir </vt:lpstr>
      <vt:lpstr>1      Kâmil ve mükemmil bir mürşidin ne tür özelliklere sahip olması beklenir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Ricâlu’l-gayb ne demektir? 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Kişi, herhangi bir tarikatın seyr ü sülûk yöntemini kendi başına ya da kitaplardan okumak sûretiyle uygulayabilir mi?</vt:lpstr>
      <vt:lpstr>Şeyhe teslimiyetteki ölçü nedir? </vt:lpstr>
      <vt:lpstr>Şeyhe teslimiyetteki ölçü nedir? </vt:lpstr>
      <vt:lpstr>Şeyhe teslimiyetteki ölçü nedir? </vt:lpstr>
      <vt:lpstr>Şeyhe teslimiyetteki ölçü nedir? </vt:lpstr>
      <vt:lpstr>Şeyhe teslimiyetteki ölçü nedir? </vt:lpstr>
      <vt:lpstr>Şeyhe teslimiyetteki ölçü nedir? </vt:lpstr>
      <vt:lpstr>Şeyhe teslimiyetteki ölçü nedir? </vt:lpstr>
      <vt:lpstr>Şeyhe teslimiyetteki ölçü nedir? </vt:lpstr>
      <vt:lpstr>Şeyhe teslimiyetteki ölçü nedir?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TASAVVUF I</dc:title>
  <dc:creator>user</dc:creator>
  <cp:lastModifiedBy>akademisyen</cp:lastModifiedBy>
  <cp:revision>45</cp:revision>
  <dcterms:created xsi:type="dcterms:W3CDTF">2017-02-25T18:57:10Z</dcterms:created>
  <dcterms:modified xsi:type="dcterms:W3CDTF">2017-12-13T12:48:27Z</dcterms:modified>
</cp:coreProperties>
</file>