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89" r:id="rId1"/>
  </p:sldMasterIdLst>
  <p:sldIdLst>
    <p:sldId id="311" r:id="rId2"/>
    <p:sldId id="256" r:id="rId3"/>
    <p:sldId id="268" r:id="rId4"/>
    <p:sldId id="257" r:id="rId5"/>
    <p:sldId id="261" r:id="rId6"/>
    <p:sldId id="262" r:id="rId7"/>
    <p:sldId id="266" r:id="rId8"/>
    <p:sldId id="267" r:id="rId9"/>
    <p:sldId id="265" r:id="rId10"/>
    <p:sldId id="258" r:id="rId11"/>
    <p:sldId id="275" r:id="rId12"/>
    <p:sldId id="274" r:id="rId13"/>
    <p:sldId id="273" r:id="rId14"/>
    <p:sldId id="272" r:id="rId15"/>
    <p:sldId id="271" r:id="rId16"/>
    <p:sldId id="270" r:id="rId17"/>
    <p:sldId id="269" r:id="rId18"/>
    <p:sldId id="276" r:id="rId19"/>
    <p:sldId id="283" r:id="rId20"/>
    <p:sldId id="282" r:id="rId21"/>
    <p:sldId id="281" r:id="rId22"/>
    <p:sldId id="280" r:id="rId23"/>
    <p:sldId id="279" r:id="rId24"/>
    <p:sldId id="278" r:id="rId25"/>
    <p:sldId id="277" r:id="rId26"/>
    <p:sldId id="289" r:id="rId27"/>
    <p:sldId id="284" r:id="rId28"/>
    <p:sldId id="288" r:id="rId29"/>
    <p:sldId id="287" r:id="rId30"/>
    <p:sldId id="259" r:id="rId31"/>
    <p:sldId id="297" r:id="rId32"/>
    <p:sldId id="296" r:id="rId33"/>
    <p:sldId id="295" r:id="rId34"/>
    <p:sldId id="294" r:id="rId35"/>
    <p:sldId id="293" r:id="rId36"/>
    <p:sldId id="292" r:id="rId37"/>
    <p:sldId id="291" r:id="rId38"/>
    <p:sldId id="290" r:id="rId39"/>
    <p:sldId id="298" r:id="rId40"/>
    <p:sldId id="299" r:id="rId41"/>
    <p:sldId id="302" r:id="rId42"/>
    <p:sldId id="301" r:id="rId43"/>
    <p:sldId id="300" r:id="rId44"/>
    <p:sldId id="260" r:id="rId45"/>
    <p:sldId id="309" r:id="rId46"/>
    <p:sldId id="308" r:id="rId47"/>
    <p:sldId id="307" r:id="rId48"/>
    <p:sldId id="306" r:id="rId49"/>
    <p:sldId id="305" r:id="rId50"/>
    <p:sldId id="304" r:id="rId51"/>
    <p:sldId id="303" r:id="rId52"/>
    <p:sldId id="310" r:id="rId5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4" d="100"/>
          <a:sy n="64" d="100"/>
        </p:scale>
        <p:origin x="90" y="2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B4726-2AE0-4D09-BD2B-737A54E575BD}" type="datetimeFigureOut">
              <a:rPr lang="tr-TR" smtClean="0"/>
              <a:t>13.12.2017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2481F-79FC-4EEE-BCE8-E9AC97CA48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870675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B4726-2AE0-4D09-BD2B-737A54E575BD}" type="datetimeFigureOut">
              <a:rPr lang="tr-TR" smtClean="0"/>
              <a:t>13.12.2017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2481F-79FC-4EEE-BCE8-E9AC97CA48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018135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B4726-2AE0-4D09-BD2B-737A54E575BD}" type="datetimeFigureOut">
              <a:rPr lang="tr-TR" smtClean="0"/>
              <a:t>13.12.2017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2481F-79FC-4EEE-BCE8-E9AC97CA48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252191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B4726-2AE0-4D09-BD2B-737A54E575BD}" type="datetimeFigureOut">
              <a:rPr lang="tr-TR" smtClean="0"/>
              <a:t>13.12.2017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2481F-79FC-4EEE-BCE8-E9AC97CA4828}" type="slidenum">
              <a:rPr lang="tr-TR" smtClean="0"/>
              <a:t>‹#›</a:t>
            </a:fld>
            <a:endParaRPr lang="tr-TR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4166859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B4726-2AE0-4D09-BD2B-737A54E575BD}" type="datetimeFigureOut">
              <a:rPr lang="tr-TR" smtClean="0"/>
              <a:t>13.12.2017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2481F-79FC-4EEE-BCE8-E9AC97CA48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9926670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B4726-2AE0-4D09-BD2B-737A54E575BD}" type="datetimeFigureOut">
              <a:rPr lang="tr-TR" smtClean="0"/>
              <a:t>13.12.2017</a:t>
            </a:fld>
            <a:endParaRPr lang="tr-T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2481F-79FC-4EEE-BCE8-E9AC97CA48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2221809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B4726-2AE0-4D09-BD2B-737A54E575BD}" type="datetimeFigureOut">
              <a:rPr lang="tr-TR" smtClean="0"/>
              <a:t>13.12.2017</a:t>
            </a:fld>
            <a:endParaRPr lang="tr-T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2481F-79FC-4EEE-BCE8-E9AC97CA48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3558469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B4726-2AE0-4D09-BD2B-737A54E575BD}" type="datetimeFigureOut">
              <a:rPr lang="tr-TR" smtClean="0"/>
              <a:t>13.12.2017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2481F-79FC-4EEE-BCE8-E9AC97CA48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7409443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B4726-2AE0-4D09-BD2B-737A54E575BD}" type="datetimeFigureOut">
              <a:rPr lang="tr-TR" smtClean="0"/>
              <a:t>13.12.2017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2481F-79FC-4EEE-BCE8-E9AC97CA48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752222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B4726-2AE0-4D09-BD2B-737A54E575BD}" type="datetimeFigureOut">
              <a:rPr lang="tr-TR" smtClean="0"/>
              <a:t>13.12.2017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2481F-79FC-4EEE-BCE8-E9AC97CA48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7628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B4726-2AE0-4D09-BD2B-737A54E575BD}" type="datetimeFigureOut">
              <a:rPr lang="tr-TR" smtClean="0"/>
              <a:t>13.12.2017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2481F-79FC-4EEE-BCE8-E9AC97CA48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930208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B4726-2AE0-4D09-BD2B-737A54E575BD}" type="datetimeFigureOut">
              <a:rPr lang="tr-TR" smtClean="0"/>
              <a:t>13.12.2017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2481F-79FC-4EEE-BCE8-E9AC97CA48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840400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B4726-2AE0-4D09-BD2B-737A54E575BD}" type="datetimeFigureOut">
              <a:rPr lang="tr-TR" smtClean="0"/>
              <a:t>13.12.2017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2481F-79FC-4EEE-BCE8-E9AC97CA48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023948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B4726-2AE0-4D09-BD2B-737A54E575BD}" type="datetimeFigureOut">
              <a:rPr lang="tr-TR" smtClean="0"/>
              <a:t>13.12.2017</a:t>
            </a:fld>
            <a:endParaRPr lang="tr-TR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2481F-79FC-4EEE-BCE8-E9AC97CA48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191298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B4726-2AE0-4D09-BD2B-737A54E575BD}" type="datetimeFigureOut">
              <a:rPr lang="tr-TR" smtClean="0"/>
              <a:t>13.12.2017</a:t>
            </a:fld>
            <a:endParaRPr lang="tr-TR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2481F-79FC-4EEE-BCE8-E9AC97CA48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264765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B4726-2AE0-4D09-BD2B-737A54E575BD}" type="datetimeFigureOut">
              <a:rPr lang="tr-TR" smtClean="0"/>
              <a:t>13.12.2017</a:t>
            </a:fld>
            <a:endParaRPr lang="tr-TR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2481F-79FC-4EEE-BCE8-E9AC97CA48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609623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B4726-2AE0-4D09-BD2B-737A54E575BD}" type="datetimeFigureOut">
              <a:rPr lang="tr-TR" smtClean="0"/>
              <a:t>13.12.2017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2481F-79FC-4EEE-BCE8-E9AC97CA48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852098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B7EB4726-2AE0-4D09-BD2B-737A54E575BD}" type="datetimeFigureOut">
              <a:rPr lang="tr-TR" smtClean="0"/>
              <a:t>13.12.2017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92481F-79FC-4EEE-BCE8-E9AC97CA48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5340357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4090" r:id="rId1"/>
    <p:sldLayoutId id="2147484091" r:id="rId2"/>
    <p:sldLayoutId id="2147484092" r:id="rId3"/>
    <p:sldLayoutId id="2147484093" r:id="rId4"/>
    <p:sldLayoutId id="2147484094" r:id="rId5"/>
    <p:sldLayoutId id="2147484095" r:id="rId6"/>
    <p:sldLayoutId id="2147484096" r:id="rId7"/>
    <p:sldLayoutId id="2147484097" r:id="rId8"/>
    <p:sldLayoutId id="2147484098" r:id="rId9"/>
    <p:sldLayoutId id="2147484099" r:id="rId10"/>
    <p:sldLayoutId id="2147484100" r:id="rId11"/>
    <p:sldLayoutId id="2147484101" r:id="rId12"/>
    <p:sldLayoutId id="2147484102" r:id="rId13"/>
    <p:sldLayoutId id="2147484103" r:id="rId14"/>
    <p:sldLayoutId id="2147484104" r:id="rId15"/>
    <p:sldLayoutId id="2147484105" r:id="rId16"/>
    <p:sldLayoutId id="2147484106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751012" y="520701"/>
            <a:ext cx="8689976" cy="2042617"/>
          </a:xfrm>
        </p:spPr>
        <p:txBody>
          <a:bodyPr>
            <a:normAutofit/>
          </a:bodyPr>
          <a:lstStyle/>
          <a:p>
            <a:pPr algn="ctr"/>
            <a:r>
              <a:rPr lang="tr-TR" sz="4400" b="1" dirty="0" smtClean="0"/>
              <a:t>TASAVVUF I </a:t>
            </a:r>
            <a:r>
              <a:rPr lang="tr-TR" sz="4400" b="1" dirty="0"/>
              <a:t/>
            </a:r>
            <a:br>
              <a:rPr lang="tr-TR" sz="4400" b="1" dirty="0"/>
            </a:br>
            <a:r>
              <a:rPr lang="tr-TR" sz="4400" b="1" dirty="0" smtClean="0"/>
              <a:t>VI. YARIYIL BAHAR DÖNEMİ</a:t>
            </a:r>
            <a:endParaRPr lang="tr-TR" sz="4000" b="1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51012" y="2563317"/>
            <a:ext cx="8689976" cy="3927423"/>
          </a:xfrm>
        </p:spPr>
        <p:txBody>
          <a:bodyPr>
            <a:noAutofit/>
          </a:bodyPr>
          <a:lstStyle/>
          <a:p>
            <a:pPr algn="just"/>
            <a:endParaRPr lang="tr-TR" altLang="tr-TR" sz="29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tr-TR" altLang="tr-TR" sz="2900" b="1" cap="none" dirty="0" smtClean="0">
              <a:solidFill>
                <a:schemeClr val="tx1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/>
            <a:r>
              <a:rPr lang="tr-TR" altLang="tr-TR" sz="2900" b="1" cap="none" dirty="0" smtClean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PROF. DR. AHMET CAHİD HAKSEVER</a:t>
            </a:r>
            <a:endParaRPr lang="tr-TR" altLang="tr-TR" sz="2500" b="1" cap="none" dirty="0">
              <a:solidFill>
                <a:schemeClr val="tx1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03926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751012" y="520701"/>
            <a:ext cx="8689976" cy="1098237"/>
          </a:xfrm>
        </p:spPr>
        <p:txBody>
          <a:bodyPr>
            <a:noAutofit/>
          </a:bodyPr>
          <a:lstStyle/>
          <a:p>
            <a:pPr algn="ctr"/>
            <a:r>
              <a:rPr lang="tr-TR" altLang="tr-TR" sz="4400" b="1" dirty="0" smtClean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Ricâlu’l-gayb </a:t>
            </a:r>
            <a:r>
              <a:rPr lang="tr-TR" altLang="tr-TR" sz="4400" b="1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 demektir?	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51012" y="1618939"/>
            <a:ext cx="8689976" cy="4871802"/>
          </a:xfrm>
        </p:spPr>
        <p:txBody>
          <a:bodyPr>
            <a:noAutofit/>
          </a:bodyPr>
          <a:lstStyle/>
          <a:p>
            <a:pPr algn="just"/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tr-TR" sz="29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HAFTA  </a:t>
            </a:r>
          </a:p>
          <a:p>
            <a:pPr algn="just"/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Velâyet birine yaklaşma, yakınlık, sultanlık anlamında olup ıstılahta </a:t>
            </a:r>
            <a:r>
              <a:rPr lang="tr-TR" sz="29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velî</a:t>
            </a:r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Allah’ın emirlerini </a:t>
            </a:r>
            <a:r>
              <a:rPr lang="tr-TR" sz="29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îfâ</a:t>
            </a:r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günahlardan kaçınmak, farz ve nafilelere devam etmekle nefsinin perdelerini kaldırıp müridin kulun tutan elinin, gören gözünün ve işiten kulağının </a:t>
            </a:r>
            <a:r>
              <a:rPr lang="tr-TR" sz="29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Hakk</a:t>
            </a:r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olmasıdır</a:t>
            </a:r>
            <a:endParaRPr lang="tr-TR" sz="29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123063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751012" y="520701"/>
            <a:ext cx="8689976" cy="1098237"/>
          </a:xfrm>
        </p:spPr>
        <p:txBody>
          <a:bodyPr>
            <a:noAutofit/>
          </a:bodyPr>
          <a:lstStyle/>
          <a:p>
            <a:pPr algn="ctr"/>
            <a:r>
              <a:rPr lang="tr-TR" altLang="tr-TR" sz="4400" b="1" dirty="0" smtClean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Ricâlu’l-gayb </a:t>
            </a:r>
            <a:r>
              <a:rPr lang="tr-TR" altLang="tr-TR" sz="4400" b="1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 demektir?	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51012" y="1618939"/>
            <a:ext cx="8689976" cy="4871802"/>
          </a:xfrm>
        </p:spPr>
        <p:txBody>
          <a:bodyPr>
            <a:noAutofit/>
          </a:bodyPr>
          <a:lstStyle/>
          <a:p>
            <a:pPr algn="just"/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tr-TR" sz="29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HAFTA</a:t>
            </a:r>
          </a:p>
          <a:p>
            <a:pPr algn="just"/>
            <a:r>
              <a:rPr lang="tr-TR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“Allah </a:t>
            </a:r>
            <a:r>
              <a:rPr lang="tr-TR" sz="24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mü’minlerin</a:t>
            </a:r>
            <a:r>
              <a:rPr lang="tr-TR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velîsidir</a:t>
            </a:r>
            <a:r>
              <a:rPr lang="tr-TR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.”  “O (Allah), bütün </a:t>
            </a:r>
            <a:r>
              <a:rPr lang="tr-TR" sz="24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sâlih</a:t>
            </a:r>
            <a:r>
              <a:rPr lang="tr-TR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kullarına </a:t>
            </a:r>
            <a:r>
              <a:rPr lang="tr-TR" sz="24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velîlik</a:t>
            </a:r>
            <a:r>
              <a:rPr lang="tr-TR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ediyor,”  </a:t>
            </a:r>
            <a:r>
              <a:rPr lang="tr-TR" sz="24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âyetleri</a:t>
            </a:r>
            <a:r>
              <a:rPr lang="tr-TR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bütün </a:t>
            </a:r>
            <a:r>
              <a:rPr lang="tr-TR" sz="24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mü’minlerin</a:t>
            </a:r>
            <a:r>
              <a:rPr lang="tr-TR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Allah’ın dostu olduğuna, onları gözetip koruduğuna; </a:t>
            </a:r>
            <a:endParaRPr lang="tr-TR" sz="24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tr-TR" sz="24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tr-TR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tr-TR" sz="24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takvâ</a:t>
            </a:r>
            <a:r>
              <a:rPr lang="tr-TR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sahipleri Allah’ın </a:t>
            </a:r>
            <a:r>
              <a:rPr lang="tr-TR" sz="24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velîleri</a:t>
            </a:r>
            <a:r>
              <a:rPr lang="tr-TR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dostlarıdır”  </a:t>
            </a:r>
            <a:r>
              <a:rPr lang="tr-TR" sz="24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âyeti</a:t>
            </a:r>
            <a:r>
              <a:rPr lang="tr-TR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ise </a:t>
            </a:r>
            <a:r>
              <a:rPr lang="tr-TR" sz="24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muttakîlerin</a:t>
            </a:r>
            <a:r>
              <a:rPr lang="tr-TR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Allah’a yakınlık konusunda diğer </a:t>
            </a:r>
            <a:r>
              <a:rPr lang="tr-TR" sz="24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mü’minlerden</a:t>
            </a:r>
            <a:r>
              <a:rPr lang="tr-TR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farklı bir kategoride bulunduklarına işaret etmektedir </a:t>
            </a:r>
            <a:endParaRPr lang="tr-TR" sz="24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019971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751012" y="520701"/>
            <a:ext cx="8689976" cy="1098237"/>
          </a:xfrm>
        </p:spPr>
        <p:txBody>
          <a:bodyPr>
            <a:noAutofit/>
          </a:bodyPr>
          <a:lstStyle/>
          <a:p>
            <a:pPr algn="ctr"/>
            <a:r>
              <a:rPr lang="tr-TR" altLang="tr-TR" sz="4400" b="1" dirty="0" smtClean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Ricâlu’l-gayb </a:t>
            </a:r>
            <a:r>
              <a:rPr lang="tr-TR" altLang="tr-TR" sz="4400" b="1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 demektir?	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51012" y="1618939"/>
            <a:ext cx="8689976" cy="4871802"/>
          </a:xfrm>
        </p:spPr>
        <p:txBody>
          <a:bodyPr>
            <a:noAutofit/>
          </a:bodyPr>
          <a:lstStyle/>
          <a:p>
            <a:pPr algn="just"/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tr-TR" sz="29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HAFTA</a:t>
            </a:r>
          </a:p>
          <a:p>
            <a:pPr algn="just"/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Kur’an ve hadislerden hareketle </a:t>
            </a:r>
            <a:r>
              <a:rPr lang="tr-TR" sz="29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sûfîler</a:t>
            </a:r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dört çeşit velâyetten bahsetmektedirler. </a:t>
            </a:r>
          </a:p>
          <a:p>
            <a:pPr algn="just"/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	Velâyet-i </a:t>
            </a:r>
            <a:r>
              <a:rPr lang="tr-TR" sz="29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uzmâ</a:t>
            </a:r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tr-TR" sz="29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Lâhûtî</a:t>
            </a:r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velâyet, son peygamber Hz. Muhammed (s.)’in velâyeti.</a:t>
            </a:r>
          </a:p>
          <a:p>
            <a:pPr algn="just"/>
            <a:r>
              <a:rPr lang="tr-TR" sz="29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52908953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751012" y="520701"/>
            <a:ext cx="8689976" cy="1098237"/>
          </a:xfrm>
        </p:spPr>
        <p:txBody>
          <a:bodyPr>
            <a:noAutofit/>
          </a:bodyPr>
          <a:lstStyle/>
          <a:p>
            <a:pPr algn="ctr"/>
            <a:r>
              <a:rPr lang="tr-TR" altLang="tr-TR" sz="4400" b="1" dirty="0" smtClean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Ricâlu’l-gayb </a:t>
            </a:r>
            <a:r>
              <a:rPr lang="tr-TR" altLang="tr-TR" sz="4400" b="1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 demektir?	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51012" y="1618939"/>
            <a:ext cx="8689976" cy="4871802"/>
          </a:xfrm>
        </p:spPr>
        <p:txBody>
          <a:bodyPr>
            <a:noAutofit/>
          </a:bodyPr>
          <a:lstStyle/>
          <a:p>
            <a:pPr algn="just"/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tr-TR" sz="29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HAFTA</a:t>
            </a:r>
          </a:p>
          <a:p>
            <a:pPr algn="just"/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2.	Velâyet-i </a:t>
            </a:r>
            <a:r>
              <a:rPr lang="tr-TR" sz="29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kübra</a:t>
            </a:r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tr-TR" sz="29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Ceberutî</a:t>
            </a:r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velâyet, diğer peygamberlerin velâyeti.</a:t>
            </a:r>
          </a:p>
          <a:p>
            <a:pPr algn="just"/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	Velâyet-i </a:t>
            </a:r>
            <a:r>
              <a:rPr lang="tr-TR" sz="29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vustâ</a:t>
            </a:r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tr-TR" sz="29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Melekûtî</a:t>
            </a:r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velâyet, </a:t>
            </a:r>
            <a:r>
              <a:rPr lang="tr-TR" sz="29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evliyânın</a:t>
            </a:r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velâyeti.</a:t>
            </a:r>
          </a:p>
          <a:p>
            <a:pPr algn="just"/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	Velâyet-i </a:t>
            </a:r>
            <a:r>
              <a:rPr lang="tr-TR" sz="29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suğrâ</a:t>
            </a:r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tr-TR" sz="29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Nâsûtî</a:t>
            </a:r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velâyet, bütün </a:t>
            </a:r>
            <a:r>
              <a:rPr lang="tr-TR" sz="29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mü’minlerin</a:t>
            </a:r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velâyeti.</a:t>
            </a:r>
          </a:p>
          <a:p>
            <a:pPr algn="just"/>
            <a:r>
              <a:rPr lang="tr-TR" sz="29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91618253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751012" y="520701"/>
            <a:ext cx="8689976" cy="1098237"/>
          </a:xfrm>
        </p:spPr>
        <p:txBody>
          <a:bodyPr>
            <a:noAutofit/>
          </a:bodyPr>
          <a:lstStyle/>
          <a:p>
            <a:pPr algn="ctr"/>
            <a:r>
              <a:rPr lang="tr-TR" altLang="tr-TR" sz="4400" b="1" dirty="0" smtClean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Ricâlu’l-gayb </a:t>
            </a:r>
            <a:r>
              <a:rPr lang="tr-TR" altLang="tr-TR" sz="4400" b="1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 demektir?	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51012" y="1618939"/>
            <a:ext cx="8689976" cy="4871802"/>
          </a:xfrm>
        </p:spPr>
        <p:txBody>
          <a:bodyPr>
            <a:noAutofit/>
          </a:bodyPr>
          <a:lstStyle/>
          <a:p>
            <a:pPr algn="just"/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tr-TR" sz="29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HAFTA</a:t>
            </a:r>
          </a:p>
          <a:p>
            <a:pPr algn="just"/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Velâyet-i </a:t>
            </a:r>
            <a:r>
              <a:rPr lang="tr-TR" sz="29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vustâ</a:t>
            </a:r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kategorisindeki </a:t>
            </a:r>
            <a:r>
              <a:rPr lang="tr-TR" sz="29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ricâlu’l-gaybda</a:t>
            </a:r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geçen “</a:t>
            </a:r>
            <a:r>
              <a:rPr lang="tr-TR" sz="29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gayb</a:t>
            </a:r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 ise kelime olarak “insana gizli olan şey” demektir. </a:t>
            </a:r>
            <a:endParaRPr lang="tr-TR" sz="29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tr-TR" sz="29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Gayb</a:t>
            </a:r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mutlak ve mukayyet (izafi) olmak üzere iki kısma ayrılır. Mutlak </a:t>
            </a:r>
            <a:r>
              <a:rPr lang="tr-TR" sz="29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gayb</a:t>
            </a:r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olmuş ve olacağı tüm </a:t>
            </a:r>
            <a:r>
              <a:rPr lang="tr-TR" sz="29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cüziyyatıyla</a:t>
            </a:r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hakiki </a:t>
            </a:r>
            <a:r>
              <a:rPr lang="tr-TR" sz="29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mânâda</a:t>
            </a:r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bilgisinin ancak Allah’a mahsus olduğu </a:t>
            </a:r>
            <a:r>
              <a:rPr lang="tr-TR" sz="29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gaybdır</a:t>
            </a:r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tr-TR" sz="29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04473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751012" y="520701"/>
            <a:ext cx="8689976" cy="1098237"/>
          </a:xfrm>
        </p:spPr>
        <p:txBody>
          <a:bodyPr>
            <a:noAutofit/>
          </a:bodyPr>
          <a:lstStyle/>
          <a:p>
            <a:pPr algn="ctr"/>
            <a:r>
              <a:rPr lang="tr-TR" altLang="tr-TR" sz="4400" b="1" dirty="0" smtClean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Ricâlu’l-gayb </a:t>
            </a:r>
            <a:r>
              <a:rPr lang="tr-TR" altLang="tr-TR" sz="4400" b="1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 demektir?	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51012" y="1618939"/>
            <a:ext cx="8689976" cy="4871802"/>
          </a:xfrm>
        </p:spPr>
        <p:txBody>
          <a:bodyPr>
            <a:noAutofit/>
          </a:bodyPr>
          <a:lstStyle/>
          <a:p>
            <a:pPr algn="just"/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tr-TR" sz="29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HAFTA</a:t>
            </a:r>
          </a:p>
          <a:p>
            <a:pPr algn="just"/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Mukayyet </a:t>
            </a:r>
            <a:r>
              <a:rPr lang="tr-TR" sz="29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gayb</a:t>
            </a:r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ise Allah’ın, insanların bir kısmına bildirip diğerlerinden gizlediği </a:t>
            </a:r>
            <a:r>
              <a:rPr lang="tr-TR" sz="29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gaybdir</a:t>
            </a:r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Çeşitli bilgi edinme yöntemleriyle (deney, gözlem, </a:t>
            </a:r>
            <a:r>
              <a:rPr lang="tr-TR" sz="29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keşf</a:t>
            </a:r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ve </a:t>
            </a:r>
            <a:r>
              <a:rPr lang="tr-TR" sz="29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ilhâm</a:t>
            </a:r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bilinmeyen şeylerin öğrenilmesi bu </a:t>
            </a:r>
            <a:r>
              <a:rPr lang="tr-TR" sz="29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mânâdadır</a:t>
            </a:r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tr-TR" sz="29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Sûfîlere</a:t>
            </a:r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göre Peygamber olmayan insanlar da </a:t>
            </a:r>
            <a:r>
              <a:rPr lang="tr-TR" sz="29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keşf</a:t>
            </a:r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ve ilhama maruz </a:t>
            </a:r>
            <a:r>
              <a:rPr lang="tr-TR" sz="29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kalabilirler.  </a:t>
            </a:r>
          </a:p>
        </p:txBody>
      </p:sp>
    </p:spTree>
    <p:extLst>
      <p:ext uri="{BB962C8B-B14F-4D97-AF65-F5344CB8AC3E}">
        <p14:creationId xmlns:p14="http://schemas.microsoft.com/office/powerpoint/2010/main" val="112526418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751012" y="520701"/>
            <a:ext cx="8689976" cy="1098237"/>
          </a:xfrm>
        </p:spPr>
        <p:txBody>
          <a:bodyPr>
            <a:noAutofit/>
          </a:bodyPr>
          <a:lstStyle/>
          <a:p>
            <a:pPr algn="ctr"/>
            <a:r>
              <a:rPr lang="tr-TR" altLang="tr-TR" sz="4400" b="1" dirty="0" smtClean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Ricâlu’l-gayb </a:t>
            </a:r>
            <a:r>
              <a:rPr lang="tr-TR" altLang="tr-TR" sz="4400" b="1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 demektir?	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51012" y="1618939"/>
            <a:ext cx="8689976" cy="4871802"/>
          </a:xfrm>
        </p:spPr>
        <p:txBody>
          <a:bodyPr>
            <a:noAutofit/>
          </a:bodyPr>
          <a:lstStyle/>
          <a:p>
            <a:pPr algn="just"/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tr-TR" sz="29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HAFTA</a:t>
            </a:r>
          </a:p>
          <a:p>
            <a:pPr algn="just"/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Ricâlu’l-gayb insanların çoğu tarafından kolayca bilinip tanınmayan, hakikatlere ve sırlara vâkıf olan kişilere verilen bir isimdir. </a:t>
            </a:r>
            <a:endParaRPr lang="tr-TR" sz="29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tr-TR" sz="29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Tasavvufi </a:t>
            </a:r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düşüncede, ruhunu nefsine hâkim kılan kadın erkek herkes rical kapsamına girebilir  </a:t>
            </a:r>
            <a:endParaRPr lang="tr-TR" sz="29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333791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751012" y="520701"/>
            <a:ext cx="8689976" cy="1098237"/>
          </a:xfrm>
        </p:spPr>
        <p:txBody>
          <a:bodyPr>
            <a:noAutofit/>
          </a:bodyPr>
          <a:lstStyle/>
          <a:p>
            <a:pPr algn="ctr"/>
            <a:r>
              <a:rPr lang="tr-TR" altLang="tr-TR" sz="4400" b="1" dirty="0" smtClean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Ricâlu’l-gayb </a:t>
            </a:r>
            <a:r>
              <a:rPr lang="tr-TR" altLang="tr-TR" sz="4400" b="1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 demektir?	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51012" y="1618939"/>
            <a:ext cx="8689976" cy="4871802"/>
          </a:xfrm>
        </p:spPr>
        <p:txBody>
          <a:bodyPr>
            <a:noAutofit/>
          </a:bodyPr>
          <a:lstStyle/>
          <a:p>
            <a:pPr algn="just"/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tr-TR" sz="29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HAFTA</a:t>
            </a:r>
          </a:p>
          <a:p>
            <a:pPr algn="just"/>
            <a:r>
              <a:rPr lang="tr-TR" sz="29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Ricâlu’l-gayb </a:t>
            </a:r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için kutup,  abdal, </a:t>
            </a:r>
            <a:r>
              <a:rPr lang="tr-TR" sz="29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ebrâr</a:t>
            </a:r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sz="29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evtad</a:t>
            </a:r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sz="29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gavs</a:t>
            </a:r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üçler, yediler, kırklar, abdallar, üç yüzler gibi ifadeler de kullanılmaktadır </a:t>
            </a:r>
            <a:endParaRPr lang="tr-TR" sz="29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484587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751012" y="520701"/>
            <a:ext cx="8689976" cy="1098237"/>
          </a:xfrm>
        </p:spPr>
        <p:txBody>
          <a:bodyPr>
            <a:noAutofit/>
          </a:bodyPr>
          <a:lstStyle/>
          <a:p>
            <a:pPr algn="ctr"/>
            <a:r>
              <a:rPr lang="tr-TR" altLang="tr-TR" sz="4400" b="1" dirty="0" smtClean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Ricâlu’l-gayb </a:t>
            </a:r>
            <a:r>
              <a:rPr lang="tr-TR" altLang="tr-TR" sz="4400" b="1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 demektir?	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51012" y="1618939"/>
            <a:ext cx="8689976" cy="4871802"/>
          </a:xfrm>
        </p:spPr>
        <p:txBody>
          <a:bodyPr>
            <a:noAutofit/>
          </a:bodyPr>
          <a:lstStyle/>
          <a:p>
            <a:pPr algn="just"/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tr-TR" sz="29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HAFTA</a:t>
            </a:r>
          </a:p>
          <a:p>
            <a:pPr algn="just"/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“Şüphesiz Allah, üç yüz kişinin kalbini Âdem (</a:t>
            </a:r>
            <a:r>
              <a:rPr lang="tr-TR" sz="29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a.s</a:t>
            </a:r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.)’</a:t>
            </a:r>
            <a:r>
              <a:rPr lang="tr-TR" sz="29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ın</a:t>
            </a:r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kalbi üzere, onlardan kırk kişinin kalbini Mûsâ (</a:t>
            </a:r>
            <a:r>
              <a:rPr lang="tr-TR" sz="29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a.s</a:t>
            </a:r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.)’</a:t>
            </a:r>
            <a:r>
              <a:rPr lang="tr-TR" sz="29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ın</a:t>
            </a:r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kalbi üzere, yedisinin kalbini İbrahim (as.)’</a:t>
            </a:r>
            <a:r>
              <a:rPr lang="tr-TR" sz="29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ın</a:t>
            </a:r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kalbi üzere, beşininkini Cibril (</a:t>
            </a:r>
            <a:r>
              <a:rPr lang="tr-TR" sz="29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a.s</a:t>
            </a:r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.)’</a:t>
            </a:r>
            <a:r>
              <a:rPr lang="tr-TR" sz="29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ın</a:t>
            </a:r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kalbi üzere, üçününkini Mikail (</a:t>
            </a:r>
            <a:r>
              <a:rPr lang="tr-TR" sz="29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a.s</a:t>
            </a:r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.)’</a:t>
            </a:r>
            <a:r>
              <a:rPr lang="tr-TR" sz="29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ın</a:t>
            </a:r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kalbi üzere, birininkini de İsrafil (</a:t>
            </a:r>
            <a:r>
              <a:rPr lang="tr-TR" sz="29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a.s</a:t>
            </a:r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.)’</a:t>
            </a:r>
            <a:r>
              <a:rPr lang="tr-TR" sz="29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ın</a:t>
            </a:r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kalbi üzere yaratmıştır.”</a:t>
            </a:r>
            <a:endParaRPr lang="tr-TR" sz="29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536529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751012" y="520701"/>
            <a:ext cx="8689976" cy="1098237"/>
          </a:xfrm>
        </p:spPr>
        <p:txBody>
          <a:bodyPr>
            <a:noAutofit/>
          </a:bodyPr>
          <a:lstStyle/>
          <a:p>
            <a:pPr algn="ctr"/>
            <a:r>
              <a:rPr lang="tr-TR" altLang="tr-TR" sz="4400" b="1" dirty="0" smtClean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Ricâlu’l-gayb </a:t>
            </a:r>
            <a:r>
              <a:rPr lang="tr-TR" altLang="tr-TR" sz="4400" b="1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 demektir?	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51012" y="1618939"/>
            <a:ext cx="8689976" cy="4871802"/>
          </a:xfrm>
        </p:spPr>
        <p:txBody>
          <a:bodyPr>
            <a:noAutofit/>
          </a:bodyPr>
          <a:lstStyle/>
          <a:p>
            <a:pPr algn="just"/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tr-TR" sz="29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HAFTA</a:t>
            </a:r>
          </a:p>
          <a:p>
            <a:pPr algn="just"/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Tasavvufi düşüncede, âlemin düzeninin kendilerine havale edildiği ve kendilerine </a:t>
            </a:r>
            <a:r>
              <a:rPr lang="tr-TR" sz="29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ahyâr</a:t>
            </a:r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denilen üç yüz kişi vardır. Ayrıca kırkına abdal, yedisine </a:t>
            </a:r>
            <a:r>
              <a:rPr lang="tr-TR" sz="29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ebrâr</a:t>
            </a:r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dördüne </a:t>
            </a:r>
            <a:r>
              <a:rPr lang="tr-TR" sz="29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evtâd</a:t>
            </a:r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üçüne </a:t>
            </a:r>
            <a:r>
              <a:rPr lang="tr-TR" sz="29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nukebâ</a:t>
            </a:r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veya </a:t>
            </a:r>
            <a:r>
              <a:rPr lang="tr-TR" sz="29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etkıyâ</a:t>
            </a:r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denilir</a:t>
            </a:r>
            <a:endParaRPr lang="tr-TR" sz="29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824582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751012" y="520701"/>
            <a:ext cx="8689976" cy="2042617"/>
          </a:xfrm>
        </p:spPr>
        <p:txBody>
          <a:bodyPr>
            <a:normAutofit fontScale="90000"/>
          </a:bodyPr>
          <a:lstStyle/>
          <a:p>
            <a:pPr algn="ctr"/>
            <a:r>
              <a:rPr lang="tr-TR" sz="4400" b="1" dirty="0" smtClean="0"/>
              <a:t>TASAVVUF I </a:t>
            </a:r>
            <a:r>
              <a:rPr lang="tr-TR" sz="4400" b="1" dirty="0"/>
              <a:t/>
            </a:r>
            <a:br>
              <a:rPr lang="tr-TR" sz="4400" b="1" dirty="0"/>
            </a:br>
            <a:r>
              <a:rPr lang="tr-TR" sz="4400" b="1" dirty="0" smtClean="0"/>
              <a:t>ÜÇÜNCÜ BÖLÜM</a:t>
            </a:r>
            <a:r>
              <a:rPr lang="tr-TR" sz="4400" b="1" dirty="0"/>
              <a:t/>
            </a:r>
            <a:br>
              <a:rPr lang="tr-TR" sz="4400" b="1" dirty="0"/>
            </a:br>
            <a:r>
              <a:rPr lang="tr-TR" sz="4400" b="1" dirty="0"/>
              <a:t>MÜRİT VE MÜRŞİDE DAİR MESELELER</a:t>
            </a:r>
            <a:endParaRPr lang="tr-TR" b="1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51012" y="2563317"/>
            <a:ext cx="8689976" cy="3927423"/>
          </a:xfrm>
        </p:spPr>
        <p:txBody>
          <a:bodyPr>
            <a:noAutofit/>
          </a:bodyPr>
          <a:lstStyle/>
          <a:p>
            <a:pPr algn="just"/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tr-TR" sz="29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HAFTA  </a:t>
            </a:r>
          </a:p>
          <a:p>
            <a:pPr lvl="0"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5754688" algn="r"/>
              </a:tabLst>
            </a:pPr>
            <a:r>
              <a:rPr lang="tr-TR" altLang="tr-TR" sz="2500" b="1" cap="none" dirty="0" smtClean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 Kâmil 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ve </a:t>
            </a:r>
            <a:r>
              <a:rPr lang="tr-TR" altLang="tr-TR" sz="2500" b="1" cap="none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mükemmil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bir mürşidin ne tür özelliklere sahip olması beklenir?	</a:t>
            </a:r>
            <a:endParaRPr lang="tr-TR" altLang="tr-TR" sz="2500" b="1" cap="none" dirty="0" smtClean="0">
              <a:solidFill>
                <a:schemeClr val="tx1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5754688" algn="r"/>
              </a:tabLst>
            </a:pPr>
            <a:r>
              <a:rPr lang="tr-TR" altLang="tr-TR" sz="2500" b="1" cap="none" dirty="0" smtClean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Ricâlu’l-gayb ne demektir?	</a:t>
            </a:r>
          </a:p>
          <a:p>
            <a:pPr lvl="0"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5754688" algn="r"/>
              </a:tabLst>
            </a:pP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 Kişi, herhangi bir tarikatın </a:t>
            </a:r>
            <a:r>
              <a:rPr lang="tr-TR" altLang="tr-TR" sz="2500" b="1" cap="none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seyr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ü </a:t>
            </a:r>
            <a:r>
              <a:rPr lang="tr-TR" altLang="tr-TR" sz="2500" b="1" cap="none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sülûk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yöntemini kendi başına ya da kitaplardan okumak </a:t>
            </a:r>
            <a:r>
              <a:rPr lang="tr-TR" altLang="tr-TR" sz="2500" b="1" cap="none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sûretiyle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uygulayabilir mi</a:t>
            </a:r>
            <a:r>
              <a:rPr lang="tr-TR" altLang="tr-TR" sz="2500" b="1" cap="none" dirty="0" smtClean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lvl="0"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5754688" algn="r"/>
              </a:tabLst>
            </a:pP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4. Şeyhe teslimiyetteki ölçü nedir?	</a:t>
            </a:r>
          </a:p>
        </p:txBody>
      </p:sp>
    </p:spTree>
    <p:extLst>
      <p:ext uri="{BB962C8B-B14F-4D97-AF65-F5344CB8AC3E}">
        <p14:creationId xmlns:p14="http://schemas.microsoft.com/office/powerpoint/2010/main" val="90638698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751012" y="520701"/>
            <a:ext cx="8689976" cy="1098237"/>
          </a:xfrm>
        </p:spPr>
        <p:txBody>
          <a:bodyPr>
            <a:noAutofit/>
          </a:bodyPr>
          <a:lstStyle/>
          <a:p>
            <a:pPr algn="ctr"/>
            <a:r>
              <a:rPr lang="tr-TR" altLang="tr-TR" sz="4400" b="1" dirty="0" smtClean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Ricâlu’l-gayb </a:t>
            </a:r>
            <a:r>
              <a:rPr lang="tr-TR" altLang="tr-TR" sz="4400" b="1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 demektir?	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51012" y="1618939"/>
            <a:ext cx="8689976" cy="4871802"/>
          </a:xfrm>
        </p:spPr>
        <p:txBody>
          <a:bodyPr>
            <a:noAutofit/>
          </a:bodyPr>
          <a:lstStyle/>
          <a:p>
            <a:pPr algn="just"/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tr-TR" sz="29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HAFTA</a:t>
            </a:r>
          </a:p>
          <a:p>
            <a:pPr algn="just"/>
            <a:endParaRPr lang="tr-TR" sz="29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tr-TR" sz="29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Kutub</a:t>
            </a:r>
            <a:r>
              <a:rPr lang="tr-TR" sz="29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öldüğünde, yerine iki imamdan biri geçer. İki imam ve </a:t>
            </a:r>
            <a:r>
              <a:rPr lang="tr-TR" sz="29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kutub</a:t>
            </a:r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“üçler” kategorisini oluşturur. Üçlerden biri ölürse, beşlerden biri; beşlerden biri ölürse, yedilerden biri; </a:t>
            </a:r>
            <a:r>
              <a:rPr lang="tr-TR" sz="29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onun </a:t>
            </a:r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yerine geçer.</a:t>
            </a:r>
            <a:endParaRPr lang="tr-TR" sz="29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974342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751012" y="520701"/>
            <a:ext cx="8689976" cy="1098237"/>
          </a:xfrm>
        </p:spPr>
        <p:txBody>
          <a:bodyPr>
            <a:noAutofit/>
          </a:bodyPr>
          <a:lstStyle/>
          <a:p>
            <a:pPr algn="ctr"/>
            <a:r>
              <a:rPr lang="tr-TR" altLang="tr-TR" sz="4400" b="1" dirty="0" smtClean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Ricâlu’l-gayb </a:t>
            </a:r>
            <a:r>
              <a:rPr lang="tr-TR" altLang="tr-TR" sz="4400" b="1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 demektir?	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51012" y="1618939"/>
            <a:ext cx="8689976" cy="4871802"/>
          </a:xfrm>
        </p:spPr>
        <p:txBody>
          <a:bodyPr>
            <a:noAutofit/>
          </a:bodyPr>
          <a:lstStyle/>
          <a:p>
            <a:pPr algn="just"/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tr-TR" sz="29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HAFTA</a:t>
            </a:r>
          </a:p>
          <a:p>
            <a:pPr algn="just"/>
            <a:r>
              <a:rPr lang="tr-TR" sz="29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ricâlu’l-gayb</a:t>
            </a:r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endParaRPr lang="tr-TR" sz="29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tr-TR" sz="29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kutbu’l-ebdâl</a:t>
            </a:r>
            <a:r>
              <a:rPr lang="tr-TR" sz="29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 </a:t>
            </a:r>
            <a:r>
              <a:rPr lang="tr-TR" sz="29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kutbu’l-irşâd</a:t>
            </a:r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diye iki kısma ayrılır.  </a:t>
            </a:r>
            <a:r>
              <a:rPr lang="tr-TR" sz="29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Kutbu’l-ebdâl</a:t>
            </a:r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uzlete çekilen ricâlin kutbu olup, bunlara “uzlete çekilenler” anlamında “‘</a:t>
            </a:r>
            <a:r>
              <a:rPr lang="tr-TR" sz="29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uzletiyân</a:t>
            </a:r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 da denilmektedir. </a:t>
            </a:r>
            <a:endParaRPr lang="tr-TR" sz="29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tr-TR" sz="29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Kutbu’l-irşâd</a:t>
            </a:r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halka karışan ricâlin kutbu olup, bu gruba girenler için de ‘</a:t>
            </a:r>
            <a:r>
              <a:rPr lang="tr-TR" sz="29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ışretiyân</a:t>
            </a:r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tabiri kullanılmaktadır</a:t>
            </a:r>
            <a:endParaRPr lang="tr-TR" sz="29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692111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751012" y="520701"/>
            <a:ext cx="8689976" cy="1098237"/>
          </a:xfrm>
        </p:spPr>
        <p:txBody>
          <a:bodyPr>
            <a:noAutofit/>
          </a:bodyPr>
          <a:lstStyle/>
          <a:p>
            <a:pPr algn="ctr"/>
            <a:r>
              <a:rPr lang="tr-TR" altLang="tr-TR" sz="4400" b="1" dirty="0" smtClean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Ricâlu’l-gayb </a:t>
            </a:r>
            <a:r>
              <a:rPr lang="tr-TR" altLang="tr-TR" sz="4400" b="1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 demektir?	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51012" y="1618939"/>
            <a:ext cx="8689976" cy="4871802"/>
          </a:xfrm>
        </p:spPr>
        <p:txBody>
          <a:bodyPr>
            <a:noAutofit/>
          </a:bodyPr>
          <a:lstStyle/>
          <a:p>
            <a:pPr algn="just"/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tr-TR" sz="29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HAFTA</a:t>
            </a:r>
          </a:p>
          <a:p>
            <a:pPr algn="just"/>
            <a:r>
              <a:rPr lang="tr-TR" sz="29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Kutbu’l-ebdâl</a:t>
            </a:r>
            <a:r>
              <a:rPr lang="tr-TR" sz="29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makamındaki kişinin, </a:t>
            </a:r>
            <a:r>
              <a:rPr lang="tr-TR" sz="29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kutbu’l-irşâdda</a:t>
            </a:r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olduğu gibi, </a:t>
            </a:r>
            <a:r>
              <a:rPr lang="tr-TR" sz="29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vefâtıyla</a:t>
            </a:r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yerine başka birisinin geçmesi hâdisesi söz konusu değildir. </a:t>
            </a:r>
            <a:endParaRPr lang="tr-TR" sz="29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tr-TR" sz="29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Kutbu’l-ebdâl</a:t>
            </a:r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makamında sabittir. Zira ‘</a:t>
            </a:r>
            <a:r>
              <a:rPr lang="tr-TR" sz="29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uzletiyânın</a:t>
            </a:r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kutbu Hızır ve </a:t>
            </a:r>
            <a:r>
              <a:rPr lang="tr-TR" sz="29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İlyâs</a:t>
            </a:r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tr-TR" sz="29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a.s</a:t>
            </a:r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.)’</a:t>
            </a:r>
            <a:r>
              <a:rPr lang="tr-TR" sz="29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dır</a:t>
            </a:r>
            <a:endParaRPr lang="tr-TR" sz="29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199180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751012" y="520701"/>
            <a:ext cx="8689976" cy="1098237"/>
          </a:xfrm>
        </p:spPr>
        <p:txBody>
          <a:bodyPr>
            <a:noAutofit/>
          </a:bodyPr>
          <a:lstStyle/>
          <a:p>
            <a:pPr algn="ctr"/>
            <a:r>
              <a:rPr lang="tr-TR" altLang="tr-TR" sz="4400" b="1" dirty="0" smtClean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Ricâlu’l-gayb </a:t>
            </a:r>
            <a:r>
              <a:rPr lang="tr-TR" altLang="tr-TR" sz="4400" b="1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 demektir?	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51012" y="1618939"/>
            <a:ext cx="8689976" cy="4871802"/>
          </a:xfrm>
        </p:spPr>
        <p:txBody>
          <a:bodyPr>
            <a:noAutofit/>
          </a:bodyPr>
          <a:lstStyle/>
          <a:p>
            <a:pPr algn="just"/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tr-TR" sz="29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HAFTA</a:t>
            </a:r>
          </a:p>
          <a:p>
            <a:pPr algn="just"/>
            <a:r>
              <a:rPr lang="tr-TR" sz="29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Sûfîler</a:t>
            </a:r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sz="29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Kehf</a:t>
            </a:r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9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Sûresi</a:t>
            </a:r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61-82. </a:t>
            </a:r>
            <a:r>
              <a:rPr lang="tr-TR" sz="29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âyetlerde</a:t>
            </a:r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Hz. Musa ile kıssası nakledilen zatın Hızır (</a:t>
            </a:r>
            <a:r>
              <a:rPr lang="tr-TR" sz="29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a.s</a:t>
            </a:r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.) olduğunu ileri sürerler. </a:t>
            </a:r>
            <a:endParaRPr lang="tr-TR" sz="29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tr-TR" sz="29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Onun </a:t>
            </a:r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varlığına kanıt olarak, tarihin çeşitli devirlerinde ve farklı mekânlarda bu zatlarla karşılaştığını söyleyen kişilerin varlığını öne </a:t>
            </a:r>
            <a:r>
              <a:rPr lang="tr-TR" sz="29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sürerler</a:t>
            </a:r>
          </a:p>
        </p:txBody>
      </p:sp>
    </p:spTree>
    <p:extLst>
      <p:ext uri="{BB962C8B-B14F-4D97-AF65-F5344CB8AC3E}">
        <p14:creationId xmlns:p14="http://schemas.microsoft.com/office/powerpoint/2010/main" val="415691222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751012" y="520701"/>
            <a:ext cx="8689976" cy="1098237"/>
          </a:xfrm>
        </p:spPr>
        <p:txBody>
          <a:bodyPr>
            <a:noAutofit/>
          </a:bodyPr>
          <a:lstStyle/>
          <a:p>
            <a:pPr algn="ctr"/>
            <a:r>
              <a:rPr lang="tr-TR" altLang="tr-TR" sz="4400" b="1" dirty="0" smtClean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Ricâlu’l-gayb </a:t>
            </a:r>
            <a:r>
              <a:rPr lang="tr-TR" altLang="tr-TR" sz="4400" b="1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 demektir?	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51012" y="1618939"/>
            <a:ext cx="8689976" cy="4871802"/>
          </a:xfrm>
        </p:spPr>
        <p:txBody>
          <a:bodyPr>
            <a:noAutofit/>
          </a:bodyPr>
          <a:lstStyle/>
          <a:p>
            <a:pPr algn="just"/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tr-TR" sz="29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HAFTA</a:t>
            </a:r>
          </a:p>
          <a:p>
            <a:pPr algn="just"/>
            <a:r>
              <a:rPr lang="tr-TR" sz="29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Rasûlullah</a:t>
            </a:r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(s.), </a:t>
            </a:r>
            <a:r>
              <a:rPr lang="tr-TR" sz="29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Ashâbı</a:t>
            </a:r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ile </a:t>
            </a:r>
            <a:r>
              <a:rPr lang="tr-TR" sz="29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Tebük</a:t>
            </a:r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Seferi’nde iken, ikindi namazından sonra </a:t>
            </a:r>
            <a:r>
              <a:rPr lang="tr-TR" sz="29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gaybdan</a:t>
            </a:r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bir </a:t>
            </a:r>
            <a:r>
              <a:rPr lang="tr-TR" sz="29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beyt</a:t>
            </a:r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dinlerler. Ashap, beyti söyleyen kişiyi göremeyince, Allah </a:t>
            </a:r>
            <a:r>
              <a:rPr lang="tr-TR" sz="29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Rasûlü</a:t>
            </a:r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(s.), “bu kardeşim Hızır’dır. Sizlere övgüde bulunuyor” şeklinde </a:t>
            </a:r>
            <a:r>
              <a:rPr lang="tr-TR" sz="29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mukâbelede</a:t>
            </a:r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bulunur</a:t>
            </a:r>
            <a:endParaRPr lang="tr-TR" sz="29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772313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751012" y="520701"/>
            <a:ext cx="8689976" cy="1098237"/>
          </a:xfrm>
        </p:spPr>
        <p:txBody>
          <a:bodyPr>
            <a:noAutofit/>
          </a:bodyPr>
          <a:lstStyle/>
          <a:p>
            <a:pPr algn="ctr"/>
            <a:r>
              <a:rPr lang="tr-TR" altLang="tr-TR" sz="4400" b="1" dirty="0" smtClean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Ricâlu’l-gayb </a:t>
            </a:r>
            <a:r>
              <a:rPr lang="tr-TR" altLang="tr-TR" sz="4400" b="1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 demektir?	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51012" y="1618939"/>
            <a:ext cx="8689976" cy="4871802"/>
          </a:xfrm>
        </p:spPr>
        <p:txBody>
          <a:bodyPr>
            <a:noAutofit/>
          </a:bodyPr>
          <a:lstStyle/>
          <a:p>
            <a:pPr algn="just"/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tr-TR" sz="29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HAFTA</a:t>
            </a:r>
          </a:p>
          <a:p>
            <a:pPr algn="just"/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Bugün süvariler heyecanla ileri atılmada,</a:t>
            </a:r>
          </a:p>
          <a:p>
            <a:pPr algn="just"/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Düşman, gecenin karanlığını kurtuluş bilmede,</a:t>
            </a:r>
          </a:p>
          <a:p>
            <a:pPr algn="just"/>
            <a:r>
              <a:rPr lang="tr-TR" sz="29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Harb</a:t>
            </a:r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ricâl-i mihrabın mesleği oldu</a:t>
            </a:r>
          </a:p>
          <a:p>
            <a:pPr algn="just"/>
            <a:r>
              <a:rPr lang="tr-TR" sz="29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Rabblerinin</a:t>
            </a:r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yardımıyla meşakkatler halloldu</a:t>
            </a:r>
          </a:p>
          <a:p>
            <a:pPr algn="just"/>
            <a:endParaRPr lang="tr-TR" sz="29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385851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751012" y="520701"/>
            <a:ext cx="8689976" cy="1098237"/>
          </a:xfrm>
        </p:spPr>
        <p:txBody>
          <a:bodyPr>
            <a:noAutofit/>
          </a:bodyPr>
          <a:lstStyle/>
          <a:p>
            <a:pPr algn="ctr"/>
            <a:r>
              <a:rPr lang="tr-TR" altLang="tr-TR" sz="4400" b="1" dirty="0" smtClean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Ricâlu’l-gayb </a:t>
            </a:r>
            <a:r>
              <a:rPr lang="tr-TR" altLang="tr-TR" sz="4400" b="1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 demektir?	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51012" y="1618939"/>
            <a:ext cx="8689976" cy="4871802"/>
          </a:xfrm>
        </p:spPr>
        <p:txBody>
          <a:bodyPr>
            <a:noAutofit/>
          </a:bodyPr>
          <a:lstStyle/>
          <a:p>
            <a:pPr algn="just"/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tr-TR" sz="29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HAFTA</a:t>
            </a:r>
          </a:p>
          <a:p>
            <a:pPr algn="just"/>
            <a:r>
              <a:rPr lang="tr-TR" sz="29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Sûfîlere</a:t>
            </a:r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göre ricâlin âlem üzerindeki tasarrufu kendi istek ve arzularına göre değildir. Zira mutlak yetki ve güç, sadece Allah’ındır. </a:t>
            </a:r>
            <a:r>
              <a:rPr lang="tr-TR" sz="29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Emr</a:t>
            </a:r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âleminden halk âlemine doğru meydana gelen tenezzül, </a:t>
            </a:r>
            <a:r>
              <a:rPr lang="tr-TR" sz="29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kutub</a:t>
            </a:r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üzerinden vuku bulur. Ricâlu’l-gayb, her ne kadar iradesini </a:t>
            </a:r>
            <a:r>
              <a:rPr lang="tr-TR" sz="29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Hakk’ta</a:t>
            </a:r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eritse de, beşerî yönü itibariyle hatadan münezzeh değildir</a:t>
            </a:r>
            <a:endParaRPr lang="tr-TR" sz="29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022735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751012" y="520701"/>
            <a:ext cx="8689976" cy="1098237"/>
          </a:xfrm>
        </p:spPr>
        <p:txBody>
          <a:bodyPr>
            <a:noAutofit/>
          </a:bodyPr>
          <a:lstStyle/>
          <a:p>
            <a:pPr algn="ctr"/>
            <a:r>
              <a:rPr lang="tr-TR" altLang="tr-TR" sz="4400" b="1" dirty="0" smtClean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Ricâlu’l-gayb </a:t>
            </a:r>
            <a:r>
              <a:rPr lang="tr-TR" altLang="tr-TR" sz="4400" b="1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 demektir?	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51012" y="1618939"/>
            <a:ext cx="8689976" cy="4871802"/>
          </a:xfrm>
        </p:spPr>
        <p:txBody>
          <a:bodyPr>
            <a:noAutofit/>
          </a:bodyPr>
          <a:lstStyle/>
          <a:p>
            <a:pPr algn="just"/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tr-TR" sz="29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HAFTA</a:t>
            </a:r>
          </a:p>
          <a:p>
            <a:pPr algn="just"/>
            <a:r>
              <a:rPr lang="tr-TR" sz="29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İbn</a:t>
            </a:r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9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Teymiyye</a:t>
            </a:r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ve </a:t>
            </a:r>
            <a:r>
              <a:rPr lang="tr-TR" sz="29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İbn</a:t>
            </a:r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Kayyım el-</a:t>
            </a:r>
            <a:r>
              <a:rPr lang="tr-TR" sz="29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Cevziyye</a:t>
            </a:r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ricâl konusunda </a:t>
            </a:r>
            <a:r>
              <a:rPr lang="tr-TR" sz="29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Müsned’in</a:t>
            </a:r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dışında yer alan hadislere tenkitler yöneltmekte ve </a:t>
            </a:r>
            <a:r>
              <a:rPr lang="tr-TR" sz="29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ricalu’l-gayb</a:t>
            </a:r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olduğu söylenen bazı insanlara olağanüstü hüviyet, güç ve yetkiler nispet etmenin İslam </a:t>
            </a:r>
            <a:r>
              <a:rPr lang="tr-TR" sz="29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akîdesiyle</a:t>
            </a:r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bağdaşmayacağını belirtmektedir</a:t>
            </a:r>
            <a:endParaRPr lang="tr-TR" sz="29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707388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751012" y="520701"/>
            <a:ext cx="8689976" cy="1098237"/>
          </a:xfrm>
        </p:spPr>
        <p:txBody>
          <a:bodyPr>
            <a:noAutofit/>
          </a:bodyPr>
          <a:lstStyle/>
          <a:p>
            <a:pPr algn="ctr"/>
            <a:r>
              <a:rPr lang="tr-TR" altLang="tr-TR" sz="4400" b="1" dirty="0" smtClean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Ricâlu’l-gayb </a:t>
            </a:r>
            <a:r>
              <a:rPr lang="tr-TR" altLang="tr-TR" sz="4400" b="1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 demektir?	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51012" y="1618939"/>
            <a:ext cx="8689976" cy="4871802"/>
          </a:xfrm>
        </p:spPr>
        <p:txBody>
          <a:bodyPr>
            <a:noAutofit/>
          </a:bodyPr>
          <a:lstStyle/>
          <a:p>
            <a:pPr algn="just"/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tr-TR" sz="29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HAFTA</a:t>
            </a:r>
          </a:p>
          <a:p>
            <a:pPr algn="just"/>
            <a:r>
              <a:rPr lang="tr-TR" sz="36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İbn</a:t>
            </a:r>
            <a:r>
              <a:rPr lang="tr-TR" sz="3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36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Teymiyye’nin</a:t>
            </a:r>
            <a:r>
              <a:rPr lang="tr-TR" sz="3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buradaki hassasiyetinin, insanların ihtiyaçlarını Allah’a değil de bu gibi insanlara arz etmesi gibi bir algıdan kaynaklandığı söylenebilir</a:t>
            </a:r>
            <a:endParaRPr lang="tr-TR" sz="36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517441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751012" y="520701"/>
            <a:ext cx="8689976" cy="1098237"/>
          </a:xfrm>
        </p:spPr>
        <p:txBody>
          <a:bodyPr>
            <a:noAutofit/>
          </a:bodyPr>
          <a:lstStyle/>
          <a:p>
            <a:pPr algn="ctr"/>
            <a:r>
              <a:rPr lang="tr-TR" altLang="tr-TR" sz="4400" b="1" dirty="0" smtClean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Ricâlu’l-gayb </a:t>
            </a:r>
            <a:r>
              <a:rPr lang="tr-TR" altLang="tr-TR" sz="4400" b="1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 demektir?	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51012" y="1618939"/>
            <a:ext cx="8689976" cy="4871802"/>
          </a:xfrm>
        </p:spPr>
        <p:txBody>
          <a:bodyPr>
            <a:noAutofit/>
          </a:bodyPr>
          <a:lstStyle/>
          <a:p>
            <a:pPr algn="just"/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tr-TR" sz="29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HAFTA</a:t>
            </a:r>
          </a:p>
          <a:p>
            <a:pPr algn="just"/>
            <a:r>
              <a:rPr lang="tr-TR" sz="29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Suyûtî</a:t>
            </a:r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sz="29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Aclûnî</a:t>
            </a:r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(ö. 1162/1652),  </a:t>
            </a:r>
            <a:r>
              <a:rPr lang="tr-TR" sz="29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Azimadabi</a:t>
            </a:r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ve </a:t>
            </a:r>
            <a:r>
              <a:rPr lang="tr-TR" sz="29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Kettânî</a:t>
            </a:r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(ö. 1346/1927) gibi isimler ise rical anlayışının dini açıdan bir sorun teşkil etmediği, Allah’ın tasarruf ya da </a:t>
            </a:r>
            <a:r>
              <a:rPr lang="tr-TR" sz="29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gaybı</a:t>
            </a:r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bilme konusundaki </a:t>
            </a:r>
            <a:r>
              <a:rPr lang="tr-TR" sz="29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âyetlerle</a:t>
            </a:r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çelişmediği, konuyla ilgili </a:t>
            </a:r>
            <a:r>
              <a:rPr lang="tr-TR" sz="29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rivâyet</a:t>
            </a:r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9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tarîklerinin</a:t>
            </a:r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çokluğu nedeniyle de </a:t>
            </a:r>
            <a:r>
              <a:rPr lang="tr-TR" sz="29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ricalu’l-gayb</a:t>
            </a:r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mevzuuna olumlu yaklaştıkları söylenebilir</a:t>
            </a:r>
            <a:endParaRPr lang="tr-TR" sz="29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244479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751012" y="520701"/>
            <a:ext cx="8689976" cy="1472991"/>
          </a:xfrm>
        </p:spPr>
        <p:txBody>
          <a:bodyPr>
            <a:noAutofit/>
          </a:bodyPr>
          <a:lstStyle/>
          <a:p>
            <a:pPr algn="ctr"/>
            <a:r>
              <a:rPr lang="tr-TR" altLang="tr-TR" sz="4400" b="1" dirty="0" smtClean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br>
              <a:rPr lang="tr-TR" altLang="tr-TR" sz="4400" b="1" dirty="0" smtClean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altLang="tr-TR" sz="4400" b="1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r-TR" altLang="tr-TR" sz="4400" b="1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altLang="tr-TR" sz="4400" b="1" dirty="0" smtClean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r-TR" altLang="tr-TR" sz="4400" b="1" dirty="0" smtClean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altLang="tr-TR" sz="4400" b="1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r-TR" altLang="tr-TR" sz="4400" b="1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altLang="tr-TR" sz="4400" b="1" dirty="0" smtClean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r-TR" altLang="tr-TR" sz="4400" b="1" dirty="0" smtClean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altLang="tr-TR" sz="4400" b="1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r-TR" altLang="tr-TR" sz="4400" b="1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altLang="tr-TR" sz="4400" b="1" dirty="0" smtClean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Kâmil </a:t>
            </a:r>
            <a:r>
              <a:rPr lang="tr-TR" altLang="tr-TR" sz="4400" b="1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ve </a:t>
            </a:r>
            <a:r>
              <a:rPr lang="tr-TR" altLang="tr-TR" sz="4400" b="1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mükemmil</a:t>
            </a:r>
            <a:r>
              <a:rPr lang="tr-TR" altLang="tr-TR" sz="4400" b="1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bir mürşidin ne tür özelliklere sahip olması </a:t>
            </a:r>
            <a:r>
              <a:rPr lang="tr-TR" altLang="tr-TR" sz="4400" b="1" dirty="0" smtClean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beklenir</a:t>
            </a:r>
            <a:r>
              <a:rPr lang="tr-TR" altLang="tr-TR" sz="4400" b="1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tr-TR" sz="4400" b="1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51012" y="2203555"/>
            <a:ext cx="8689976" cy="4287186"/>
          </a:xfrm>
        </p:spPr>
        <p:txBody>
          <a:bodyPr>
            <a:noAutofit/>
          </a:bodyPr>
          <a:lstStyle/>
          <a:p>
            <a:pPr algn="just"/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tr-TR" sz="29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HAFTA  </a:t>
            </a:r>
          </a:p>
          <a:p>
            <a:pPr lvl="0"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5754688" algn="r"/>
              </a:tabLst>
            </a:pP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Eğiticilik açısından</a:t>
            </a:r>
          </a:p>
          <a:p>
            <a:pPr lvl="0"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5754688" algn="r"/>
              </a:tabLst>
            </a:pP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	Yaşamı güzel ahlâk, Kur’an ve </a:t>
            </a:r>
            <a:r>
              <a:rPr lang="tr-TR" altLang="tr-TR" sz="2500" b="1" cap="none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Sünnet’e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uygunluk, </a:t>
            </a:r>
            <a:r>
              <a:rPr lang="tr-TR" altLang="tr-TR" sz="2500" b="1" cap="none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takvâ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ve istikamet üzere,</a:t>
            </a:r>
          </a:p>
          <a:p>
            <a:pPr lvl="0"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5754688" algn="r"/>
              </a:tabLst>
            </a:pP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	Müritlerine rehberlik edebilecek derecede fıkıh, </a:t>
            </a:r>
            <a:r>
              <a:rPr lang="tr-TR" altLang="tr-TR" sz="2500" b="1" cap="none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akaid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ve diğer </a:t>
            </a:r>
            <a:r>
              <a:rPr lang="tr-TR" altLang="tr-TR" sz="2500" b="1" cap="none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dînî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ilimlere vâkıf</a:t>
            </a:r>
            <a:r>
              <a:rPr lang="tr-TR" altLang="tr-TR" sz="2500" b="1" cap="none" dirty="0" smtClean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tr-TR" altLang="tr-TR" sz="2500" b="1" cap="none" dirty="0">
              <a:solidFill>
                <a:schemeClr val="tx1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5754688" algn="r"/>
              </a:tabLst>
            </a:pP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327338180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751012" y="520701"/>
            <a:ext cx="8689976" cy="1637883"/>
          </a:xfrm>
        </p:spPr>
        <p:txBody>
          <a:bodyPr>
            <a:noAutofit/>
          </a:bodyPr>
          <a:lstStyle/>
          <a:p>
            <a:r>
              <a:rPr lang="tr-TR" altLang="tr-TR" sz="3200" b="1" dirty="0" smtClean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Kişi</a:t>
            </a:r>
            <a:r>
              <a:rPr lang="tr-TR" altLang="tr-TR" sz="3200" b="1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herhangi bir tarikatın </a:t>
            </a:r>
            <a:r>
              <a:rPr lang="tr-TR" altLang="tr-TR" sz="3200" b="1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seyr</a:t>
            </a:r>
            <a:r>
              <a:rPr lang="tr-TR" altLang="tr-TR" sz="3200" b="1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ü </a:t>
            </a:r>
            <a:r>
              <a:rPr lang="tr-TR" altLang="tr-TR" sz="3200" b="1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sülûk</a:t>
            </a:r>
            <a:r>
              <a:rPr lang="tr-TR" altLang="tr-TR" sz="3200" b="1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yöntemini kendi başına ya da kitaplardan okumak </a:t>
            </a:r>
            <a:r>
              <a:rPr lang="tr-TR" altLang="tr-TR" sz="3200" b="1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sûretiyle</a:t>
            </a:r>
            <a:r>
              <a:rPr lang="tr-TR" altLang="tr-TR" sz="3200" b="1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uygulayabilir mi?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51012" y="2158585"/>
            <a:ext cx="8689976" cy="4332156"/>
          </a:xfrm>
        </p:spPr>
        <p:txBody>
          <a:bodyPr>
            <a:noAutofit/>
          </a:bodyPr>
          <a:lstStyle/>
          <a:p>
            <a:pPr algn="just"/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tr-TR" sz="29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HAFTA</a:t>
            </a:r>
          </a:p>
          <a:p>
            <a:pPr algn="just"/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Bir insanın hele de günümüz şartlarında kendi başına ve toplama bilgilerle bir meslek sahibi olması imkânsız değilse bile çok zordur. </a:t>
            </a:r>
            <a:endParaRPr lang="tr-TR" sz="29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930961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751012" y="520701"/>
            <a:ext cx="8689976" cy="1637883"/>
          </a:xfrm>
        </p:spPr>
        <p:txBody>
          <a:bodyPr>
            <a:noAutofit/>
          </a:bodyPr>
          <a:lstStyle/>
          <a:p>
            <a:r>
              <a:rPr lang="tr-TR" altLang="tr-TR" sz="3200" b="1" dirty="0" smtClean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Kişi</a:t>
            </a:r>
            <a:r>
              <a:rPr lang="tr-TR" altLang="tr-TR" sz="3200" b="1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herhangi bir tarikatın </a:t>
            </a:r>
            <a:r>
              <a:rPr lang="tr-TR" altLang="tr-TR" sz="3200" b="1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seyr</a:t>
            </a:r>
            <a:r>
              <a:rPr lang="tr-TR" altLang="tr-TR" sz="3200" b="1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ü </a:t>
            </a:r>
            <a:r>
              <a:rPr lang="tr-TR" altLang="tr-TR" sz="3200" b="1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sülûk</a:t>
            </a:r>
            <a:r>
              <a:rPr lang="tr-TR" altLang="tr-TR" sz="3200" b="1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yöntemini kendi başına ya da kitaplardan okumak </a:t>
            </a:r>
            <a:r>
              <a:rPr lang="tr-TR" altLang="tr-TR" sz="3200" b="1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sûretiyle</a:t>
            </a:r>
            <a:r>
              <a:rPr lang="tr-TR" altLang="tr-TR" sz="3200" b="1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uygulayabilir mi?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51012" y="2158585"/>
            <a:ext cx="8689976" cy="4332156"/>
          </a:xfrm>
        </p:spPr>
        <p:txBody>
          <a:bodyPr>
            <a:noAutofit/>
          </a:bodyPr>
          <a:lstStyle/>
          <a:p>
            <a:pPr algn="just"/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tr-TR" sz="29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HAFTA</a:t>
            </a:r>
          </a:p>
          <a:p>
            <a:pPr algn="just"/>
            <a:r>
              <a:rPr lang="tr-TR" sz="29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İnsanın </a:t>
            </a:r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bireysel ve sosyal hayatında önemli yere sahip olan din konusunda bir eğitimciye ihtiyacı ise yadsınamaz bir gerçektir </a:t>
            </a:r>
          </a:p>
          <a:p>
            <a:pPr algn="just"/>
            <a:endParaRPr lang="tr-TR" sz="29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068903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751012" y="520701"/>
            <a:ext cx="8689976" cy="1637883"/>
          </a:xfrm>
        </p:spPr>
        <p:txBody>
          <a:bodyPr>
            <a:noAutofit/>
          </a:bodyPr>
          <a:lstStyle/>
          <a:p>
            <a:r>
              <a:rPr lang="tr-TR" altLang="tr-TR" sz="3200" b="1" dirty="0" smtClean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Kişi</a:t>
            </a:r>
            <a:r>
              <a:rPr lang="tr-TR" altLang="tr-TR" sz="3200" b="1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herhangi bir tarikatın </a:t>
            </a:r>
            <a:r>
              <a:rPr lang="tr-TR" altLang="tr-TR" sz="3200" b="1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seyr</a:t>
            </a:r>
            <a:r>
              <a:rPr lang="tr-TR" altLang="tr-TR" sz="3200" b="1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ü </a:t>
            </a:r>
            <a:r>
              <a:rPr lang="tr-TR" altLang="tr-TR" sz="3200" b="1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sülûk</a:t>
            </a:r>
            <a:r>
              <a:rPr lang="tr-TR" altLang="tr-TR" sz="3200" b="1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yöntemini kendi başına ya da kitaplardan okumak </a:t>
            </a:r>
            <a:r>
              <a:rPr lang="tr-TR" altLang="tr-TR" sz="3200" b="1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sûretiyle</a:t>
            </a:r>
            <a:r>
              <a:rPr lang="tr-TR" altLang="tr-TR" sz="3200" b="1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uygulayabilir mi?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51012" y="2158585"/>
            <a:ext cx="8689976" cy="4332156"/>
          </a:xfrm>
        </p:spPr>
        <p:txBody>
          <a:bodyPr>
            <a:noAutofit/>
          </a:bodyPr>
          <a:lstStyle/>
          <a:p>
            <a:pPr algn="just"/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tr-TR" sz="29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HAFTA</a:t>
            </a:r>
          </a:p>
          <a:p>
            <a:pPr algn="just"/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tr-TR" sz="29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İbn</a:t>
            </a:r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Haldun üç çeşit tasavvuftan bahseder ve şeyhin zaruretini buna göre değerlendirir:</a:t>
            </a:r>
            <a:endParaRPr lang="tr-TR" sz="29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339694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751012" y="520701"/>
            <a:ext cx="8689976" cy="1637883"/>
          </a:xfrm>
        </p:spPr>
        <p:txBody>
          <a:bodyPr>
            <a:noAutofit/>
          </a:bodyPr>
          <a:lstStyle/>
          <a:p>
            <a:r>
              <a:rPr lang="tr-TR" altLang="tr-TR" sz="3200" b="1" dirty="0" smtClean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Kişi</a:t>
            </a:r>
            <a:r>
              <a:rPr lang="tr-TR" altLang="tr-TR" sz="3200" b="1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herhangi bir tarikatın </a:t>
            </a:r>
            <a:r>
              <a:rPr lang="tr-TR" altLang="tr-TR" sz="3200" b="1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seyr</a:t>
            </a:r>
            <a:r>
              <a:rPr lang="tr-TR" altLang="tr-TR" sz="3200" b="1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ü </a:t>
            </a:r>
            <a:r>
              <a:rPr lang="tr-TR" altLang="tr-TR" sz="3200" b="1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sülûk</a:t>
            </a:r>
            <a:r>
              <a:rPr lang="tr-TR" altLang="tr-TR" sz="3200" b="1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yöntemini kendi başına ya da kitaplardan okumak </a:t>
            </a:r>
            <a:r>
              <a:rPr lang="tr-TR" altLang="tr-TR" sz="3200" b="1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sûretiyle</a:t>
            </a:r>
            <a:r>
              <a:rPr lang="tr-TR" altLang="tr-TR" sz="3200" b="1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uygulayabilir mi?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51012" y="2158585"/>
            <a:ext cx="8689976" cy="4332156"/>
          </a:xfrm>
        </p:spPr>
        <p:txBody>
          <a:bodyPr>
            <a:noAutofit/>
          </a:bodyPr>
          <a:lstStyle/>
          <a:p>
            <a:pPr algn="just"/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tr-TR" sz="29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HAFTA</a:t>
            </a:r>
          </a:p>
          <a:p>
            <a:pPr algn="just"/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1.	Tasavvufun Allah’ın emirlerine </a:t>
            </a:r>
            <a:r>
              <a:rPr lang="tr-TR" sz="29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riâyet</a:t>
            </a:r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nehiylerinden sakınmaktan bahseden yani </a:t>
            </a:r>
            <a:r>
              <a:rPr lang="tr-TR" sz="29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takvâyı</a:t>
            </a:r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esas alan yönü herkese farzdır </a:t>
            </a:r>
            <a:endParaRPr lang="tr-TR" sz="29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335621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751012" y="520701"/>
            <a:ext cx="8689976" cy="1637883"/>
          </a:xfrm>
        </p:spPr>
        <p:txBody>
          <a:bodyPr>
            <a:noAutofit/>
          </a:bodyPr>
          <a:lstStyle/>
          <a:p>
            <a:r>
              <a:rPr lang="tr-TR" altLang="tr-TR" sz="3200" b="1" dirty="0" smtClean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Kişi</a:t>
            </a:r>
            <a:r>
              <a:rPr lang="tr-TR" altLang="tr-TR" sz="3200" b="1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herhangi bir tarikatın </a:t>
            </a:r>
            <a:r>
              <a:rPr lang="tr-TR" altLang="tr-TR" sz="3200" b="1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seyr</a:t>
            </a:r>
            <a:r>
              <a:rPr lang="tr-TR" altLang="tr-TR" sz="3200" b="1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ü </a:t>
            </a:r>
            <a:r>
              <a:rPr lang="tr-TR" altLang="tr-TR" sz="3200" b="1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sülûk</a:t>
            </a:r>
            <a:r>
              <a:rPr lang="tr-TR" altLang="tr-TR" sz="3200" b="1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yöntemini kendi başına ya da kitaplardan okumak </a:t>
            </a:r>
            <a:r>
              <a:rPr lang="tr-TR" altLang="tr-TR" sz="3200" b="1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sûretiyle</a:t>
            </a:r>
            <a:r>
              <a:rPr lang="tr-TR" altLang="tr-TR" sz="3200" b="1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uygulayabilir mi?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51012" y="2158584"/>
            <a:ext cx="8689976" cy="4332156"/>
          </a:xfrm>
        </p:spPr>
        <p:txBody>
          <a:bodyPr>
            <a:noAutofit/>
          </a:bodyPr>
          <a:lstStyle/>
          <a:p>
            <a:pPr algn="just"/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tr-TR" sz="29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HAFTA</a:t>
            </a:r>
          </a:p>
          <a:p>
            <a:pPr algn="just"/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2.	Herkese açık olmakla birlikte yüksek kabiliyet ve istidat sahiplerinin kendi iradeleriyle benimsedikleri, istikamet </a:t>
            </a:r>
            <a:r>
              <a:rPr lang="tr-TR" sz="29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mücâhedesine</a:t>
            </a:r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yer veren tasavvuf ki bu da kitaplardan öğrenilebilir ama bir şeyhle birlikte daha sağlıklı olur</a:t>
            </a:r>
            <a:endParaRPr lang="tr-TR" sz="29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298738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751012" y="520701"/>
            <a:ext cx="8689976" cy="1637883"/>
          </a:xfrm>
        </p:spPr>
        <p:txBody>
          <a:bodyPr>
            <a:noAutofit/>
          </a:bodyPr>
          <a:lstStyle/>
          <a:p>
            <a:r>
              <a:rPr lang="tr-TR" altLang="tr-TR" sz="3200" b="1" dirty="0" smtClean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Kişi</a:t>
            </a:r>
            <a:r>
              <a:rPr lang="tr-TR" altLang="tr-TR" sz="3200" b="1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herhangi bir tarikatın </a:t>
            </a:r>
            <a:r>
              <a:rPr lang="tr-TR" altLang="tr-TR" sz="3200" b="1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seyr</a:t>
            </a:r>
            <a:r>
              <a:rPr lang="tr-TR" altLang="tr-TR" sz="3200" b="1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ü </a:t>
            </a:r>
            <a:r>
              <a:rPr lang="tr-TR" altLang="tr-TR" sz="3200" b="1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sülûk</a:t>
            </a:r>
            <a:r>
              <a:rPr lang="tr-TR" altLang="tr-TR" sz="3200" b="1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yöntemini kendi başına ya da kitaplardan okumak </a:t>
            </a:r>
            <a:r>
              <a:rPr lang="tr-TR" altLang="tr-TR" sz="3200" b="1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sûretiyle</a:t>
            </a:r>
            <a:r>
              <a:rPr lang="tr-TR" altLang="tr-TR" sz="3200" b="1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uygulayabilir mi?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51012" y="2158585"/>
            <a:ext cx="8689976" cy="4332156"/>
          </a:xfrm>
        </p:spPr>
        <p:txBody>
          <a:bodyPr>
            <a:noAutofit/>
          </a:bodyPr>
          <a:lstStyle/>
          <a:p>
            <a:pPr algn="just"/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tr-TR" sz="29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HAFTA</a:t>
            </a:r>
          </a:p>
          <a:p>
            <a:pPr algn="just"/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3.	</a:t>
            </a:r>
            <a:r>
              <a:rPr lang="tr-TR" sz="29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Keşf</a:t>
            </a:r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ve ıttıla’ </a:t>
            </a:r>
            <a:r>
              <a:rPr lang="tr-TR" sz="29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mücâhedesinden</a:t>
            </a:r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bahseden tasavvuf… Burada yolu önceden geçmiş, tehlikelerini bilen kâmil bir şeyh zaruridir. Zira bu yolda kalbe doğacak </a:t>
            </a:r>
            <a:r>
              <a:rPr lang="tr-TR" sz="29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keşf</a:t>
            </a:r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ve </a:t>
            </a:r>
            <a:r>
              <a:rPr lang="tr-TR" sz="29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ilhâm</a:t>
            </a:r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gibi bilgilerle karşı karşıya kalınabilmektedir </a:t>
            </a:r>
            <a:endParaRPr lang="tr-TR" sz="29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983953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751012" y="520701"/>
            <a:ext cx="8689976" cy="1637883"/>
          </a:xfrm>
        </p:spPr>
        <p:txBody>
          <a:bodyPr>
            <a:noAutofit/>
          </a:bodyPr>
          <a:lstStyle/>
          <a:p>
            <a:r>
              <a:rPr lang="tr-TR" altLang="tr-TR" sz="3200" b="1" dirty="0" smtClean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Kişi</a:t>
            </a:r>
            <a:r>
              <a:rPr lang="tr-TR" altLang="tr-TR" sz="3200" b="1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herhangi bir tarikatın </a:t>
            </a:r>
            <a:r>
              <a:rPr lang="tr-TR" altLang="tr-TR" sz="3200" b="1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seyr</a:t>
            </a:r>
            <a:r>
              <a:rPr lang="tr-TR" altLang="tr-TR" sz="3200" b="1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ü </a:t>
            </a:r>
            <a:r>
              <a:rPr lang="tr-TR" altLang="tr-TR" sz="3200" b="1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sülûk</a:t>
            </a:r>
            <a:r>
              <a:rPr lang="tr-TR" altLang="tr-TR" sz="3200" b="1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yöntemini kendi başına ya da kitaplardan okumak </a:t>
            </a:r>
            <a:r>
              <a:rPr lang="tr-TR" altLang="tr-TR" sz="3200" b="1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sûretiyle</a:t>
            </a:r>
            <a:r>
              <a:rPr lang="tr-TR" altLang="tr-TR" sz="3200" b="1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uygulayabilir mi?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51012" y="2158585"/>
            <a:ext cx="8689976" cy="4332156"/>
          </a:xfrm>
        </p:spPr>
        <p:txBody>
          <a:bodyPr>
            <a:noAutofit/>
          </a:bodyPr>
          <a:lstStyle/>
          <a:p>
            <a:pPr algn="just"/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tr-TR" sz="29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HAFTA</a:t>
            </a:r>
          </a:p>
          <a:p>
            <a:pPr algn="just"/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9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TasavvufuN</a:t>
            </a:r>
            <a:r>
              <a:rPr lang="tr-TR" sz="29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TANMINDAN HAREKETLE her </a:t>
            </a:r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isteyen, “</a:t>
            </a:r>
            <a:r>
              <a:rPr lang="tr-TR" sz="29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Üsve</a:t>
            </a:r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-i </a:t>
            </a:r>
            <a:r>
              <a:rPr lang="tr-TR" sz="29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Hasene</a:t>
            </a:r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r>
              <a:rPr lang="tr-TR" sz="29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olaN</a:t>
            </a:r>
            <a:r>
              <a:rPr lang="tr-TR" sz="29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Allah </a:t>
            </a:r>
            <a:r>
              <a:rPr lang="tr-TR" sz="29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Rasûlü</a:t>
            </a:r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(s.)’nün hayatını örnek </a:t>
            </a:r>
            <a:r>
              <a:rPr lang="tr-TR" sz="29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almak </a:t>
            </a:r>
            <a:r>
              <a:rPr lang="tr-TR" sz="29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sûretiyle</a:t>
            </a:r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kitaplardan </a:t>
            </a:r>
            <a:r>
              <a:rPr lang="tr-TR" sz="29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öğrenerek böylesi </a:t>
            </a:r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 tasavvufu elbette yaşayabilir </a:t>
            </a:r>
            <a:endParaRPr lang="tr-TR" sz="29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725480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751012" y="520701"/>
            <a:ext cx="8689976" cy="1637883"/>
          </a:xfrm>
        </p:spPr>
        <p:txBody>
          <a:bodyPr>
            <a:noAutofit/>
          </a:bodyPr>
          <a:lstStyle/>
          <a:p>
            <a:r>
              <a:rPr lang="tr-TR" altLang="tr-TR" sz="3200" b="1" dirty="0" smtClean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Kişi</a:t>
            </a:r>
            <a:r>
              <a:rPr lang="tr-TR" altLang="tr-TR" sz="3200" b="1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herhangi bir tarikatın </a:t>
            </a:r>
            <a:r>
              <a:rPr lang="tr-TR" altLang="tr-TR" sz="3200" b="1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seyr</a:t>
            </a:r>
            <a:r>
              <a:rPr lang="tr-TR" altLang="tr-TR" sz="3200" b="1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ü </a:t>
            </a:r>
            <a:r>
              <a:rPr lang="tr-TR" altLang="tr-TR" sz="3200" b="1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sülûk</a:t>
            </a:r>
            <a:r>
              <a:rPr lang="tr-TR" altLang="tr-TR" sz="3200" b="1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yöntemini kendi başına ya da kitaplardan okumak </a:t>
            </a:r>
            <a:r>
              <a:rPr lang="tr-TR" altLang="tr-TR" sz="3200" b="1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sûretiyle</a:t>
            </a:r>
            <a:r>
              <a:rPr lang="tr-TR" altLang="tr-TR" sz="3200" b="1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uygulayabilir mi?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51012" y="2158585"/>
            <a:ext cx="8689976" cy="4332156"/>
          </a:xfrm>
        </p:spPr>
        <p:txBody>
          <a:bodyPr>
            <a:noAutofit/>
          </a:bodyPr>
          <a:lstStyle/>
          <a:p>
            <a:pPr algn="just"/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tr-TR" sz="29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HAFTA</a:t>
            </a:r>
          </a:p>
          <a:p>
            <a:pPr algn="just"/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Tasavvuf literatüründe </a:t>
            </a:r>
            <a:r>
              <a:rPr lang="tr-TR" sz="29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şeyhsiz</a:t>
            </a:r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bir manevî hayatın nasıl olabileceğine dair eserler de bulunmakta olup </a:t>
            </a:r>
            <a:r>
              <a:rPr lang="tr-TR" sz="29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İbn</a:t>
            </a:r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Arabî’nin </a:t>
            </a:r>
            <a:r>
              <a:rPr lang="tr-TR" sz="29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Hilyetü’l-ebdâl</a:t>
            </a:r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adlı eseri buna örnek gösterilebilir</a:t>
            </a:r>
            <a:endParaRPr lang="tr-TR" sz="29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982246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751012" y="520701"/>
            <a:ext cx="8689976" cy="1637883"/>
          </a:xfrm>
        </p:spPr>
        <p:txBody>
          <a:bodyPr>
            <a:noAutofit/>
          </a:bodyPr>
          <a:lstStyle/>
          <a:p>
            <a:r>
              <a:rPr lang="tr-TR" altLang="tr-TR" sz="3200" b="1" dirty="0" smtClean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Kişi</a:t>
            </a:r>
            <a:r>
              <a:rPr lang="tr-TR" altLang="tr-TR" sz="3200" b="1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herhangi bir tarikatın </a:t>
            </a:r>
            <a:r>
              <a:rPr lang="tr-TR" altLang="tr-TR" sz="3200" b="1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seyr</a:t>
            </a:r>
            <a:r>
              <a:rPr lang="tr-TR" altLang="tr-TR" sz="3200" b="1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ü </a:t>
            </a:r>
            <a:r>
              <a:rPr lang="tr-TR" altLang="tr-TR" sz="3200" b="1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sülûk</a:t>
            </a:r>
            <a:r>
              <a:rPr lang="tr-TR" altLang="tr-TR" sz="3200" b="1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yöntemini kendi başına ya da kitaplardan okumak </a:t>
            </a:r>
            <a:r>
              <a:rPr lang="tr-TR" altLang="tr-TR" sz="3200" b="1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sûretiyle</a:t>
            </a:r>
            <a:r>
              <a:rPr lang="tr-TR" altLang="tr-TR" sz="3200" b="1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uygulayabilir mi?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51012" y="2158585"/>
            <a:ext cx="8689976" cy="4332156"/>
          </a:xfrm>
        </p:spPr>
        <p:txBody>
          <a:bodyPr>
            <a:noAutofit/>
          </a:bodyPr>
          <a:lstStyle/>
          <a:p>
            <a:pPr algn="just"/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tr-TR" sz="29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HAFTA</a:t>
            </a:r>
          </a:p>
          <a:p>
            <a:pPr algn="just"/>
            <a:r>
              <a:rPr lang="tr-TR" sz="29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Ancak bir şeyhin gözetiminde yürütülen </a:t>
            </a:r>
            <a:r>
              <a:rPr lang="tr-TR" sz="29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seyr</a:t>
            </a:r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ü </a:t>
            </a:r>
            <a:r>
              <a:rPr lang="tr-TR" sz="29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sülûkla</a:t>
            </a:r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kişinin kendi başına uyguladığı manevî eğitime, aşılı ağaç ile kendiliğinden yetişen ağaç misal gösterilir. </a:t>
            </a:r>
            <a:endParaRPr lang="tr-TR" sz="29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041997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751012" y="520701"/>
            <a:ext cx="8689976" cy="1637883"/>
          </a:xfrm>
        </p:spPr>
        <p:txBody>
          <a:bodyPr>
            <a:noAutofit/>
          </a:bodyPr>
          <a:lstStyle/>
          <a:p>
            <a:r>
              <a:rPr lang="tr-TR" altLang="tr-TR" sz="3200" b="1" dirty="0" smtClean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Kişi</a:t>
            </a:r>
            <a:r>
              <a:rPr lang="tr-TR" altLang="tr-TR" sz="3200" b="1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herhangi bir tarikatın </a:t>
            </a:r>
            <a:r>
              <a:rPr lang="tr-TR" altLang="tr-TR" sz="3200" b="1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seyr</a:t>
            </a:r>
            <a:r>
              <a:rPr lang="tr-TR" altLang="tr-TR" sz="3200" b="1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ü </a:t>
            </a:r>
            <a:r>
              <a:rPr lang="tr-TR" altLang="tr-TR" sz="3200" b="1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sülûk</a:t>
            </a:r>
            <a:r>
              <a:rPr lang="tr-TR" altLang="tr-TR" sz="3200" b="1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yöntemini kendi başına ya da kitaplardan okumak </a:t>
            </a:r>
            <a:r>
              <a:rPr lang="tr-TR" altLang="tr-TR" sz="3200" b="1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sûretiyle</a:t>
            </a:r>
            <a:r>
              <a:rPr lang="tr-TR" altLang="tr-TR" sz="3200" b="1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uygulayabilir mi?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51012" y="2158585"/>
            <a:ext cx="8689976" cy="4332156"/>
          </a:xfrm>
        </p:spPr>
        <p:txBody>
          <a:bodyPr>
            <a:noAutofit/>
          </a:bodyPr>
          <a:lstStyle/>
          <a:p>
            <a:pPr algn="just"/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tr-TR" sz="29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HAFTA</a:t>
            </a:r>
          </a:p>
          <a:p>
            <a:pPr algn="just"/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Mürşidin telkin ettiği </a:t>
            </a:r>
            <a:r>
              <a:rPr lang="tr-TR" sz="29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ezkârın</a:t>
            </a:r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az ya da çok olması mürit açısından sorun teşkil edebilmektedir. </a:t>
            </a:r>
            <a:endParaRPr lang="tr-TR" sz="29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Diğer mistik sistemlerin aksine İslam tasavvufunda mürşide verilen önemin sebeplerinden biri budur.</a:t>
            </a:r>
            <a:endParaRPr lang="tr-TR" sz="29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729427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751012" y="520701"/>
            <a:ext cx="8689976" cy="1472991"/>
          </a:xfrm>
        </p:spPr>
        <p:txBody>
          <a:bodyPr>
            <a:noAutofit/>
          </a:bodyPr>
          <a:lstStyle/>
          <a:p>
            <a:pPr algn="ctr"/>
            <a:r>
              <a:rPr lang="tr-TR" altLang="tr-TR" sz="4400" b="1" dirty="0" smtClean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br>
              <a:rPr lang="tr-TR" altLang="tr-TR" sz="4400" b="1" dirty="0" smtClean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altLang="tr-TR" sz="4400" b="1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r-TR" altLang="tr-TR" sz="4400" b="1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altLang="tr-TR" sz="4400" b="1" dirty="0" smtClean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r-TR" altLang="tr-TR" sz="4400" b="1" dirty="0" smtClean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altLang="tr-TR" sz="4400" b="1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r-TR" altLang="tr-TR" sz="4400" b="1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altLang="tr-TR" sz="4400" b="1" dirty="0" smtClean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r-TR" altLang="tr-TR" sz="4400" b="1" dirty="0" smtClean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altLang="tr-TR" sz="4400" b="1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r-TR" altLang="tr-TR" sz="4400" b="1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altLang="tr-TR" sz="4400" b="1" dirty="0" smtClean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Kâmil </a:t>
            </a:r>
            <a:r>
              <a:rPr lang="tr-TR" altLang="tr-TR" sz="4400" b="1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ve </a:t>
            </a:r>
            <a:r>
              <a:rPr lang="tr-TR" altLang="tr-TR" sz="4400" b="1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mükemmil</a:t>
            </a:r>
            <a:r>
              <a:rPr lang="tr-TR" altLang="tr-TR" sz="4400" b="1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bir mürşidin ne tür özelliklere sahip olması </a:t>
            </a:r>
            <a:r>
              <a:rPr lang="tr-TR" altLang="tr-TR" sz="4400" b="1" dirty="0" smtClean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beklenir</a:t>
            </a:r>
            <a:r>
              <a:rPr lang="tr-TR" altLang="tr-TR" sz="4400" b="1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tr-TR" sz="4400" b="1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51012" y="2203555"/>
            <a:ext cx="8689976" cy="4287186"/>
          </a:xfrm>
        </p:spPr>
        <p:txBody>
          <a:bodyPr>
            <a:noAutofit/>
          </a:bodyPr>
          <a:lstStyle/>
          <a:p>
            <a:pPr algn="just"/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tr-TR" sz="29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HAFTA  </a:t>
            </a:r>
          </a:p>
          <a:p>
            <a:pPr lvl="0"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5754688" algn="r"/>
              </a:tabLst>
            </a:pP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	İnsanları </a:t>
            </a:r>
            <a:r>
              <a:rPr lang="tr-TR" altLang="tr-TR" sz="2500" b="1" cap="none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dînî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emirleri uygulamaya, </a:t>
            </a:r>
            <a:r>
              <a:rPr lang="tr-TR" altLang="tr-TR" sz="2500" b="1" cap="none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takvâ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ve istikamete çağıran,</a:t>
            </a:r>
          </a:p>
          <a:p>
            <a:pPr lvl="0"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5754688" algn="r"/>
              </a:tabLst>
            </a:pP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	Mümkün mertebe bütün insanlara nasihat eden,</a:t>
            </a:r>
          </a:p>
          <a:p>
            <a:pPr lvl="0"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5754688" algn="r"/>
              </a:tabLst>
            </a:pP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	Belli bir tarikatın </a:t>
            </a:r>
            <a:r>
              <a:rPr lang="tr-TR" altLang="tr-TR" sz="2500" b="1" cap="none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usûlüne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göre </a:t>
            </a:r>
            <a:r>
              <a:rPr lang="tr-TR" altLang="tr-TR" sz="2500" b="1" cap="none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seyr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ü </a:t>
            </a:r>
            <a:r>
              <a:rPr lang="tr-TR" altLang="tr-TR" sz="2500" b="1" cap="none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sülûkunu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tamamlamış,</a:t>
            </a:r>
          </a:p>
          <a:p>
            <a:pPr lvl="0"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5754688" algn="r"/>
              </a:tabLst>
            </a:pP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	Tarikatta hangi alan(</a:t>
            </a:r>
            <a:r>
              <a:rPr lang="tr-TR" altLang="tr-TR" sz="2500" b="1" cap="none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lar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)da yetkin (</a:t>
            </a:r>
            <a:r>
              <a:rPr lang="tr-TR" altLang="tr-TR" sz="2500" b="1" cap="none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mükemmil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olduğuna dair (talim, sohbet, tarikat vb.) icazetli	</a:t>
            </a:r>
          </a:p>
        </p:txBody>
      </p:sp>
    </p:spTree>
    <p:extLst>
      <p:ext uri="{BB962C8B-B14F-4D97-AF65-F5344CB8AC3E}">
        <p14:creationId xmlns:p14="http://schemas.microsoft.com/office/powerpoint/2010/main" val="21968030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751012" y="520701"/>
            <a:ext cx="8689976" cy="1637883"/>
          </a:xfrm>
        </p:spPr>
        <p:txBody>
          <a:bodyPr>
            <a:noAutofit/>
          </a:bodyPr>
          <a:lstStyle/>
          <a:p>
            <a:r>
              <a:rPr lang="tr-TR" altLang="tr-TR" sz="3200" b="1" dirty="0" smtClean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Kişi</a:t>
            </a:r>
            <a:r>
              <a:rPr lang="tr-TR" altLang="tr-TR" sz="3200" b="1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herhangi bir tarikatın </a:t>
            </a:r>
            <a:r>
              <a:rPr lang="tr-TR" altLang="tr-TR" sz="3200" b="1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seyr</a:t>
            </a:r>
            <a:r>
              <a:rPr lang="tr-TR" altLang="tr-TR" sz="3200" b="1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ü </a:t>
            </a:r>
            <a:r>
              <a:rPr lang="tr-TR" altLang="tr-TR" sz="3200" b="1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sülûk</a:t>
            </a:r>
            <a:r>
              <a:rPr lang="tr-TR" altLang="tr-TR" sz="3200" b="1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yöntemini kendi başına ya da kitaplardan okumak </a:t>
            </a:r>
            <a:r>
              <a:rPr lang="tr-TR" altLang="tr-TR" sz="3200" b="1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sûretiyle</a:t>
            </a:r>
            <a:r>
              <a:rPr lang="tr-TR" altLang="tr-TR" sz="3200" b="1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uygulayabilir mi?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51012" y="2158585"/>
            <a:ext cx="8689976" cy="4332156"/>
          </a:xfrm>
        </p:spPr>
        <p:txBody>
          <a:bodyPr>
            <a:noAutofit/>
          </a:bodyPr>
          <a:lstStyle/>
          <a:p>
            <a:pPr algn="just"/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tr-TR" sz="29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HAFTA</a:t>
            </a:r>
          </a:p>
          <a:p>
            <a:pPr algn="just"/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zikir konusundaki hassasiyet, sayılı zikirlerin yani evradın gündelik olarak yapılacağına dair nezirler için geçerlidir. Zira Kur’an-ı Kerim’de Allah’ın çokça zikredilmesi </a:t>
            </a:r>
            <a:r>
              <a:rPr lang="tr-TR" sz="29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defaatle</a:t>
            </a:r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vurgulanmaktadır.  </a:t>
            </a:r>
            <a:endParaRPr lang="tr-TR" sz="29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93653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751012" y="520701"/>
            <a:ext cx="8689976" cy="1637883"/>
          </a:xfrm>
        </p:spPr>
        <p:txBody>
          <a:bodyPr>
            <a:noAutofit/>
          </a:bodyPr>
          <a:lstStyle/>
          <a:p>
            <a:r>
              <a:rPr lang="tr-TR" altLang="tr-TR" sz="3200" b="1" dirty="0" smtClean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Kişi</a:t>
            </a:r>
            <a:r>
              <a:rPr lang="tr-TR" altLang="tr-TR" sz="3200" b="1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herhangi bir tarikatın </a:t>
            </a:r>
            <a:r>
              <a:rPr lang="tr-TR" altLang="tr-TR" sz="3200" b="1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seyr</a:t>
            </a:r>
            <a:r>
              <a:rPr lang="tr-TR" altLang="tr-TR" sz="3200" b="1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ü </a:t>
            </a:r>
            <a:r>
              <a:rPr lang="tr-TR" altLang="tr-TR" sz="3200" b="1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sülûk</a:t>
            </a:r>
            <a:r>
              <a:rPr lang="tr-TR" altLang="tr-TR" sz="3200" b="1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yöntemini kendi başına ya da kitaplardan okumak </a:t>
            </a:r>
            <a:r>
              <a:rPr lang="tr-TR" altLang="tr-TR" sz="3200" b="1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sûretiyle</a:t>
            </a:r>
            <a:r>
              <a:rPr lang="tr-TR" altLang="tr-TR" sz="3200" b="1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uygulayabilir mi?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51012" y="2158585"/>
            <a:ext cx="8689976" cy="4332156"/>
          </a:xfrm>
        </p:spPr>
        <p:txBody>
          <a:bodyPr>
            <a:noAutofit/>
          </a:bodyPr>
          <a:lstStyle/>
          <a:p>
            <a:pPr algn="just"/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tr-TR" sz="29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HAFTA</a:t>
            </a:r>
          </a:p>
          <a:p>
            <a:pPr algn="just"/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Sayılı zikir konusunda </a:t>
            </a:r>
            <a:r>
              <a:rPr lang="tr-TR" sz="29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sûfîlerin</a:t>
            </a:r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dikkat çektikleri hususlardan biri, belli sayıda periyodik olarak yapmaya niyetlenmenin nezir kategorisine girmesidir. </a:t>
            </a:r>
            <a:endParaRPr lang="tr-TR" sz="29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38216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751012" y="520701"/>
            <a:ext cx="8689976" cy="1637883"/>
          </a:xfrm>
        </p:spPr>
        <p:txBody>
          <a:bodyPr>
            <a:noAutofit/>
          </a:bodyPr>
          <a:lstStyle/>
          <a:p>
            <a:r>
              <a:rPr lang="tr-TR" altLang="tr-TR" sz="3200" b="1" dirty="0" smtClean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Kişi</a:t>
            </a:r>
            <a:r>
              <a:rPr lang="tr-TR" altLang="tr-TR" sz="3200" b="1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herhangi bir tarikatın </a:t>
            </a:r>
            <a:r>
              <a:rPr lang="tr-TR" altLang="tr-TR" sz="3200" b="1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seyr</a:t>
            </a:r>
            <a:r>
              <a:rPr lang="tr-TR" altLang="tr-TR" sz="3200" b="1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ü </a:t>
            </a:r>
            <a:r>
              <a:rPr lang="tr-TR" altLang="tr-TR" sz="3200" b="1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sülûk</a:t>
            </a:r>
            <a:r>
              <a:rPr lang="tr-TR" altLang="tr-TR" sz="3200" b="1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yöntemini kendi başına ya da kitaplardan okumak </a:t>
            </a:r>
            <a:r>
              <a:rPr lang="tr-TR" altLang="tr-TR" sz="3200" b="1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sûretiyle</a:t>
            </a:r>
            <a:r>
              <a:rPr lang="tr-TR" altLang="tr-TR" sz="3200" b="1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uygulayabilir mi?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51012" y="2158585"/>
            <a:ext cx="8689976" cy="4332156"/>
          </a:xfrm>
        </p:spPr>
        <p:txBody>
          <a:bodyPr>
            <a:noAutofit/>
          </a:bodyPr>
          <a:lstStyle/>
          <a:p>
            <a:pPr algn="just"/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tr-TR" sz="29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HAFTA</a:t>
            </a:r>
          </a:p>
          <a:p>
            <a:pPr algn="just"/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Şayet kişinin ruhi manevî kapasitesinin üstünde bir sayıda </a:t>
            </a:r>
            <a:r>
              <a:rPr lang="tr-TR" sz="29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evrad</a:t>
            </a:r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her gün </a:t>
            </a:r>
            <a:r>
              <a:rPr lang="tr-TR" sz="29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îfâ</a:t>
            </a:r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edilecek olursa, üstelik bu bir şeyh gözetiminde değil de kendi başına icra edilirse bir takım sorunların zuhur edebileceği ileri sürülür.</a:t>
            </a:r>
          </a:p>
          <a:p>
            <a:pPr algn="just"/>
            <a:endParaRPr lang="tr-TR" sz="29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01116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751012" y="520701"/>
            <a:ext cx="8689976" cy="1637883"/>
          </a:xfrm>
        </p:spPr>
        <p:txBody>
          <a:bodyPr>
            <a:noAutofit/>
          </a:bodyPr>
          <a:lstStyle/>
          <a:p>
            <a:r>
              <a:rPr lang="tr-TR" altLang="tr-TR" sz="3200" b="1" dirty="0" smtClean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Kişi</a:t>
            </a:r>
            <a:r>
              <a:rPr lang="tr-TR" altLang="tr-TR" sz="3200" b="1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herhangi bir tarikatın </a:t>
            </a:r>
            <a:r>
              <a:rPr lang="tr-TR" altLang="tr-TR" sz="3200" b="1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seyr</a:t>
            </a:r>
            <a:r>
              <a:rPr lang="tr-TR" altLang="tr-TR" sz="3200" b="1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ü </a:t>
            </a:r>
            <a:r>
              <a:rPr lang="tr-TR" altLang="tr-TR" sz="3200" b="1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sülûk</a:t>
            </a:r>
            <a:r>
              <a:rPr lang="tr-TR" altLang="tr-TR" sz="3200" b="1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yöntemini kendi başına ya da kitaplardan okumak </a:t>
            </a:r>
            <a:r>
              <a:rPr lang="tr-TR" altLang="tr-TR" sz="3200" b="1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sûretiyle</a:t>
            </a:r>
            <a:r>
              <a:rPr lang="tr-TR" altLang="tr-TR" sz="3200" b="1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uygulayabilir mi?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51012" y="2158585"/>
            <a:ext cx="8689976" cy="4332156"/>
          </a:xfrm>
        </p:spPr>
        <p:txBody>
          <a:bodyPr>
            <a:noAutofit/>
          </a:bodyPr>
          <a:lstStyle/>
          <a:p>
            <a:pPr algn="just"/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tr-TR" sz="29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HAFTA</a:t>
            </a:r>
          </a:p>
          <a:p>
            <a:pPr algn="just"/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“şeyhi olmayanın şeyhi şeytandır”</a:t>
            </a:r>
            <a:endParaRPr lang="tr-TR" sz="29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671628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751012" y="520702"/>
            <a:ext cx="8689976" cy="1038276"/>
          </a:xfrm>
        </p:spPr>
        <p:txBody>
          <a:bodyPr>
            <a:noAutofit/>
          </a:bodyPr>
          <a:lstStyle/>
          <a:p>
            <a:r>
              <a:rPr lang="tr-TR" altLang="tr-TR" sz="4400" b="1" dirty="0" smtClean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Şeyhe teslimiyetteki </a:t>
            </a:r>
            <a:r>
              <a:rPr lang="tr-TR" altLang="tr-TR" sz="4400" b="1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ölçü nedir?	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51012" y="1678899"/>
            <a:ext cx="8689976" cy="4811842"/>
          </a:xfrm>
        </p:spPr>
        <p:txBody>
          <a:bodyPr>
            <a:noAutofit/>
          </a:bodyPr>
          <a:lstStyle/>
          <a:p>
            <a:pPr algn="just"/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tr-TR" sz="29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HAFTA </a:t>
            </a:r>
          </a:p>
          <a:p>
            <a:pPr algn="just"/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Tasavvufi düşüncede şeyh, doktora benzetilir. Tedavi süresince uzmanlığına güvendiği bir doktorun söylediklerini yapması nasıl hastanın sorumluluğu olarak kabul ediliyorsa manevî eğitimde de müridin kâmil ve </a:t>
            </a:r>
            <a:r>
              <a:rPr lang="tr-TR" sz="29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mükemmil</a:t>
            </a:r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şeyhe bağlılığı  ve teslimiyeti esas kabul edilmiştir</a:t>
            </a:r>
            <a:endParaRPr lang="tr-TR" sz="29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509086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751012" y="520702"/>
            <a:ext cx="8689976" cy="1038276"/>
          </a:xfrm>
        </p:spPr>
        <p:txBody>
          <a:bodyPr>
            <a:noAutofit/>
          </a:bodyPr>
          <a:lstStyle/>
          <a:p>
            <a:r>
              <a:rPr lang="tr-TR" altLang="tr-TR" sz="4400" b="1" dirty="0" smtClean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Şeyhe teslimiyetteki </a:t>
            </a:r>
            <a:r>
              <a:rPr lang="tr-TR" altLang="tr-TR" sz="4400" b="1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ölçü nedir?	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51012" y="1678899"/>
            <a:ext cx="8689976" cy="4811842"/>
          </a:xfrm>
        </p:spPr>
        <p:txBody>
          <a:bodyPr>
            <a:noAutofit/>
          </a:bodyPr>
          <a:lstStyle/>
          <a:p>
            <a:pPr algn="just"/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tr-TR" sz="29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HAFTA </a:t>
            </a:r>
          </a:p>
          <a:p>
            <a:pPr algn="just"/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9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Seyr</a:t>
            </a:r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ü </a:t>
            </a:r>
            <a:r>
              <a:rPr lang="tr-TR" sz="29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sülûkta</a:t>
            </a:r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mürit-şeyh ilişkisinin canlılığı ve sürekliliği, tasavvufi eğitim açısından önemlidir. “Kişi, sevdiğine itaat eder” prensibinden hareketle. müridin şeyhe yönelik sevgisini de muhafaza etmesi beklenir</a:t>
            </a:r>
            <a:endParaRPr lang="tr-TR" sz="29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766668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751012" y="520702"/>
            <a:ext cx="8689976" cy="1038276"/>
          </a:xfrm>
        </p:spPr>
        <p:txBody>
          <a:bodyPr>
            <a:noAutofit/>
          </a:bodyPr>
          <a:lstStyle/>
          <a:p>
            <a:r>
              <a:rPr lang="tr-TR" altLang="tr-TR" sz="4400" b="1" dirty="0" smtClean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Şeyhe teslimiyetteki </a:t>
            </a:r>
            <a:r>
              <a:rPr lang="tr-TR" altLang="tr-TR" sz="4400" b="1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ölçü nedir?	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51012" y="1678899"/>
            <a:ext cx="8689976" cy="4811842"/>
          </a:xfrm>
        </p:spPr>
        <p:txBody>
          <a:bodyPr>
            <a:noAutofit/>
          </a:bodyPr>
          <a:lstStyle/>
          <a:p>
            <a:pPr algn="just"/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tr-TR" sz="29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HAFTA </a:t>
            </a:r>
          </a:p>
          <a:p>
            <a:pPr algn="just"/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Şeyh ile mürit arasındaki bu bağın tesisinde, sahabe ve Allah </a:t>
            </a:r>
            <a:r>
              <a:rPr lang="tr-TR" sz="29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Rasûlü</a:t>
            </a:r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(s.) arasındaki iletişim, diyalog ve teslimiyet örnek alınır</a:t>
            </a:r>
            <a:endParaRPr lang="tr-TR" sz="29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69243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751012" y="520702"/>
            <a:ext cx="8689976" cy="1038276"/>
          </a:xfrm>
        </p:spPr>
        <p:txBody>
          <a:bodyPr>
            <a:noAutofit/>
          </a:bodyPr>
          <a:lstStyle/>
          <a:p>
            <a:r>
              <a:rPr lang="tr-TR" altLang="tr-TR" sz="4400" b="1" dirty="0" smtClean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Şeyhe teslimiyetteki </a:t>
            </a:r>
            <a:r>
              <a:rPr lang="tr-TR" altLang="tr-TR" sz="4400" b="1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ölçü nedir?	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51012" y="1678899"/>
            <a:ext cx="8689976" cy="4811842"/>
          </a:xfrm>
        </p:spPr>
        <p:txBody>
          <a:bodyPr>
            <a:noAutofit/>
          </a:bodyPr>
          <a:lstStyle/>
          <a:p>
            <a:pPr algn="just"/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tr-TR" sz="29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HAFTA </a:t>
            </a:r>
          </a:p>
          <a:p>
            <a:pPr algn="just"/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Ancak hemen tüm mistik sistemlerde insanın suiistimal edilebilen yönlerinden biri, sevginin beraberinde getirdiği bu teslimiyettir</a:t>
            </a:r>
            <a:endParaRPr lang="tr-TR" sz="29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269866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751012" y="520702"/>
            <a:ext cx="8689976" cy="1038276"/>
          </a:xfrm>
        </p:spPr>
        <p:txBody>
          <a:bodyPr>
            <a:noAutofit/>
          </a:bodyPr>
          <a:lstStyle/>
          <a:p>
            <a:r>
              <a:rPr lang="tr-TR" altLang="tr-TR" sz="4400" b="1" dirty="0" smtClean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Şeyhe teslimiyetteki </a:t>
            </a:r>
            <a:r>
              <a:rPr lang="tr-TR" altLang="tr-TR" sz="4400" b="1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ölçü nedir?	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51012" y="1678899"/>
            <a:ext cx="8689976" cy="4811842"/>
          </a:xfrm>
        </p:spPr>
        <p:txBody>
          <a:bodyPr>
            <a:noAutofit/>
          </a:bodyPr>
          <a:lstStyle/>
          <a:p>
            <a:pPr algn="just"/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tr-TR" sz="29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HAFTA </a:t>
            </a:r>
          </a:p>
          <a:p>
            <a:pPr algn="just"/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"</a:t>
            </a:r>
            <a:r>
              <a:rPr lang="tr-TR" sz="29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gassâlin</a:t>
            </a:r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önündeki meyyit gibi olmalı” </a:t>
            </a:r>
            <a:endParaRPr lang="tr-TR" sz="29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tr-TR" sz="29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“Şeyhin hikmetinden </a:t>
            </a:r>
            <a:r>
              <a:rPr lang="tr-TR" sz="29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suâl</a:t>
            </a:r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olunmaz” </a:t>
            </a:r>
            <a:endParaRPr lang="tr-TR" sz="29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640453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751012" y="520702"/>
            <a:ext cx="8689976" cy="1038276"/>
          </a:xfrm>
        </p:spPr>
        <p:txBody>
          <a:bodyPr>
            <a:noAutofit/>
          </a:bodyPr>
          <a:lstStyle/>
          <a:p>
            <a:r>
              <a:rPr lang="tr-TR" altLang="tr-TR" sz="4400" b="1" dirty="0" smtClean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Şeyhe teslimiyetteki </a:t>
            </a:r>
            <a:r>
              <a:rPr lang="tr-TR" altLang="tr-TR" sz="4400" b="1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ölçü nedir?	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51012" y="1678899"/>
            <a:ext cx="8689976" cy="4811842"/>
          </a:xfrm>
        </p:spPr>
        <p:txBody>
          <a:bodyPr>
            <a:noAutofit/>
          </a:bodyPr>
          <a:lstStyle/>
          <a:p>
            <a:pPr algn="just"/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tr-TR" sz="29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HAFTA </a:t>
            </a:r>
          </a:p>
          <a:p>
            <a:pPr algn="just"/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şeyhin bir tavır veya sözünü anlamaya çalışmayı abesle iştigal, </a:t>
            </a:r>
            <a:r>
              <a:rPr lang="tr-TR" sz="29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niçini</a:t>
            </a:r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nedeni, nasılı sormak itaatsizlik ve isyan olarak nitelendirmek de doğru değildir</a:t>
            </a:r>
            <a:endParaRPr lang="tr-TR" sz="29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119477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751012" y="520701"/>
            <a:ext cx="8689976" cy="1472991"/>
          </a:xfrm>
        </p:spPr>
        <p:txBody>
          <a:bodyPr>
            <a:noAutofit/>
          </a:bodyPr>
          <a:lstStyle/>
          <a:p>
            <a:pPr algn="ctr"/>
            <a:r>
              <a:rPr lang="tr-TR" altLang="tr-TR" sz="4400" b="1" dirty="0" smtClean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br>
              <a:rPr lang="tr-TR" altLang="tr-TR" sz="4400" b="1" dirty="0" smtClean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altLang="tr-TR" sz="4400" b="1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r-TR" altLang="tr-TR" sz="4400" b="1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altLang="tr-TR" sz="4400" b="1" dirty="0" smtClean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r-TR" altLang="tr-TR" sz="4400" b="1" dirty="0" smtClean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altLang="tr-TR" sz="4400" b="1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r-TR" altLang="tr-TR" sz="4400" b="1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altLang="tr-TR" sz="4400" b="1" dirty="0" smtClean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r-TR" altLang="tr-TR" sz="4400" b="1" dirty="0" smtClean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altLang="tr-TR" sz="4400" b="1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r-TR" altLang="tr-TR" sz="4400" b="1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altLang="tr-TR" sz="4400" b="1" dirty="0" smtClean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Kâmil </a:t>
            </a:r>
            <a:r>
              <a:rPr lang="tr-TR" altLang="tr-TR" sz="4400" b="1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ve </a:t>
            </a:r>
            <a:r>
              <a:rPr lang="tr-TR" altLang="tr-TR" sz="4400" b="1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mükemmil</a:t>
            </a:r>
            <a:r>
              <a:rPr lang="tr-TR" altLang="tr-TR" sz="4400" b="1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bir mürşidin ne tür özelliklere sahip olması </a:t>
            </a:r>
            <a:r>
              <a:rPr lang="tr-TR" altLang="tr-TR" sz="4400" b="1" dirty="0" smtClean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beklenir</a:t>
            </a:r>
            <a:r>
              <a:rPr lang="tr-TR" altLang="tr-TR" sz="4400" b="1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tr-TR" sz="4400" b="1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51012" y="2203555"/>
            <a:ext cx="8689976" cy="4287186"/>
          </a:xfrm>
        </p:spPr>
        <p:txBody>
          <a:bodyPr>
            <a:noAutofit/>
          </a:bodyPr>
          <a:lstStyle/>
          <a:p>
            <a:pPr algn="just"/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tr-TR" sz="29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HAFTA  </a:t>
            </a:r>
          </a:p>
          <a:p>
            <a:pPr lvl="0"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5754688" algn="r"/>
              </a:tabLst>
            </a:pP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Karakter açısından</a:t>
            </a:r>
          </a:p>
          <a:p>
            <a:pPr lvl="0"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5754688" algn="r"/>
              </a:tabLst>
            </a:pPr>
            <a:r>
              <a:rPr lang="tr-TR" altLang="tr-TR" sz="2500" b="1" cap="none" dirty="0" smtClean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Yaşantısıyla 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örnek şahsiyet konumunda,</a:t>
            </a:r>
          </a:p>
          <a:p>
            <a:pPr lvl="0"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5754688" algn="r"/>
              </a:tabLst>
            </a:pP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	İhsan mertebesine ermiş, konuştuğunda veya görüldüğünde Allah’ın hatırlandığı,</a:t>
            </a:r>
          </a:p>
          <a:p>
            <a:pPr lvl="0"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5754688" algn="r"/>
              </a:tabLst>
            </a:pP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	Bütün mahlûkata şefkat ve merhamet gözüyle bakan,</a:t>
            </a:r>
          </a:p>
          <a:p>
            <a:pPr lvl="0"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5754688" algn="r"/>
              </a:tabLst>
            </a:pP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	Küçüklere merhamet, büyüklere saygı gösteren,</a:t>
            </a:r>
          </a:p>
          <a:p>
            <a:pPr lvl="0"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5754688" algn="r"/>
              </a:tabLst>
            </a:pP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	Dünyalığı ve makam sevgisini kalbinden çıkarmış, cömert,</a:t>
            </a:r>
          </a:p>
          <a:p>
            <a:pPr lvl="0"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5754688" algn="r"/>
              </a:tabLst>
            </a:pP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23561799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751012" y="520702"/>
            <a:ext cx="8689976" cy="1038276"/>
          </a:xfrm>
        </p:spPr>
        <p:txBody>
          <a:bodyPr>
            <a:noAutofit/>
          </a:bodyPr>
          <a:lstStyle/>
          <a:p>
            <a:r>
              <a:rPr lang="tr-TR" altLang="tr-TR" sz="4400" b="1" dirty="0" smtClean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Şeyhe teslimiyetteki </a:t>
            </a:r>
            <a:r>
              <a:rPr lang="tr-TR" altLang="tr-TR" sz="4400" b="1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ölçü nedir?	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51012" y="1678899"/>
            <a:ext cx="8689976" cy="4811842"/>
          </a:xfrm>
        </p:spPr>
        <p:txBody>
          <a:bodyPr>
            <a:noAutofit/>
          </a:bodyPr>
          <a:lstStyle/>
          <a:p>
            <a:pPr algn="just"/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tr-TR" sz="29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HAFTA </a:t>
            </a:r>
          </a:p>
          <a:p>
            <a:pPr algn="just"/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Hz. Ömer’in </a:t>
            </a:r>
            <a:r>
              <a:rPr lang="tr-TR" sz="29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Hudeybiye’de</a:t>
            </a:r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Allah </a:t>
            </a:r>
            <a:r>
              <a:rPr lang="tr-TR" sz="29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Rasûlü</a:t>
            </a:r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(s.)’ne </a:t>
            </a:r>
            <a:r>
              <a:rPr lang="tr-TR" sz="29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suâli</a:t>
            </a:r>
            <a:r>
              <a:rPr lang="tr-TR" sz="29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… </a:t>
            </a:r>
          </a:p>
        </p:txBody>
      </p:sp>
    </p:spTree>
    <p:extLst>
      <p:ext uri="{BB962C8B-B14F-4D97-AF65-F5344CB8AC3E}">
        <p14:creationId xmlns:p14="http://schemas.microsoft.com/office/powerpoint/2010/main" val="396894900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751012" y="520702"/>
            <a:ext cx="8689976" cy="1038276"/>
          </a:xfrm>
        </p:spPr>
        <p:txBody>
          <a:bodyPr>
            <a:noAutofit/>
          </a:bodyPr>
          <a:lstStyle/>
          <a:p>
            <a:r>
              <a:rPr lang="tr-TR" altLang="tr-TR" sz="4400" b="1" dirty="0" smtClean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Şeyhe teslimiyetteki </a:t>
            </a:r>
            <a:r>
              <a:rPr lang="tr-TR" altLang="tr-TR" sz="4400" b="1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ölçü nedir?	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51012" y="1678899"/>
            <a:ext cx="8689976" cy="4811842"/>
          </a:xfrm>
        </p:spPr>
        <p:txBody>
          <a:bodyPr>
            <a:noAutofit/>
          </a:bodyPr>
          <a:lstStyle/>
          <a:p>
            <a:pPr algn="just"/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tr-TR" sz="29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HAFTA </a:t>
            </a:r>
          </a:p>
          <a:p>
            <a:pPr algn="just"/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Kitap ve </a:t>
            </a:r>
            <a:r>
              <a:rPr lang="tr-TR" sz="29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Sünnet’e</a:t>
            </a:r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muhalif söylem ve davranışlar karşısında şeyhe teslimiyet ya da bunda bir hikmet vardır gibi bir tavır, dinen müride de sorumluluk yükler </a:t>
            </a:r>
            <a:endParaRPr lang="tr-TR" sz="29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314424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751012" y="520702"/>
            <a:ext cx="8689976" cy="1038276"/>
          </a:xfrm>
        </p:spPr>
        <p:txBody>
          <a:bodyPr>
            <a:noAutofit/>
          </a:bodyPr>
          <a:lstStyle/>
          <a:p>
            <a:r>
              <a:rPr lang="tr-TR" altLang="tr-TR" sz="4400" b="1" dirty="0" smtClean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Şeyhe teslimiyetteki </a:t>
            </a:r>
            <a:r>
              <a:rPr lang="tr-TR" altLang="tr-TR" sz="4400" b="1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ölçü nedir?	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51012" y="1678899"/>
            <a:ext cx="8689976" cy="4811842"/>
          </a:xfrm>
        </p:spPr>
        <p:txBody>
          <a:bodyPr>
            <a:noAutofit/>
          </a:bodyPr>
          <a:lstStyle/>
          <a:p>
            <a:pPr algn="just"/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tr-TR" sz="29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HAFTA </a:t>
            </a:r>
          </a:p>
          <a:p>
            <a:pPr algn="just"/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“(Yahudiler) Allah’ı bırakıp hahamlarını; (Hıristiyanlar ise) rahiplerini ve Meryem oğlu Mesih’i </a:t>
            </a:r>
            <a:r>
              <a:rPr lang="tr-TR" sz="29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Rabb</a:t>
            </a:r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edindiler. Oysa onlar da ancak, bir olan Allah’a ibadet  etmekle </a:t>
            </a:r>
            <a:r>
              <a:rPr lang="tr-TR" sz="29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emrolunmuşlardır</a:t>
            </a:r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….”</a:t>
            </a:r>
            <a:endParaRPr lang="tr-TR" sz="29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800295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751012" y="520701"/>
            <a:ext cx="8689976" cy="1472991"/>
          </a:xfrm>
        </p:spPr>
        <p:txBody>
          <a:bodyPr>
            <a:noAutofit/>
          </a:bodyPr>
          <a:lstStyle/>
          <a:p>
            <a:pPr algn="ctr"/>
            <a:r>
              <a:rPr lang="tr-TR" altLang="tr-TR" sz="4400" b="1" dirty="0" smtClean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br>
              <a:rPr lang="tr-TR" altLang="tr-TR" sz="4400" b="1" dirty="0" smtClean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altLang="tr-TR" sz="4400" b="1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r-TR" altLang="tr-TR" sz="4400" b="1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altLang="tr-TR" sz="4400" b="1" dirty="0" smtClean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r-TR" altLang="tr-TR" sz="4400" b="1" dirty="0" smtClean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altLang="tr-TR" sz="4400" b="1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r-TR" altLang="tr-TR" sz="4400" b="1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altLang="tr-TR" sz="4400" b="1" dirty="0" smtClean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r-TR" altLang="tr-TR" sz="4400" b="1" dirty="0" smtClean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altLang="tr-TR" sz="4400" b="1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r-TR" altLang="tr-TR" sz="4400" b="1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altLang="tr-TR" sz="4400" b="1" dirty="0" smtClean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Kâmil </a:t>
            </a:r>
            <a:r>
              <a:rPr lang="tr-TR" altLang="tr-TR" sz="4400" b="1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ve </a:t>
            </a:r>
            <a:r>
              <a:rPr lang="tr-TR" altLang="tr-TR" sz="4400" b="1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mükemmil</a:t>
            </a:r>
            <a:r>
              <a:rPr lang="tr-TR" altLang="tr-TR" sz="4400" b="1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bir mürşidin ne tür özelliklere sahip olması </a:t>
            </a:r>
            <a:r>
              <a:rPr lang="tr-TR" altLang="tr-TR" sz="4400" b="1" dirty="0" smtClean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beklenir</a:t>
            </a:r>
            <a:r>
              <a:rPr lang="tr-TR" altLang="tr-TR" sz="4400" b="1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tr-TR" sz="4400" b="1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51012" y="2203555"/>
            <a:ext cx="8689976" cy="4287186"/>
          </a:xfrm>
        </p:spPr>
        <p:txBody>
          <a:bodyPr>
            <a:noAutofit/>
          </a:bodyPr>
          <a:lstStyle/>
          <a:p>
            <a:pPr algn="just"/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tr-TR" sz="29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HAFTA  </a:t>
            </a:r>
          </a:p>
          <a:p>
            <a:pPr lvl="0"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5754688" algn="r"/>
              </a:tabLst>
            </a:pP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	Az yeme, az uyuma, az konuşma hususuna dikkat eden, </a:t>
            </a:r>
          </a:p>
          <a:p>
            <a:pPr lvl="0"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5754688" algn="r"/>
              </a:tabLst>
            </a:pP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	Hakk’ın rızasına muhalif işlerde karşı çıkma cesaretine sahip,</a:t>
            </a:r>
          </a:p>
          <a:p>
            <a:pPr lvl="0"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5754688" algn="r"/>
              </a:tabLst>
            </a:pP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	İnsanların ayıplarını yüzüne vurmayan, zarif ve latif,</a:t>
            </a:r>
          </a:p>
          <a:p>
            <a:pPr lvl="0"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5754688" algn="r"/>
              </a:tabLst>
            </a:pPr>
            <a:r>
              <a:rPr lang="tr-TR" altLang="tr-TR" sz="2500" b="1" cap="none" dirty="0" smtClean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İnsanlardan 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bir şey beklemeyen,</a:t>
            </a:r>
          </a:p>
          <a:p>
            <a:pPr lvl="0"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5754688" algn="r"/>
              </a:tabLst>
            </a:pP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	İnsanları tanıyıp ruh halini çözümleyebilen,</a:t>
            </a:r>
          </a:p>
          <a:p>
            <a:pPr lvl="0"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5754688" algn="r"/>
              </a:tabLst>
            </a:pP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287706920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751012" y="520701"/>
            <a:ext cx="8689976" cy="1472991"/>
          </a:xfrm>
        </p:spPr>
        <p:txBody>
          <a:bodyPr>
            <a:noAutofit/>
          </a:bodyPr>
          <a:lstStyle/>
          <a:p>
            <a:pPr algn="ctr"/>
            <a:r>
              <a:rPr lang="tr-TR" altLang="tr-TR" sz="4400" b="1" dirty="0" smtClean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br>
              <a:rPr lang="tr-TR" altLang="tr-TR" sz="4400" b="1" dirty="0" smtClean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altLang="tr-TR" sz="4400" b="1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r-TR" altLang="tr-TR" sz="4400" b="1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altLang="tr-TR" sz="4400" b="1" dirty="0" smtClean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r-TR" altLang="tr-TR" sz="4400" b="1" dirty="0" smtClean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altLang="tr-TR" sz="4400" b="1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r-TR" altLang="tr-TR" sz="4400" b="1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altLang="tr-TR" sz="4400" b="1" dirty="0" smtClean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r-TR" altLang="tr-TR" sz="4400" b="1" dirty="0" smtClean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altLang="tr-TR" sz="4400" b="1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r-TR" altLang="tr-TR" sz="4400" b="1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altLang="tr-TR" sz="4400" b="1" dirty="0" smtClean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Kâmil </a:t>
            </a:r>
            <a:r>
              <a:rPr lang="tr-TR" altLang="tr-TR" sz="4400" b="1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ve </a:t>
            </a:r>
            <a:r>
              <a:rPr lang="tr-TR" altLang="tr-TR" sz="4400" b="1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mükemmil</a:t>
            </a:r>
            <a:r>
              <a:rPr lang="tr-TR" altLang="tr-TR" sz="4400" b="1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bir mürşidin ne tür özelliklere sahip olması </a:t>
            </a:r>
            <a:r>
              <a:rPr lang="tr-TR" altLang="tr-TR" sz="4400" b="1" dirty="0" smtClean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beklenir</a:t>
            </a:r>
            <a:r>
              <a:rPr lang="tr-TR" altLang="tr-TR" sz="4400" b="1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tr-TR" sz="4400" b="1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51012" y="2203555"/>
            <a:ext cx="8689976" cy="4287186"/>
          </a:xfrm>
        </p:spPr>
        <p:txBody>
          <a:bodyPr>
            <a:noAutofit/>
          </a:bodyPr>
          <a:lstStyle/>
          <a:p>
            <a:pPr algn="just"/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tr-TR" sz="29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HAFTA  </a:t>
            </a:r>
          </a:p>
          <a:p>
            <a:pPr lvl="0"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5754688" algn="r"/>
              </a:tabLst>
            </a:pPr>
            <a:r>
              <a:rPr lang="tr-TR" altLang="tr-TR" sz="2500" b="1" cap="none" dirty="0" smtClean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tr-TR" altLang="tr-TR" sz="2500" b="1" cap="none" dirty="0" err="1" smtClean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Kerâmete</a:t>
            </a:r>
            <a:r>
              <a:rPr lang="tr-TR" altLang="tr-TR" sz="2500" b="1" cap="none" dirty="0" smtClean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önem vermeyen,</a:t>
            </a:r>
          </a:p>
          <a:p>
            <a:pPr lvl="0"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5754688" algn="r"/>
              </a:tabLst>
            </a:pPr>
            <a:r>
              <a:rPr lang="tr-TR" altLang="tr-TR" sz="2500" b="1" cap="none" dirty="0" smtClean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tr-TR" altLang="tr-TR" sz="2500" b="1" cap="none" dirty="0" err="1" smtClean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Mâlâyâni</a:t>
            </a:r>
            <a:r>
              <a:rPr lang="tr-TR" altLang="tr-TR" sz="2500" b="1" cap="none" dirty="0" smtClean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ile vakit geçirmeyen,</a:t>
            </a:r>
          </a:p>
          <a:p>
            <a:pPr lvl="0"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5754688" algn="r"/>
              </a:tabLst>
            </a:pP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	Kendi dışındaki şeyhleri kötüleyip küçümsemeyen,</a:t>
            </a:r>
          </a:p>
          <a:p>
            <a:pPr lvl="0"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5754688" algn="r"/>
              </a:tabLst>
            </a:pP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	Konuşurken kendisine karşı çıkanlarla tartışmaya ve münazaraya girmeyen bir karaktere sahip olması beklenir.</a:t>
            </a:r>
          </a:p>
          <a:p>
            <a:pPr lvl="0"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5754688" algn="r"/>
              </a:tabLst>
            </a:pP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42599911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751012" y="520701"/>
            <a:ext cx="8689976" cy="1472991"/>
          </a:xfrm>
        </p:spPr>
        <p:txBody>
          <a:bodyPr>
            <a:noAutofit/>
          </a:bodyPr>
          <a:lstStyle/>
          <a:p>
            <a:pPr algn="ctr"/>
            <a:r>
              <a:rPr lang="tr-TR" altLang="tr-TR" sz="4400" b="1" dirty="0" smtClean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br>
              <a:rPr lang="tr-TR" altLang="tr-TR" sz="4400" b="1" dirty="0" smtClean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altLang="tr-TR" sz="4400" b="1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r-TR" altLang="tr-TR" sz="4400" b="1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altLang="tr-TR" sz="4400" b="1" dirty="0" smtClean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r-TR" altLang="tr-TR" sz="4400" b="1" dirty="0" smtClean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altLang="tr-TR" sz="4400" b="1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r-TR" altLang="tr-TR" sz="4400" b="1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altLang="tr-TR" sz="4400" b="1" dirty="0" smtClean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r-TR" altLang="tr-TR" sz="4400" b="1" dirty="0" smtClean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altLang="tr-TR" sz="4400" b="1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r-TR" altLang="tr-TR" sz="4400" b="1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altLang="tr-TR" sz="4400" b="1" dirty="0" smtClean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Kâmil </a:t>
            </a:r>
            <a:r>
              <a:rPr lang="tr-TR" altLang="tr-TR" sz="4400" b="1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ve </a:t>
            </a:r>
            <a:r>
              <a:rPr lang="tr-TR" altLang="tr-TR" sz="4400" b="1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mükemmil</a:t>
            </a:r>
            <a:r>
              <a:rPr lang="tr-TR" altLang="tr-TR" sz="4400" b="1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bir mürşidin ne tür özelliklere sahip olması </a:t>
            </a:r>
            <a:r>
              <a:rPr lang="tr-TR" altLang="tr-TR" sz="4400" b="1" dirty="0" smtClean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beklenir</a:t>
            </a:r>
            <a:r>
              <a:rPr lang="tr-TR" altLang="tr-TR" sz="4400" b="1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tr-TR" sz="4400" b="1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51012" y="2203555"/>
            <a:ext cx="8689976" cy="4287186"/>
          </a:xfrm>
        </p:spPr>
        <p:txBody>
          <a:bodyPr>
            <a:noAutofit/>
          </a:bodyPr>
          <a:lstStyle/>
          <a:p>
            <a:pPr algn="just"/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tr-TR" sz="29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HAFTA  </a:t>
            </a:r>
          </a:p>
          <a:p>
            <a:pPr lvl="0"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5754688" algn="r"/>
              </a:tabLst>
            </a:pP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Tasavvufi gelenekte bir kişinin mürşit tayin edilmesinde, yukarıdaki bu nitelikleri taşımasının yanında, Allah </a:t>
            </a:r>
            <a:r>
              <a:rPr lang="tr-TR" altLang="tr-TR" sz="2500" b="1" cap="none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Rasûlü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(s.)’</a:t>
            </a:r>
            <a:r>
              <a:rPr lang="tr-TR" altLang="tr-TR" sz="2500" b="1" cap="none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nden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manevî bir işaret de gerekli görülmektedir. </a:t>
            </a:r>
            <a:r>
              <a:rPr lang="tr-TR" altLang="tr-TR" sz="2500" b="1" cap="none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Kerâmeti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kendinden menkul, herhangi bir ehliyete sahip olmadan şeyhlik iddiasında bulunmak, kişinin kendisine ve tâbîlerine zarar verecektir	</a:t>
            </a:r>
          </a:p>
        </p:txBody>
      </p:sp>
    </p:spTree>
    <p:extLst>
      <p:ext uri="{BB962C8B-B14F-4D97-AF65-F5344CB8AC3E}">
        <p14:creationId xmlns:p14="http://schemas.microsoft.com/office/powerpoint/2010/main" val="279775842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751012" y="520701"/>
            <a:ext cx="8689976" cy="1472991"/>
          </a:xfrm>
        </p:spPr>
        <p:txBody>
          <a:bodyPr>
            <a:noAutofit/>
          </a:bodyPr>
          <a:lstStyle/>
          <a:p>
            <a:pPr algn="ctr"/>
            <a:r>
              <a:rPr lang="tr-TR" altLang="tr-TR" sz="4400" b="1" dirty="0" smtClean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br>
              <a:rPr lang="tr-TR" altLang="tr-TR" sz="4400" b="1" dirty="0" smtClean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altLang="tr-TR" sz="4400" b="1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r-TR" altLang="tr-TR" sz="4400" b="1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altLang="tr-TR" sz="4400" b="1" dirty="0" smtClean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r-TR" altLang="tr-TR" sz="4400" b="1" dirty="0" smtClean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altLang="tr-TR" sz="4400" b="1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r-TR" altLang="tr-TR" sz="4400" b="1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altLang="tr-TR" sz="4400" b="1" dirty="0" smtClean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r-TR" altLang="tr-TR" sz="4400" b="1" dirty="0" smtClean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altLang="tr-TR" sz="4400" b="1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r-TR" altLang="tr-TR" sz="4400" b="1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altLang="tr-TR" sz="4400" b="1" dirty="0" smtClean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Kâmil </a:t>
            </a:r>
            <a:r>
              <a:rPr lang="tr-TR" altLang="tr-TR" sz="4400" b="1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ve </a:t>
            </a:r>
            <a:r>
              <a:rPr lang="tr-TR" altLang="tr-TR" sz="4400" b="1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mükemmil</a:t>
            </a:r>
            <a:r>
              <a:rPr lang="tr-TR" altLang="tr-TR" sz="4400" b="1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bir mürşidin ne tür özelliklere sahip olması </a:t>
            </a:r>
            <a:r>
              <a:rPr lang="tr-TR" altLang="tr-TR" sz="4400" b="1" dirty="0" smtClean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beklenir</a:t>
            </a:r>
            <a:r>
              <a:rPr lang="tr-TR" altLang="tr-TR" sz="4400" b="1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tr-TR" sz="4400" b="1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51012" y="2203555"/>
            <a:ext cx="8689976" cy="4287186"/>
          </a:xfrm>
        </p:spPr>
        <p:txBody>
          <a:bodyPr>
            <a:noAutofit/>
          </a:bodyPr>
          <a:lstStyle/>
          <a:p>
            <a:pPr algn="just"/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tr-TR" sz="29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HAFTA  </a:t>
            </a:r>
          </a:p>
          <a:p>
            <a:pPr lvl="0"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5754688" algn="r"/>
              </a:tabLst>
            </a:pP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tr-TR" altLang="tr-TR" sz="2500" b="1" cap="none" dirty="0" smtClean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asavvuf 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yoluna intisap etmeyi düşünenlere de görev düşmektedir. Kişi, tarikata girmeden önce yolu, şeyhi ve o tarikatın müritlerini araştırmalı, kararını ona göre vermelidir. Bu nitelikleri taşıdığına kanaat getirilen bir yola girince de rehberin (dini hükümler çerçevesindeki) tavsiyelerine uyulmalıdır	</a:t>
            </a:r>
          </a:p>
        </p:txBody>
      </p:sp>
    </p:spTree>
    <p:extLst>
      <p:ext uri="{BB962C8B-B14F-4D97-AF65-F5344CB8AC3E}">
        <p14:creationId xmlns:p14="http://schemas.microsoft.com/office/powerpoint/2010/main" val="409190665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İyon">
  <a:themeElements>
    <a:clrScheme name="İy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İy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İy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365</TotalTime>
  <Words>1900</Words>
  <Application>Microsoft Office PowerPoint</Application>
  <PresentationFormat>Geniş ekran</PresentationFormat>
  <Paragraphs>201</Paragraphs>
  <Slides>52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52</vt:i4>
      </vt:variant>
    </vt:vector>
  </HeadingPairs>
  <TitlesOfParts>
    <vt:vector size="58" baseType="lpstr">
      <vt:lpstr>Arial</vt:lpstr>
      <vt:lpstr>Calibri</vt:lpstr>
      <vt:lpstr>Century Gothic</vt:lpstr>
      <vt:lpstr>Times New Roman</vt:lpstr>
      <vt:lpstr>Wingdings 3</vt:lpstr>
      <vt:lpstr>İyon</vt:lpstr>
      <vt:lpstr>TASAVVUF I  VI. YARIYIL BAHAR DÖNEMİ</vt:lpstr>
      <vt:lpstr>TASAVVUF I  ÜÇÜNCÜ BÖLÜM MÜRİT VE MÜRŞİDE DAİR MESELELER</vt:lpstr>
      <vt:lpstr>1      Kâmil ve mükemmil bir mürşidin ne tür özelliklere sahip olması beklenir </vt:lpstr>
      <vt:lpstr>1      Kâmil ve mükemmil bir mürşidin ne tür özelliklere sahip olması beklenir </vt:lpstr>
      <vt:lpstr>1      Kâmil ve mükemmil bir mürşidin ne tür özelliklere sahip olması beklenir </vt:lpstr>
      <vt:lpstr>1      Kâmil ve mükemmil bir mürşidin ne tür özelliklere sahip olması beklenir </vt:lpstr>
      <vt:lpstr>1      Kâmil ve mükemmil bir mürşidin ne tür özelliklere sahip olması beklenir </vt:lpstr>
      <vt:lpstr>1      Kâmil ve mükemmil bir mürşidin ne tür özelliklere sahip olması beklenir </vt:lpstr>
      <vt:lpstr>1      Kâmil ve mükemmil bir mürşidin ne tür özelliklere sahip olması beklenir </vt:lpstr>
      <vt:lpstr>Ricâlu’l-gayb ne demektir? </vt:lpstr>
      <vt:lpstr>Ricâlu’l-gayb ne demektir? </vt:lpstr>
      <vt:lpstr>Ricâlu’l-gayb ne demektir? </vt:lpstr>
      <vt:lpstr>Ricâlu’l-gayb ne demektir? </vt:lpstr>
      <vt:lpstr>Ricâlu’l-gayb ne demektir? </vt:lpstr>
      <vt:lpstr>Ricâlu’l-gayb ne demektir? </vt:lpstr>
      <vt:lpstr>Ricâlu’l-gayb ne demektir? </vt:lpstr>
      <vt:lpstr>Ricâlu’l-gayb ne demektir? </vt:lpstr>
      <vt:lpstr>Ricâlu’l-gayb ne demektir? </vt:lpstr>
      <vt:lpstr>Ricâlu’l-gayb ne demektir? </vt:lpstr>
      <vt:lpstr>Ricâlu’l-gayb ne demektir? </vt:lpstr>
      <vt:lpstr>Ricâlu’l-gayb ne demektir? </vt:lpstr>
      <vt:lpstr>Ricâlu’l-gayb ne demektir? </vt:lpstr>
      <vt:lpstr>Ricâlu’l-gayb ne demektir? </vt:lpstr>
      <vt:lpstr>Ricâlu’l-gayb ne demektir? </vt:lpstr>
      <vt:lpstr>Ricâlu’l-gayb ne demektir? </vt:lpstr>
      <vt:lpstr>Ricâlu’l-gayb ne demektir? </vt:lpstr>
      <vt:lpstr>Ricâlu’l-gayb ne demektir? </vt:lpstr>
      <vt:lpstr>Ricâlu’l-gayb ne demektir? </vt:lpstr>
      <vt:lpstr>Ricâlu’l-gayb ne demektir? </vt:lpstr>
      <vt:lpstr>Kişi, herhangi bir tarikatın seyr ü sülûk yöntemini kendi başına ya da kitaplardan okumak sûretiyle uygulayabilir mi?</vt:lpstr>
      <vt:lpstr>Kişi, herhangi bir tarikatın seyr ü sülûk yöntemini kendi başına ya da kitaplardan okumak sûretiyle uygulayabilir mi?</vt:lpstr>
      <vt:lpstr>Kişi, herhangi bir tarikatın seyr ü sülûk yöntemini kendi başına ya da kitaplardan okumak sûretiyle uygulayabilir mi?</vt:lpstr>
      <vt:lpstr>Kişi, herhangi bir tarikatın seyr ü sülûk yöntemini kendi başına ya da kitaplardan okumak sûretiyle uygulayabilir mi?</vt:lpstr>
      <vt:lpstr>Kişi, herhangi bir tarikatın seyr ü sülûk yöntemini kendi başına ya da kitaplardan okumak sûretiyle uygulayabilir mi?</vt:lpstr>
      <vt:lpstr>Kişi, herhangi bir tarikatın seyr ü sülûk yöntemini kendi başına ya da kitaplardan okumak sûretiyle uygulayabilir mi?</vt:lpstr>
      <vt:lpstr>Kişi, herhangi bir tarikatın seyr ü sülûk yöntemini kendi başına ya da kitaplardan okumak sûretiyle uygulayabilir mi?</vt:lpstr>
      <vt:lpstr>Kişi, herhangi bir tarikatın seyr ü sülûk yöntemini kendi başına ya da kitaplardan okumak sûretiyle uygulayabilir mi?</vt:lpstr>
      <vt:lpstr>Kişi, herhangi bir tarikatın seyr ü sülûk yöntemini kendi başına ya da kitaplardan okumak sûretiyle uygulayabilir mi?</vt:lpstr>
      <vt:lpstr>Kişi, herhangi bir tarikatın seyr ü sülûk yöntemini kendi başına ya da kitaplardan okumak sûretiyle uygulayabilir mi?</vt:lpstr>
      <vt:lpstr>Kişi, herhangi bir tarikatın seyr ü sülûk yöntemini kendi başına ya da kitaplardan okumak sûretiyle uygulayabilir mi?</vt:lpstr>
      <vt:lpstr>Kişi, herhangi bir tarikatın seyr ü sülûk yöntemini kendi başına ya da kitaplardan okumak sûretiyle uygulayabilir mi?</vt:lpstr>
      <vt:lpstr>Kişi, herhangi bir tarikatın seyr ü sülûk yöntemini kendi başına ya da kitaplardan okumak sûretiyle uygulayabilir mi?</vt:lpstr>
      <vt:lpstr>Kişi, herhangi bir tarikatın seyr ü sülûk yöntemini kendi başına ya da kitaplardan okumak sûretiyle uygulayabilir mi?</vt:lpstr>
      <vt:lpstr>Şeyhe teslimiyetteki ölçü nedir? </vt:lpstr>
      <vt:lpstr>Şeyhe teslimiyetteki ölçü nedir? </vt:lpstr>
      <vt:lpstr>Şeyhe teslimiyetteki ölçü nedir? </vt:lpstr>
      <vt:lpstr>Şeyhe teslimiyetteki ölçü nedir? </vt:lpstr>
      <vt:lpstr>Şeyhe teslimiyetteki ölçü nedir? </vt:lpstr>
      <vt:lpstr>Şeyhe teslimiyetteki ölçü nedir? </vt:lpstr>
      <vt:lpstr>Şeyhe teslimiyetteki ölçü nedir? </vt:lpstr>
      <vt:lpstr>Şeyhe teslimiyetteki ölçü nedir? </vt:lpstr>
      <vt:lpstr>Şeyhe teslimiyetteki ölçü nedir?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TASAVVUF I</dc:title>
  <dc:creator>user</dc:creator>
  <cp:lastModifiedBy>akademisyen</cp:lastModifiedBy>
  <cp:revision>45</cp:revision>
  <dcterms:created xsi:type="dcterms:W3CDTF">2017-02-25T18:57:10Z</dcterms:created>
  <dcterms:modified xsi:type="dcterms:W3CDTF">2017-12-13T12:48:27Z</dcterms:modified>
</cp:coreProperties>
</file>