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4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56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42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2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437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065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025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21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12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8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682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7A5F6-0682-4685-BF84-9865124BC242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D7069-B2BA-4A08-AD8A-D9F99F787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08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6922"/>
            <a:ext cx="9144000" cy="2463041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Evrim</a:t>
            </a:r>
            <a:r>
              <a:rPr lang="en-GB" dirty="0"/>
              <a:t>, </a:t>
            </a:r>
            <a:r>
              <a:rPr lang="en-GB" dirty="0" err="1"/>
              <a:t>Kurumlar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İktisat</a:t>
            </a:r>
            <a:r>
              <a:rPr lang="en-GB" dirty="0"/>
              <a:t> </a:t>
            </a:r>
            <a:r>
              <a:rPr lang="en-GB" dirty="0" err="1"/>
              <a:t>Kuramı</a:t>
            </a:r>
            <a:r>
              <a:rPr lang="en-GB" dirty="0"/>
              <a:t>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Patikaya</a:t>
            </a:r>
            <a:r>
              <a:rPr lang="en-GB" dirty="0" smtClean="0"/>
              <a:t> </a:t>
            </a:r>
            <a:r>
              <a:rPr lang="en-GB" dirty="0" err="1" smtClean="0"/>
              <a:t>Bağımlılık</a:t>
            </a:r>
            <a:r>
              <a:rPr lang="en-GB" dirty="0" smtClean="0"/>
              <a:t> </a:t>
            </a:r>
            <a:r>
              <a:rPr lang="en-GB" dirty="0" err="1" smtClean="0"/>
              <a:t>Kuramı</a:t>
            </a:r>
            <a:r>
              <a:rPr lang="en-GB" smtClean="0"/>
              <a:t>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81927"/>
          </a:xfrm>
        </p:spPr>
        <p:txBody>
          <a:bodyPr/>
          <a:lstStyle/>
          <a:p>
            <a:r>
              <a:rPr lang="en-GB" dirty="0" smtClean="0"/>
              <a:t>Altug Yalcintas</a:t>
            </a:r>
          </a:p>
          <a:p>
            <a:r>
              <a:rPr lang="en-GB" dirty="0" smtClean="0"/>
              <a:t>Ankara University</a:t>
            </a:r>
          </a:p>
          <a:p>
            <a:r>
              <a:rPr lang="en-GB" dirty="0" smtClean="0">
                <a:hlinkClick r:id="rId2"/>
              </a:rPr>
              <a:t>altug.yalcintas@politics.ankara.edu.tr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3900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>
            <a:normAutofit/>
          </a:bodyPr>
          <a:lstStyle/>
          <a:p>
            <a:pPr algn="l"/>
            <a:r>
              <a:rPr lang="tr-TR" sz="4600" b="1" dirty="0" smtClean="0"/>
              <a:t>QWERTY, </a:t>
            </a:r>
            <a:r>
              <a:rPr lang="tr-TR" sz="4600" b="1" dirty="0" err="1" smtClean="0"/>
              <a:t>Dvorak</a:t>
            </a:r>
            <a:r>
              <a:rPr lang="tr-TR" sz="4600" b="1" dirty="0" smtClean="0"/>
              <a:t>, </a:t>
            </a:r>
            <a:r>
              <a:rPr lang="tr-TR" sz="4600" b="1" dirty="0" err="1" smtClean="0"/>
              <a:t>and</a:t>
            </a:r>
            <a:r>
              <a:rPr lang="tr-TR" sz="4600" b="1" dirty="0" smtClean="0"/>
              <a:t> F </a:t>
            </a:r>
            <a:r>
              <a:rPr lang="tr-TR" sz="4600" b="1" dirty="0" err="1" smtClean="0"/>
              <a:t>type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keyboards</a:t>
            </a:r>
            <a:r>
              <a:rPr lang="tr-TR" sz="4600" b="1" dirty="0" smtClean="0"/>
              <a:t> </a:t>
            </a:r>
            <a:endParaRPr lang="en-US" sz="4600" b="1" dirty="0" smtClean="0"/>
          </a:p>
          <a:p>
            <a:pPr algn="l"/>
            <a:endParaRPr lang="tr-TR" dirty="0" smtClean="0"/>
          </a:p>
          <a:p>
            <a:pPr algn="l"/>
            <a:r>
              <a:rPr lang="tr-TR" sz="3600" dirty="0" err="1" smtClean="0"/>
              <a:t>What</a:t>
            </a:r>
            <a:r>
              <a:rPr lang="tr-TR" sz="3600" dirty="0" smtClean="0"/>
              <a:t> </a:t>
            </a:r>
            <a:r>
              <a:rPr lang="tr-TR" sz="3600" dirty="0" err="1" smtClean="0"/>
              <a:t>other</a:t>
            </a:r>
            <a:r>
              <a:rPr lang="tr-TR" sz="3600" dirty="0" smtClean="0"/>
              <a:t> </a:t>
            </a:r>
            <a:r>
              <a:rPr lang="tr-TR" sz="3600" dirty="0" err="1" smtClean="0"/>
              <a:t>cases</a:t>
            </a:r>
            <a:r>
              <a:rPr lang="tr-TR" sz="3600" dirty="0" smtClean="0"/>
              <a:t> of </a:t>
            </a:r>
            <a:r>
              <a:rPr lang="tr-TR" sz="3600" dirty="0" err="1" smtClean="0"/>
              <a:t>path</a:t>
            </a:r>
            <a:r>
              <a:rPr lang="tr-TR" sz="3600" dirty="0" smtClean="0"/>
              <a:t> </a:t>
            </a:r>
            <a:r>
              <a:rPr lang="tr-TR" sz="3600" dirty="0" err="1" smtClean="0"/>
              <a:t>dependence</a:t>
            </a:r>
            <a:r>
              <a:rPr lang="tr-TR" sz="3600" dirty="0" smtClean="0"/>
              <a:t> can </a:t>
            </a:r>
            <a:r>
              <a:rPr lang="tr-TR" sz="3600" dirty="0" err="1" smtClean="0"/>
              <a:t>we</a:t>
            </a:r>
            <a:r>
              <a:rPr lang="tr-TR" sz="3600" dirty="0" smtClean="0"/>
              <a:t> </a:t>
            </a:r>
            <a:r>
              <a:rPr lang="tr-TR" sz="3600" dirty="0" err="1" smtClean="0"/>
              <a:t>think</a:t>
            </a:r>
            <a:r>
              <a:rPr lang="tr-TR" sz="3600" dirty="0" smtClean="0"/>
              <a:t> of?:</a:t>
            </a:r>
          </a:p>
          <a:p>
            <a:pPr algn="l"/>
            <a:endParaRPr lang="tr-TR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smtClean="0"/>
              <a:t>Language?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University</a:t>
            </a:r>
            <a:r>
              <a:rPr lang="tr-TR" sz="3600" dirty="0" smtClean="0"/>
              <a:t>?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Family</a:t>
            </a:r>
            <a:r>
              <a:rPr lang="tr-TR" sz="3600" dirty="0" smtClean="0"/>
              <a:t>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Science</a:t>
            </a:r>
            <a:r>
              <a:rPr lang="tr-TR" sz="3600" dirty="0" smtClean="0"/>
              <a:t>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b="1" u="sng" dirty="0" smtClean="0"/>
              <a:t>How </a:t>
            </a:r>
            <a:r>
              <a:rPr lang="tr-TR" sz="3600" b="1" u="sng" dirty="0" err="1" smtClean="0"/>
              <a:t>about</a:t>
            </a:r>
            <a:r>
              <a:rPr lang="tr-TR" sz="3600" b="1" u="sng" dirty="0" smtClean="0"/>
              <a:t> </a:t>
            </a:r>
            <a:r>
              <a:rPr lang="tr-TR" sz="3600" b="1" u="sng" dirty="0" err="1" smtClean="0"/>
              <a:t>your</a:t>
            </a:r>
            <a:r>
              <a:rPr lang="tr-TR" sz="3600" b="1" u="sng" dirty="0" smtClean="0"/>
              <a:t> </a:t>
            </a:r>
            <a:r>
              <a:rPr lang="tr-TR" sz="3600" b="1" u="sng" dirty="0" err="1" smtClean="0"/>
              <a:t>own</a:t>
            </a:r>
            <a:r>
              <a:rPr lang="tr-TR" sz="3600" b="1" u="sng" dirty="0" smtClean="0"/>
              <a:t> </a:t>
            </a:r>
            <a:r>
              <a:rPr lang="tr-TR" sz="3600" b="1" u="sng" dirty="0" err="1" smtClean="0"/>
              <a:t>private</a:t>
            </a:r>
            <a:r>
              <a:rPr lang="tr-TR" sz="3600" b="1" u="sng" dirty="0" smtClean="0"/>
              <a:t> </a:t>
            </a:r>
            <a:r>
              <a:rPr lang="tr-TR" sz="3600" b="1" u="sng" dirty="0" err="1" smtClean="0"/>
              <a:t>lives</a:t>
            </a:r>
            <a:r>
              <a:rPr lang="tr-TR" sz="3600" b="1" u="sng" dirty="0" smtClean="0"/>
              <a:t>?</a:t>
            </a:r>
          </a:p>
        </p:txBody>
      </p:sp>
      <p:sp>
        <p:nvSpPr>
          <p:cNvPr id="2" name="Sol Ayraç 1"/>
          <p:cNvSpPr/>
          <p:nvPr/>
        </p:nvSpPr>
        <p:spPr>
          <a:xfrm rot="10800000">
            <a:off x="3530600" y="2628900"/>
            <a:ext cx="596900" cy="2781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etin kutusu 3"/>
          <p:cNvSpPr txBox="1"/>
          <p:nvPr/>
        </p:nvSpPr>
        <p:spPr>
          <a:xfrm>
            <a:off x="4394200" y="2705100"/>
            <a:ext cx="6985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err="1" smtClean="0"/>
              <a:t>In</a:t>
            </a:r>
            <a:r>
              <a:rPr lang="tr-TR" sz="3200" dirty="0" smtClean="0"/>
              <a:t> </a:t>
            </a:r>
            <a:r>
              <a:rPr lang="tr-TR" sz="3200" dirty="0" err="1" smtClean="0"/>
              <a:t>these</a:t>
            </a:r>
            <a:r>
              <a:rPr lang="tr-TR" sz="3200" dirty="0" smtClean="0"/>
              <a:t> </a:t>
            </a:r>
            <a:r>
              <a:rPr lang="tr-TR" sz="3200" dirty="0" err="1" smtClean="0"/>
              <a:t>cases</a:t>
            </a:r>
            <a:r>
              <a:rPr lang="tr-TR" sz="3200" dirty="0" smtClean="0"/>
              <a:t>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200" dirty="0" err="1" smtClean="0"/>
              <a:t>Does</a:t>
            </a:r>
            <a:r>
              <a:rPr lang="tr-TR" sz="3200" dirty="0" smtClean="0"/>
              <a:t> </a:t>
            </a:r>
            <a:r>
              <a:rPr lang="tr-TR" sz="3200" dirty="0" err="1" smtClean="0"/>
              <a:t>history</a:t>
            </a:r>
            <a:r>
              <a:rPr lang="tr-TR" sz="3200" dirty="0" smtClean="0"/>
              <a:t> </a:t>
            </a:r>
            <a:r>
              <a:rPr lang="tr-TR" sz="3200" dirty="0" err="1" smtClean="0"/>
              <a:t>matter</a:t>
            </a:r>
            <a:r>
              <a:rPr lang="tr-TR" sz="3200" dirty="0" smtClean="0"/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200" dirty="0" smtClean="0"/>
              <a:t>Can </a:t>
            </a:r>
            <a:r>
              <a:rPr lang="tr-TR" sz="3200" dirty="0" err="1" smtClean="0"/>
              <a:t>you</a:t>
            </a:r>
            <a:r>
              <a:rPr lang="tr-TR" sz="3200" dirty="0" smtClean="0"/>
              <a:t> </a:t>
            </a:r>
            <a:r>
              <a:rPr lang="tr-TR" sz="3200" dirty="0" err="1" smtClean="0"/>
              <a:t>observe</a:t>
            </a:r>
            <a:r>
              <a:rPr lang="tr-TR" sz="3200" dirty="0" smtClean="0"/>
              <a:t> </a:t>
            </a:r>
            <a:r>
              <a:rPr lang="tr-TR" sz="3200" dirty="0" err="1" smtClean="0"/>
              <a:t>small</a:t>
            </a:r>
            <a:r>
              <a:rPr lang="tr-TR" sz="3200" dirty="0" smtClean="0"/>
              <a:t> </a:t>
            </a:r>
            <a:r>
              <a:rPr lang="tr-TR" sz="3200" dirty="0" err="1" smtClean="0"/>
              <a:t>events</a:t>
            </a:r>
            <a:r>
              <a:rPr lang="tr-TR" sz="3200" dirty="0" smtClean="0"/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200" dirty="0" smtClean="0"/>
              <a:t>Can </a:t>
            </a:r>
            <a:r>
              <a:rPr lang="tr-TR" sz="3200" dirty="0" err="1" smtClean="0"/>
              <a:t>you</a:t>
            </a:r>
            <a:r>
              <a:rPr lang="tr-TR" sz="3200" dirty="0" smtClean="0"/>
              <a:t> </a:t>
            </a:r>
            <a:r>
              <a:rPr lang="tr-TR" sz="3200" dirty="0" err="1" smtClean="0"/>
              <a:t>observe</a:t>
            </a:r>
            <a:r>
              <a:rPr lang="tr-TR" sz="3200" dirty="0" smtClean="0"/>
              <a:t> </a:t>
            </a:r>
            <a:r>
              <a:rPr lang="tr-TR" sz="3200" dirty="0" err="1" smtClean="0"/>
              <a:t>positive</a:t>
            </a:r>
            <a:r>
              <a:rPr lang="tr-TR" sz="3200" dirty="0" smtClean="0"/>
              <a:t> </a:t>
            </a:r>
            <a:r>
              <a:rPr lang="tr-TR" sz="3200" dirty="0" err="1" smtClean="0"/>
              <a:t>feedbacks</a:t>
            </a:r>
            <a:r>
              <a:rPr lang="tr-TR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624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>
            <a:normAutofit/>
          </a:bodyPr>
          <a:lstStyle/>
          <a:p>
            <a:pPr algn="l"/>
            <a:r>
              <a:rPr lang="tr-TR" sz="4600" b="1" dirty="0" smtClean="0"/>
              <a:t>QWERTY, </a:t>
            </a:r>
            <a:r>
              <a:rPr lang="tr-TR" sz="4600" b="1" dirty="0" err="1" smtClean="0"/>
              <a:t>Dvorak</a:t>
            </a:r>
            <a:r>
              <a:rPr lang="tr-TR" sz="4600" b="1" dirty="0" smtClean="0"/>
              <a:t>, </a:t>
            </a:r>
            <a:r>
              <a:rPr lang="tr-TR" sz="4600" b="1" dirty="0" err="1" smtClean="0"/>
              <a:t>and</a:t>
            </a:r>
            <a:r>
              <a:rPr lang="tr-TR" sz="4600" b="1" dirty="0" smtClean="0"/>
              <a:t> F </a:t>
            </a:r>
            <a:r>
              <a:rPr lang="tr-TR" sz="4600" b="1" dirty="0" err="1" smtClean="0"/>
              <a:t>type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keyboards</a:t>
            </a:r>
            <a:r>
              <a:rPr lang="tr-TR" sz="4600" b="1" dirty="0" smtClean="0"/>
              <a:t> </a:t>
            </a:r>
            <a:endParaRPr lang="en-US" sz="4600" b="1" dirty="0" smtClean="0"/>
          </a:p>
          <a:p>
            <a:pPr algn="l"/>
            <a:endParaRPr lang="tr-TR" dirty="0" smtClean="0"/>
          </a:p>
          <a:p>
            <a:pPr algn="l"/>
            <a:r>
              <a:rPr lang="tr-TR" sz="3600" dirty="0" err="1"/>
              <a:t>What</a:t>
            </a:r>
            <a:r>
              <a:rPr lang="tr-TR" sz="3600" dirty="0"/>
              <a:t> is a </a:t>
            </a:r>
            <a:r>
              <a:rPr lang="en-GB" sz="3600" dirty="0"/>
              <a:t>contingency (“</a:t>
            </a:r>
            <a:r>
              <a:rPr lang="tr-TR" sz="3600" dirty="0" err="1"/>
              <a:t>small</a:t>
            </a:r>
            <a:r>
              <a:rPr lang="tr-TR" sz="3600" dirty="0"/>
              <a:t> </a:t>
            </a:r>
            <a:r>
              <a:rPr lang="tr-TR" sz="3600" dirty="0" err="1"/>
              <a:t>event</a:t>
            </a:r>
            <a:r>
              <a:rPr lang="en-GB" sz="3600" dirty="0"/>
              <a:t>”)</a:t>
            </a:r>
            <a:r>
              <a:rPr lang="tr-TR" sz="3600" dirty="0"/>
              <a:t>?</a:t>
            </a:r>
          </a:p>
          <a:p>
            <a:pPr algn="l"/>
            <a:endParaRPr lang="tr-TR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In</a:t>
            </a:r>
            <a:r>
              <a:rPr lang="tr-TR" sz="3600" dirty="0" smtClean="0"/>
              <a:t> </a:t>
            </a:r>
            <a:r>
              <a:rPr lang="tr-TR" sz="3600" dirty="0" err="1" smtClean="0"/>
              <a:t>Turkish</a:t>
            </a:r>
            <a:r>
              <a:rPr lang="tr-TR" sz="3600" dirty="0" smtClean="0"/>
              <a:t>: «Olumsal» </a:t>
            </a:r>
            <a:r>
              <a:rPr lang="tr-TR" sz="3600" dirty="0" err="1" smtClean="0"/>
              <a:t>or</a:t>
            </a:r>
            <a:r>
              <a:rPr lang="tr-TR" sz="3600" dirty="0" smtClean="0"/>
              <a:t> «Başka türlü de olabilecekken olmuş olduğu gibi olan şey»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Opposite</a:t>
            </a:r>
            <a:r>
              <a:rPr lang="tr-TR" sz="3600" dirty="0" smtClean="0"/>
              <a:t> of </a:t>
            </a:r>
            <a:r>
              <a:rPr lang="tr-TR" sz="3600" dirty="0" err="1" smtClean="0"/>
              <a:t>necessity</a:t>
            </a:r>
            <a:endParaRPr lang="tr-TR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327511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>
            <a:normAutofit lnSpcReduction="10000"/>
          </a:bodyPr>
          <a:lstStyle/>
          <a:p>
            <a:pPr algn="l"/>
            <a:r>
              <a:rPr lang="tr-TR" sz="4600" b="1" dirty="0" smtClean="0"/>
              <a:t>QWERTY, </a:t>
            </a:r>
            <a:r>
              <a:rPr lang="tr-TR" sz="4600" b="1" dirty="0" err="1" smtClean="0"/>
              <a:t>Dvorak</a:t>
            </a:r>
            <a:r>
              <a:rPr lang="tr-TR" sz="4600" b="1" dirty="0" smtClean="0"/>
              <a:t>, </a:t>
            </a:r>
            <a:r>
              <a:rPr lang="tr-TR" sz="4600" b="1" dirty="0" err="1" smtClean="0"/>
              <a:t>and</a:t>
            </a:r>
            <a:r>
              <a:rPr lang="tr-TR" sz="4600" b="1" dirty="0" smtClean="0"/>
              <a:t> F </a:t>
            </a:r>
            <a:r>
              <a:rPr lang="tr-TR" sz="4600" b="1" dirty="0" err="1" smtClean="0"/>
              <a:t>type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keyboards</a:t>
            </a:r>
            <a:r>
              <a:rPr lang="tr-TR" sz="4600" b="1" dirty="0" smtClean="0"/>
              <a:t> </a:t>
            </a:r>
            <a:endParaRPr lang="en-US" sz="4600" b="1" dirty="0" smtClean="0"/>
          </a:p>
          <a:p>
            <a:pPr algn="l"/>
            <a:endParaRPr lang="tr-TR" dirty="0" smtClean="0"/>
          </a:p>
          <a:p>
            <a:pPr algn="l"/>
            <a:r>
              <a:rPr lang="tr-TR" sz="3600" dirty="0" err="1" smtClean="0"/>
              <a:t>What</a:t>
            </a:r>
            <a:r>
              <a:rPr lang="tr-TR" sz="3600" dirty="0" smtClean="0"/>
              <a:t> is a </a:t>
            </a:r>
            <a:r>
              <a:rPr lang="en-GB" sz="3600" dirty="0" smtClean="0"/>
              <a:t>contingency (“</a:t>
            </a:r>
            <a:r>
              <a:rPr lang="tr-TR" sz="3600" dirty="0" err="1" smtClean="0"/>
              <a:t>small</a:t>
            </a:r>
            <a:r>
              <a:rPr lang="tr-TR" sz="3600" dirty="0" smtClean="0"/>
              <a:t> </a:t>
            </a:r>
            <a:r>
              <a:rPr lang="tr-TR" sz="3600" dirty="0" err="1" smtClean="0"/>
              <a:t>event</a:t>
            </a:r>
            <a:r>
              <a:rPr lang="en-GB" sz="3600" dirty="0" smtClean="0"/>
              <a:t>”)</a:t>
            </a:r>
            <a:r>
              <a:rPr lang="tr-TR" sz="3600" dirty="0" smtClean="0"/>
              <a:t>?</a:t>
            </a:r>
          </a:p>
          <a:p>
            <a:pPr algn="l"/>
            <a:endParaRPr lang="tr-TR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Chance</a:t>
            </a:r>
            <a:r>
              <a:rPr lang="tr-TR" sz="3600" dirty="0" smtClean="0"/>
              <a:t> </a:t>
            </a:r>
            <a:r>
              <a:rPr lang="tr-TR" sz="3600" dirty="0" err="1" smtClean="0"/>
              <a:t>events</a:t>
            </a:r>
            <a:r>
              <a:rPr lang="tr-TR" sz="3600" dirty="0">
                <a:sym typeface="Wingdings" panose="05000000000000000000" pitchFamily="2" charset="2"/>
              </a:rPr>
              <a:t> </a:t>
            </a:r>
            <a:r>
              <a:rPr lang="tr-TR" sz="3600" dirty="0" err="1">
                <a:sym typeface="Wingdings" panose="05000000000000000000" pitchFamily="2" charset="2"/>
              </a:rPr>
              <a:t>Super</a:t>
            </a:r>
            <a:r>
              <a:rPr lang="tr-TR" sz="3600" dirty="0">
                <a:sym typeface="Wingdings" panose="05000000000000000000" pitchFamily="2" charset="2"/>
              </a:rPr>
              <a:t> </a:t>
            </a:r>
            <a:r>
              <a:rPr lang="tr-TR" sz="3600" dirty="0" err="1">
                <a:sym typeface="Wingdings" panose="05000000000000000000" pitchFamily="2" charset="2"/>
              </a:rPr>
              <a:t>Lotto</a:t>
            </a:r>
            <a:endParaRPr lang="tr-TR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Random</a:t>
            </a:r>
            <a:r>
              <a:rPr lang="tr-TR" sz="3600" dirty="0" smtClean="0"/>
              <a:t> </a:t>
            </a:r>
            <a:r>
              <a:rPr lang="tr-TR" sz="3600" dirty="0" err="1" smtClean="0"/>
              <a:t>events</a:t>
            </a:r>
            <a:r>
              <a:rPr lang="tr-TR" sz="3600" dirty="0" smtClean="0"/>
              <a:t> </a:t>
            </a:r>
            <a:r>
              <a:rPr lang="tr-TR" sz="3600" dirty="0" smtClean="0">
                <a:sym typeface="Wingdings" panose="05000000000000000000" pitchFamily="2" charset="2"/>
              </a:rPr>
              <a:t> «bingo» </a:t>
            </a:r>
            <a:r>
              <a:rPr lang="tr-TR" sz="3600" dirty="0" err="1" smtClean="0">
                <a:sym typeface="Wingdings" panose="05000000000000000000" pitchFamily="2" charset="2"/>
              </a:rPr>
              <a:t>or</a:t>
            </a:r>
            <a:r>
              <a:rPr lang="tr-TR" sz="3600" dirty="0" smtClean="0">
                <a:sym typeface="Wingdings" panose="05000000000000000000" pitchFamily="2" charset="2"/>
              </a:rPr>
              <a:t> «Tombala»</a:t>
            </a:r>
            <a:endParaRPr lang="tr-TR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Probabilistic</a:t>
            </a:r>
            <a:r>
              <a:rPr lang="tr-TR" sz="3600" dirty="0" smtClean="0"/>
              <a:t> </a:t>
            </a:r>
            <a:r>
              <a:rPr lang="tr-TR" sz="3600" dirty="0" err="1" smtClean="0"/>
              <a:t>events</a:t>
            </a:r>
            <a:r>
              <a:rPr lang="tr-TR" sz="3600" dirty="0" smtClean="0"/>
              <a:t> </a:t>
            </a:r>
            <a:r>
              <a:rPr lang="tr-TR" sz="3600" dirty="0" smtClean="0">
                <a:sym typeface="Wingdings" panose="05000000000000000000" pitchFamily="2" charset="2"/>
              </a:rPr>
              <a:t> </a:t>
            </a:r>
            <a:r>
              <a:rPr lang="tr-TR" sz="3600" dirty="0" err="1" smtClean="0">
                <a:sym typeface="Wingdings" panose="05000000000000000000" pitchFamily="2" charset="2"/>
              </a:rPr>
              <a:t>You</a:t>
            </a:r>
            <a:r>
              <a:rPr lang="tr-TR" sz="3600" dirty="0" smtClean="0">
                <a:sym typeface="Wingdings" panose="05000000000000000000" pitchFamily="2" charset="2"/>
              </a:rPr>
              <a:t> </a:t>
            </a:r>
            <a:r>
              <a:rPr lang="tr-TR" sz="3600" dirty="0" err="1" smtClean="0">
                <a:sym typeface="Wingdings" panose="05000000000000000000" pitchFamily="2" charset="2"/>
              </a:rPr>
              <a:t>pass</a:t>
            </a:r>
            <a:r>
              <a:rPr lang="tr-TR" sz="3600" dirty="0" smtClean="0">
                <a:sym typeface="Wingdings" panose="05000000000000000000" pitchFamily="2" charset="2"/>
              </a:rPr>
              <a:t> an </a:t>
            </a:r>
            <a:r>
              <a:rPr lang="tr-TR" sz="3600" dirty="0" err="1" smtClean="0">
                <a:sym typeface="Wingdings" panose="05000000000000000000" pitchFamily="2" charset="2"/>
              </a:rPr>
              <a:t>exam</a:t>
            </a:r>
            <a:r>
              <a:rPr lang="tr-TR" sz="3600" dirty="0" smtClean="0">
                <a:sym typeface="Wingdings" panose="05000000000000000000" pitchFamily="2" charset="2"/>
              </a:rPr>
              <a:t> </a:t>
            </a:r>
            <a:r>
              <a:rPr lang="tr-TR" sz="3600" dirty="0" err="1" smtClean="0">
                <a:sym typeface="Wingdings" panose="05000000000000000000" pitchFamily="2" charset="2"/>
              </a:rPr>
              <a:t>or</a:t>
            </a:r>
            <a:r>
              <a:rPr lang="tr-TR" sz="3600" dirty="0" smtClean="0">
                <a:sym typeface="Wingdings" panose="05000000000000000000" pitchFamily="2" charset="2"/>
              </a:rPr>
              <a:t> </a:t>
            </a:r>
            <a:r>
              <a:rPr lang="tr-TR" sz="3600" dirty="0" err="1" smtClean="0">
                <a:sym typeface="Wingdings" panose="05000000000000000000" pitchFamily="2" charset="2"/>
              </a:rPr>
              <a:t>you</a:t>
            </a:r>
            <a:r>
              <a:rPr lang="tr-TR" sz="3600" dirty="0" smtClean="0">
                <a:sym typeface="Wingdings" panose="05000000000000000000" pitchFamily="2" charset="2"/>
              </a:rPr>
              <a:t> fail</a:t>
            </a:r>
            <a:endParaRPr lang="tr-TR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 smtClean="0"/>
              <a:t>Unpredictable events</a:t>
            </a:r>
            <a:r>
              <a:rPr lang="tr-TR" sz="3600" dirty="0" smtClean="0">
                <a:sym typeface="Wingdings" panose="05000000000000000000" pitchFamily="2" charset="2"/>
              </a:rPr>
              <a:t> </a:t>
            </a:r>
            <a:r>
              <a:rPr lang="tr-TR" sz="3600" dirty="0" err="1" smtClean="0">
                <a:sym typeface="Wingdings" panose="05000000000000000000" pitchFamily="2" charset="2"/>
              </a:rPr>
              <a:t>Earthquakes</a:t>
            </a:r>
            <a:endParaRPr lang="tr-TR" sz="3600" dirty="0" smtClean="0">
              <a:sym typeface="Wingdings" panose="05000000000000000000" pitchFamily="2" charset="2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tr-TR" sz="3600" dirty="0">
              <a:sym typeface="Wingdings" panose="05000000000000000000" pitchFamily="2" charset="2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smtClean="0">
                <a:sym typeface="Wingdings" panose="05000000000000000000" pitchFamily="2" charset="2"/>
              </a:rPr>
              <a:t>An </a:t>
            </a:r>
            <a:r>
              <a:rPr lang="tr-TR" sz="3600" dirty="0" err="1" smtClean="0">
                <a:sym typeface="Wingdings" panose="05000000000000000000" pitchFamily="2" charset="2"/>
              </a:rPr>
              <a:t>important</a:t>
            </a:r>
            <a:r>
              <a:rPr lang="tr-TR" sz="3600" dirty="0" smtClean="0">
                <a:sym typeface="Wingdings" panose="05000000000000000000" pitchFamily="2" charset="2"/>
              </a:rPr>
              <a:t> element is </a:t>
            </a:r>
            <a:r>
              <a:rPr lang="tr-TR" sz="3600" dirty="0" err="1" smtClean="0">
                <a:sym typeface="Wingdings" panose="05000000000000000000" pitchFamily="2" charset="2"/>
              </a:rPr>
              <a:t>the</a:t>
            </a:r>
            <a:r>
              <a:rPr lang="tr-TR" sz="3600" dirty="0" smtClean="0">
                <a:sym typeface="Wingdings" panose="05000000000000000000" pitchFamily="2" charset="2"/>
              </a:rPr>
              <a:t> </a:t>
            </a:r>
            <a:r>
              <a:rPr lang="tr-TR" sz="3600" b="1" u="sng" dirty="0" err="1" smtClean="0">
                <a:sym typeface="Wingdings" panose="05000000000000000000" pitchFamily="2" charset="2"/>
              </a:rPr>
              <a:t>mechanisms</a:t>
            </a:r>
            <a:r>
              <a:rPr lang="tr-TR" sz="3600" b="1" u="sng" dirty="0" smtClean="0">
                <a:sym typeface="Wingdings" panose="05000000000000000000" pitchFamily="2" charset="2"/>
              </a:rPr>
              <a:t> of </a:t>
            </a:r>
            <a:r>
              <a:rPr lang="tr-TR" sz="3600" b="1" u="sng" dirty="0" err="1" smtClean="0">
                <a:sym typeface="Wingdings" panose="05000000000000000000" pitchFamily="2" charset="2"/>
              </a:rPr>
              <a:t>positive</a:t>
            </a:r>
            <a:r>
              <a:rPr lang="tr-TR" sz="3600" b="1" u="sng" dirty="0" smtClean="0">
                <a:sym typeface="Wingdings" panose="05000000000000000000" pitchFamily="2" charset="2"/>
              </a:rPr>
              <a:t> </a:t>
            </a:r>
            <a:r>
              <a:rPr lang="tr-TR" sz="3600" b="1" u="sng" dirty="0" err="1" smtClean="0">
                <a:sym typeface="Wingdings" panose="05000000000000000000" pitchFamily="2" charset="2"/>
              </a:rPr>
              <a:t>feedback</a:t>
            </a:r>
            <a:r>
              <a:rPr lang="tr-TR" sz="3600" b="1" u="sng" dirty="0" smtClean="0">
                <a:sym typeface="Wingdings" panose="05000000000000000000" pitchFamily="2" charset="2"/>
              </a:rPr>
              <a:t> </a:t>
            </a:r>
            <a:r>
              <a:rPr lang="tr-TR" sz="3600" b="1" u="sng" dirty="0" err="1" smtClean="0">
                <a:sym typeface="Wingdings" panose="05000000000000000000" pitchFamily="2" charset="2"/>
              </a:rPr>
              <a:t>and</a:t>
            </a:r>
            <a:r>
              <a:rPr lang="tr-TR" sz="3600" b="1" u="sng" dirty="0" smtClean="0">
                <a:sym typeface="Wingdings" panose="05000000000000000000" pitchFamily="2" charset="2"/>
              </a:rPr>
              <a:t> self-</a:t>
            </a:r>
            <a:r>
              <a:rPr lang="tr-TR" sz="3600" b="1" u="sng" dirty="0" err="1" smtClean="0">
                <a:sym typeface="Wingdings" panose="05000000000000000000" pitchFamily="2" charset="2"/>
              </a:rPr>
              <a:t>reinforcement</a:t>
            </a:r>
            <a:endParaRPr lang="tr-TR" sz="36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323710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>
            <a:normAutofit/>
          </a:bodyPr>
          <a:lstStyle/>
          <a:p>
            <a:pPr algn="l"/>
            <a:r>
              <a:rPr lang="tr-TR" sz="4600" b="1" dirty="0" smtClean="0"/>
              <a:t>QWERTY, </a:t>
            </a:r>
            <a:r>
              <a:rPr lang="tr-TR" sz="4600" b="1" dirty="0" err="1" smtClean="0"/>
              <a:t>Dvorak</a:t>
            </a:r>
            <a:r>
              <a:rPr lang="tr-TR" sz="4600" b="1" dirty="0" smtClean="0"/>
              <a:t>, </a:t>
            </a:r>
            <a:r>
              <a:rPr lang="tr-TR" sz="4600" b="1" dirty="0" err="1" smtClean="0"/>
              <a:t>and</a:t>
            </a:r>
            <a:r>
              <a:rPr lang="tr-TR" sz="4600" b="1" dirty="0" smtClean="0"/>
              <a:t> F </a:t>
            </a:r>
            <a:r>
              <a:rPr lang="tr-TR" sz="4600" b="1" dirty="0" err="1" smtClean="0"/>
              <a:t>type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keyboards</a:t>
            </a:r>
            <a:r>
              <a:rPr lang="tr-TR" sz="4600" b="1" dirty="0" smtClean="0"/>
              <a:t> </a:t>
            </a:r>
            <a:endParaRPr lang="en-US" sz="4600" b="1" dirty="0" smtClean="0"/>
          </a:p>
          <a:p>
            <a:pPr algn="l"/>
            <a:endParaRPr lang="tr-TR" dirty="0" smtClean="0"/>
          </a:p>
          <a:p>
            <a:pPr algn="l"/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theory</a:t>
            </a:r>
            <a:r>
              <a:rPr lang="tr-TR" sz="3600" dirty="0" smtClean="0"/>
              <a:t> of </a:t>
            </a:r>
            <a:r>
              <a:rPr lang="tr-TR" sz="3600" dirty="0" err="1" smtClean="0"/>
              <a:t>path</a:t>
            </a:r>
            <a:r>
              <a:rPr lang="tr-TR" sz="3600" dirty="0" smtClean="0"/>
              <a:t> </a:t>
            </a:r>
            <a:r>
              <a:rPr lang="tr-TR" sz="3600" dirty="0" err="1" smtClean="0"/>
              <a:t>dependence</a:t>
            </a:r>
            <a:endParaRPr lang="tr-TR" sz="3600" dirty="0" smtClean="0"/>
          </a:p>
          <a:p>
            <a:pPr algn="l"/>
            <a:endParaRPr lang="tr-TR" sz="3600" dirty="0" smtClean="0"/>
          </a:p>
          <a:p>
            <a:pPr algn="l"/>
            <a:endParaRPr lang="tr-TR" sz="3600" dirty="0" smtClean="0"/>
          </a:p>
          <a:p>
            <a:pPr algn="l"/>
            <a:r>
              <a:rPr lang="tr-TR" dirty="0" smtClean="0"/>
              <a:t>«</a:t>
            </a:r>
            <a:r>
              <a:rPr lang="tr-TR" b="1" u="sng" dirty="0" smtClean="0"/>
              <a:t>Small</a:t>
            </a:r>
            <a:r>
              <a:rPr lang="tr-TR" dirty="0" smtClean="0"/>
              <a:t>» </a:t>
            </a:r>
            <a:r>
              <a:rPr lang="tr-TR" dirty="0" err="1" smtClean="0"/>
              <a:t>events</a:t>
            </a:r>
            <a:r>
              <a:rPr lang="tr-TR" sz="3600" dirty="0" smtClean="0"/>
              <a:t> </a:t>
            </a:r>
            <a:r>
              <a:rPr lang="tr-TR" sz="3600" dirty="0" smtClean="0">
                <a:sym typeface="Wingdings" panose="05000000000000000000" pitchFamily="2" charset="2"/>
              </a:rPr>
              <a:t></a:t>
            </a:r>
            <a:endParaRPr lang="tr-TR" sz="3600" dirty="0"/>
          </a:p>
        </p:txBody>
      </p:sp>
      <p:sp>
        <p:nvSpPr>
          <p:cNvPr id="2" name="Bulut 1"/>
          <p:cNvSpPr/>
          <p:nvPr/>
        </p:nvSpPr>
        <p:spPr>
          <a:xfrm>
            <a:off x="3022600" y="2705100"/>
            <a:ext cx="3542510" cy="2197100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000" dirty="0" smtClean="0">
              <a:solidFill>
                <a:schemeClr val="tx1"/>
              </a:solidFill>
            </a:endParaRPr>
          </a:p>
          <a:p>
            <a:pPr algn="ctr"/>
            <a:r>
              <a:rPr lang="tr-TR" sz="2000" b="1" dirty="0" err="1" smtClean="0">
                <a:solidFill>
                  <a:schemeClr val="tx1"/>
                </a:solidFill>
              </a:rPr>
              <a:t>Mechanisms</a:t>
            </a:r>
            <a:r>
              <a:rPr lang="tr-TR" sz="2000" b="1" dirty="0" smtClean="0">
                <a:solidFill>
                  <a:schemeClr val="tx1"/>
                </a:solidFill>
              </a:rPr>
              <a:t> of </a:t>
            </a:r>
          </a:p>
          <a:p>
            <a:pPr algn="ctr"/>
            <a:r>
              <a:rPr lang="tr-TR" sz="2000" b="1" u="sng" dirty="0" err="1" smtClean="0">
                <a:solidFill>
                  <a:schemeClr val="tx1"/>
                </a:solidFill>
              </a:rPr>
              <a:t>Positive</a:t>
            </a:r>
            <a:r>
              <a:rPr lang="tr-TR" sz="2000" b="1" u="sng" dirty="0" smtClean="0">
                <a:solidFill>
                  <a:schemeClr val="tx1"/>
                </a:solidFill>
              </a:rPr>
              <a:t> </a:t>
            </a:r>
            <a:r>
              <a:rPr lang="tr-TR" sz="2000" b="1" u="sng" dirty="0" err="1" smtClean="0">
                <a:solidFill>
                  <a:schemeClr val="tx1"/>
                </a:solidFill>
              </a:rPr>
              <a:t>feedback</a:t>
            </a:r>
            <a:r>
              <a:rPr lang="tr-TR" sz="2000" b="1" u="sng" dirty="0" smtClean="0">
                <a:solidFill>
                  <a:schemeClr val="tx1"/>
                </a:solidFill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</a:rPr>
              <a:t>or</a:t>
            </a:r>
            <a:r>
              <a:rPr lang="tr-TR" sz="2000" b="1" dirty="0" smtClean="0">
                <a:solidFill>
                  <a:schemeClr val="tx1"/>
                </a:solidFill>
              </a:rPr>
              <a:t> </a:t>
            </a:r>
            <a:r>
              <a:rPr lang="tr-TR" sz="2000" b="1" u="sng" dirty="0" smtClean="0">
                <a:solidFill>
                  <a:schemeClr val="tx1"/>
                </a:solidFill>
              </a:rPr>
              <a:t>self </a:t>
            </a:r>
            <a:r>
              <a:rPr lang="tr-TR" sz="2000" b="1" u="sng" dirty="0" err="1" smtClean="0">
                <a:solidFill>
                  <a:schemeClr val="tx1"/>
                </a:solidFill>
              </a:rPr>
              <a:t>reinforcement</a:t>
            </a:r>
            <a:r>
              <a:rPr lang="tr-TR" sz="2000" b="1" u="sng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dirty="0"/>
          </a:p>
        </p:txBody>
      </p:sp>
      <p:sp>
        <p:nvSpPr>
          <p:cNvPr id="4" name="Metin kutusu 3"/>
          <p:cNvSpPr txBox="1"/>
          <p:nvPr/>
        </p:nvSpPr>
        <p:spPr>
          <a:xfrm>
            <a:off x="6692110" y="2730500"/>
            <a:ext cx="45727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>
                <a:sym typeface="Wingdings" panose="05000000000000000000" pitchFamily="2" charset="2"/>
              </a:rPr>
              <a:t> </a:t>
            </a:r>
            <a:r>
              <a:rPr lang="tr-TR" sz="6000" dirty="0" smtClean="0">
                <a:sym typeface="Wingdings" panose="05000000000000000000" pitchFamily="2" charset="2"/>
              </a:rPr>
              <a:t>«</a:t>
            </a:r>
            <a:r>
              <a:rPr lang="tr-TR" sz="6000" b="1" u="sng" dirty="0" err="1" smtClean="0"/>
              <a:t>Big</a:t>
            </a:r>
            <a:r>
              <a:rPr lang="tr-TR" sz="6000" dirty="0" smtClean="0"/>
              <a:t>» </a:t>
            </a:r>
            <a:r>
              <a:rPr lang="tr-TR" sz="6000" dirty="0" err="1" smtClean="0"/>
              <a:t>consequences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11502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>
            <a:normAutofit/>
          </a:bodyPr>
          <a:lstStyle/>
          <a:p>
            <a:pPr algn="l"/>
            <a:r>
              <a:rPr lang="tr-TR" sz="4600" b="1" dirty="0" smtClean="0"/>
              <a:t>QWERTY, </a:t>
            </a:r>
            <a:r>
              <a:rPr lang="tr-TR" sz="4600" b="1" dirty="0" err="1" smtClean="0"/>
              <a:t>Dvorak</a:t>
            </a:r>
            <a:r>
              <a:rPr lang="tr-TR" sz="4600" b="1" dirty="0" smtClean="0"/>
              <a:t>, </a:t>
            </a:r>
            <a:r>
              <a:rPr lang="tr-TR" sz="4600" b="1" dirty="0" err="1" smtClean="0"/>
              <a:t>and</a:t>
            </a:r>
            <a:r>
              <a:rPr lang="tr-TR" sz="4600" b="1" dirty="0" smtClean="0"/>
              <a:t> F </a:t>
            </a:r>
            <a:r>
              <a:rPr lang="tr-TR" sz="4600" b="1" dirty="0" err="1" smtClean="0"/>
              <a:t>type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keyboards</a:t>
            </a:r>
            <a:r>
              <a:rPr lang="tr-TR" sz="4600" b="1" dirty="0" smtClean="0"/>
              <a:t> </a:t>
            </a:r>
            <a:endParaRPr lang="en-US" sz="4600" b="1" dirty="0" smtClean="0"/>
          </a:p>
          <a:p>
            <a:pPr algn="l"/>
            <a:r>
              <a:rPr lang="tr-TR" sz="3600" dirty="0" smtClean="0"/>
              <a:t>An </a:t>
            </a:r>
            <a:r>
              <a:rPr lang="tr-TR" sz="3600" dirty="0" err="1" smtClean="0"/>
              <a:t>example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positive</a:t>
            </a:r>
            <a:r>
              <a:rPr lang="tr-TR" sz="3600" dirty="0" smtClean="0"/>
              <a:t> </a:t>
            </a:r>
            <a:r>
              <a:rPr lang="tr-TR" sz="3600" dirty="0" err="1" smtClean="0"/>
              <a:t>feedback</a:t>
            </a:r>
            <a:r>
              <a:rPr lang="tr-TR" sz="3600" dirty="0" smtClean="0"/>
              <a:t> </a:t>
            </a:r>
            <a:r>
              <a:rPr lang="tr-TR" sz="3600" dirty="0" err="1" smtClean="0"/>
              <a:t>mechanisms</a:t>
            </a:r>
            <a:r>
              <a:rPr lang="tr-TR" sz="3600" dirty="0" smtClean="0"/>
              <a:t>:</a:t>
            </a:r>
          </a:p>
          <a:p>
            <a:pPr algn="l"/>
            <a:r>
              <a:rPr lang="tr-TR" sz="3600" dirty="0" err="1" smtClean="0"/>
              <a:t>Imagine</a:t>
            </a:r>
            <a:r>
              <a:rPr lang="tr-TR" sz="3600" dirty="0" smtClean="0"/>
              <a:t> </a:t>
            </a:r>
            <a:r>
              <a:rPr lang="tr-TR" sz="3600" dirty="0" err="1" smtClean="0"/>
              <a:t>you’re</a:t>
            </a:r>
            <a:r>
              <a:rPr lang="tr-TR" sz="3600" dirty="0" smtClean="0"/>
              <a:t> in a </a:t>
            </a:r>
            <a:r>
              <a:rPr lang="tr-TR" sz="3600" u="sng" dirty="0" err="1" smtClean="0"/>
              <a:t>music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studio</a:t>
            </a:r>
            <a:r>
              <a:rPr lang="tr-TR" sz="3600" dirty="0" smtClean="0"/>
              <a:t>, a </a:t>
            </a:r>
            <a:r>
              <a:rPr lang="tr-TR" sz="3600" u="sng" dirty="0" err="1" smtClean="0"/>
              <a:t>small</a:t>
            </a:r>
            <a:r>
              <a:rPr lang="tr-TR" sz="3600" u="sng" dirty="0" smtClean="0"/>
              <a:t> bar </a:t>
            </a:r>
            <a:r>
              <a:rPr lang="tr-TR" sz="3600" u="sng" dirty="0" err="1" smtClean="0"/>
              <a:t>with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live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music</a:t>
            </a:r>
            <a:r>
              <a:rPr lang="tr-TR" sz="3600" u="sng" dirty="0" smtClean="0"/>
              <a:t>, </a:t>
            </a:r>
            <a:r>
              <a:rPr lang="tr-TR" sz="3600" dirty="0" err="1" smtClean="0"/>
              <a:t>or</a:t>
            </a:r>
            <a:r>
              <a:rPr lang="tr-TR" sz="3600" dirty="0" smtClean="0"/>
              <a:t> a «</a:t>
            </a:r>
            <a:r>
              <a:rPr lang="tr-TR" sz="3600" u="sng" dirty="0" smtClean="0"/>
              <a:t>köy düğünü</a:t>
            </a:r>
            <a:r>
              <a:rPr lang="tr-TR" sz="3600" dirty="0" smtClean="0"/>
              <a:t>»</a:t>
            </a:r>
          </a:p>
          <a:p>
            <a:pPr algn="l"/>
            <a:endParaRPr lang="tr-TR" sz="3600" u="sng" dirty="0" smtClean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0" y="2578101"/>
            <a:ext cx="2526268" cy="401320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1" y="4089400"/>
            <a:ext cx="1755720" cy="2501900"/>
          </a:xfrm>
          <a:prstGeom prst="rect">
            <a:avLst/>
          </a:prstGeom>
        </p:spPr>
      </p:pic>
      <p:cxnSp>
        <p:nvCxnSpPr>
          <p:cNvPr id="6" name="Düz Ok Bağlayıcısı 5"/>
          <p:cNvCxnSpPr/>
          <p:nvPr/>
        </p:nvCxnSpPr>
        <p:spPr>
          <a:xfrm flipV="1">
            <a:off x="2794000" y="3733800"/>
            <a:ext cx="532130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 flipH="1" flipV="1">
            <a:off x="2806700" y="4521200"/>
            <a:ext cx="5505950" cy="1155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 rot="738165">
            <a:off x="4576758" y="4702846"/>
            <a:ext cx="2419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A </a:t>
            </a:r>
            <a:r>
              <a:rPr lang="tr-TR" b="1" dirty="0" err="1" smtClean="0"/>
              <a:t>small</a:t>
            </a:r>
            <a:r>
              <a:rPr lang="tr-TR" b="1" dirty="0" smtClean="0"/>
              <a:t> (</a:t>
            </a:r>
            <a:r>
              <a:rPr lang="tr-TR" b="1" dirty="0" err="1" smtClean="0"/>
              <a:t>smaller</a:t>
            </a:r>
            <a:r>
              <a:rPr lang="tr-TR" b="1" dirty="0" smtClean="0"/>
              <a:t>) </a:t>
            </a:r>
            <a:r>
              <a:rPr lang="tr-TR" b="1" dirty="0" err="1" smtClean="0"/>
              <a:t>sound</a:t>
            </a:r>
            <a:endParaRPr lang="en-US" b="1" dirty="0"/>
          </a:p>
        </p:txBody>
      </p:sp>
      <p:sp>
        <p:nvSpPr>
          <p:cNvPr id="10" name="Metin kutusu 9"/>
          <p:cNvSpPr txBox="1"/>
          <p:nvPr/>
        </p:nvSpPr>
        <p:spPr>
          <a:xfrm rot="21298107">
            <a:off x="4386804" y="3561708"/>
            <a:ext cx="2094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A </a:t>
            </a:r>
            <a:r>
              <a:rPr lang="tr-TR" b="1" dirty="0" err="1" smtClean="0"/>
              <a:t>big</a:t>
            </a:r>
            <a:r>
              <a:rPr lang="tr-TR" b="1" dirty="0" smtClean="0"/>
              <a:t> (</a:t>
            </a:r>
            <a:r>
              <a:rPr lang="tr-TR" b="1" dirty="0" err="1" smtClean="0"/>
              <a:t>bigger</a:t>
            </a:r>
            <a:r>
              <a:rPr lang="tr-TR" b="1" dirty="0" smtClean="0"/>
              <a:t>) </a:t>
            </a:r>
            <a:r>
              <a:rPr lang="tr-TR" b="1" dirty="0" err="1" smtClean="0"/>
              <a:t>sound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3866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>
            <a:normAutofit/>
          </a:bodyPr>
          <a:lstStyle/>
          <a:p>
            <a:pPr algn="l"/>
            <a:r>
              <a:rPr lang="tr-TR" sz="4600" b="1" dirty="0" smtClean="0"/>
              <a:t>QWERTY, </a:t>
            </a:r>
            <a:r>
              <a:rPr lang="tr-TR" sz="4600" b="1" dirty="0" err="1" smtClean="0"/>
              <a:t>Dvorak</a:t>
            </a:r>
            <a:r>
              <a:rPr lang="tr-TR" sz="4600" b="1" dirty="0" smtClean="0"/>
              <a:t>, </a:t>
            </a:r>
            <a:r>
              <a:rPr lang="tr-TR" sz="4600" b="1" dirty="0" err="1" smtClean="0"/>
              <a:t>and</a:t>
            </a:r>
            <a:r>
              <a:rPr lang="tr-TR" sz="4600" b="1" dirty="0" smtClean="0"/>
              <a:t> F </a:t>
            </a:r>
            <a:r>
              <a:rPr lang="tr-TR" sz="4600" b="1" dirty="0" err="1" smtClean="0"/>
              <a:t>type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keyboards</a:t>
            </a:r>
            <a:r>
              <a:rPr lang="tr-TR" sz="4600" b="1" dirty="0" smtClean="0"/>
              <a:t> </a:t>
            </a:r>
            <a:endParaRPr lang="en-US" sz="4600" b="1" dirty="0" smtClean="0"/>
          </a:p>
          <a:p>
            <a:pPr algn="l"/>
            <a:r>
              <a:rPr lang="tr-TR" sz="3600" dirty="0" smtClean="0"/>
              <a:t>An </a:t>
            </a:r>
            <a:r>
              <a:rPr lang="tr-TR" sz="3600" dirty="0" err="1" smtClean="0"/>
              <a:t>example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positive</a:t>
            </a:r>
            <a:r>
              <a:rPr lang="tr-TR" sz="3600" dirty="0" smtClean="0"/>
              <a:t> </a:t>
            </a:r>
            <a:r>
              <a:rPr lang="tr-TR" sz="3600" dirty="0" err="1" smtClean="0"/>
              <a:t>feedback</a:t>
            </a:r>
            <a:r>
              <a:rPr lang="tr-TR" sz="3600" dirty="0" smtClean="0"/>
              <a:t> </a:t>
            </a:r>
            <a:r>
              <a:rPr lang="tr-TR" sz="3600" dirty="0" err="1" smtClean="0"/>
              <a:t>mechanisms</a:t>
            </a:r>
            <a:r>
              <a:rPr lang="tr-TR" sz="3600" dirty="0" smtClean="0"/>
              <a:t>:</a:t>
            </a:r>
          </a:p>
          <a:p>
            <a:pPr algn="l"/>
            <a:r>
              <a:rPr lang="tr-TR" sz="3600" dirty="0" err="1" smtClean="0"/>
              <a:t>Imagine</a:t>
            </a:r>
            <a:r>
              <a:rPr lang="tr-TR" sz="3600" dirty="0" smtClean="0"/>
              <a:t> </a:t>
            </a:r>
            <a:r>
              <a:rPr lang="tr-TR" sz="3600" dirty="0" err="1" smtClean="0"/>
              <a:t>you’re</a:t>
            </a:r>
            <a:r>
              <a:rPr lang="tr-TR" sz="3600" dirty="0" smtClean="0"/>
              <a:t> in a </a:t>
            </a:r>
            <a:r>
              <a:rPr lang="tr-TR" sz="3600" u="sng" dirty="0" err="1" smtClean="0"/>
              <a:t>music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studio</a:t>
            </a:r>
            <a:r>
              <a:rPr lang="tr-TR" sz="3600" dirty="0" smtClean="0"/>
              <a:t>, a </a:t>
            </a:r>
            <a:r>
              <a:rPr lang="tr-TR" sz="3600" u="sng" dirty="0" err="1" smtClean="0"/>
              <a:t>small</a:t>
            </a:r>
            <a:r>
              <a:rPr lang="tr-TR" sz="3600" u="sng" dirty="0" smtClean="0"/>
              <a:t> bar </a:t>
            </a:r>
            <a:r>
              <a:rPr lang="tr-TR" sz="3600" u="sng" dirty="0" err="1" smtClean="0"/>
              <a:t>with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live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music</a:t>
            </a:r>
            <a:r>
              <a:rPr lang="tr-TR" sz="3600" u="sng" dirty="0" smtClean="0"/>
              <a:t>, </a:t>
            </a:r>
            <a:r>
              <a:rPr lang="tr-TR" sz="3600" dirty="0" err="1" smtClean="0"/>
              <a:t>or</a:t>
            </a:r>
            <a:r>
              <a:rPr lang="tr-TR" sz="3600" dirty="0" smtClean="0"/>
              <a:t> a «</a:t>
            </a:r>
            <a:r>
              <a:rPr lang="tr-TR" sz="3600" u="sng" dirty="0" smtClean="0"/>
              <a:t>köy düğünü</a:t>
            </a:r>
            <a:r>
              <a:rPr lang="tr-TR" sz="3600" dirty="0" smtClean="0"/>
              <a:t>»</a:t>
            </a:r>
          </a:p>
          <a:p>
            <a:pPr algn="l"/>
            <a:endParaRPr lang="tr-TR" sz="3600" u="sng" dirty="0" smtClean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0" y="2578101"/>
            <a:ext cx="2526268" cy="401320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1" y="4089400"/>
            <a:ext cx="1755720" cy="2501900"/>
          </a:xfrm>
          <a:prstGeom prst="rect">
            <a:avLst/>
          </a:prstGeom>
        </p:spPr>
      </p:pic>
      <p:sp>
        <p:nvSpPr>
          <p:cNvPr id="5" name="Patlama 2 4"/>
          <p:cNvSpPr/>
          <p:nvPr/>
        </p:nvSpPr>
        <p:spPr>
          <a:xfrm>
            <a:off x="2911422" y="2971800"/>
            <a:ext cx="5661078" cy="3517900"/>
          </a:xfrm>
          <a:prstGeom prst="irregularSeal2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etin kutusu 6"/>
          <p:cNvSpPr txBox="1"/>
          <p:nvPr/>
        </p:nvSpPr>
        <p:spPr>
          <a:xfrm>
            <a:off x="4576986" y="4346029"/>
            <a:ext cx="2070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dirty="0" smtClean="0"/>
              <a:t>BOOM!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9960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>
            <a:normAutofit/>
          </a:bodyPr>
          <a:lstStyle/>
          <a:p>
            <a:pPr algn="l"/>
            <a:r>
              <a:rPr lang="tr-TR" sz="4600" b="1" dirty="0" smtClean="0"/>
              <a:t>QWERTY, </a:t>
            </a:r>
            <a:r>
              <a:rPr lang="tr-TR" sz="4600" b="1" dirty="0" err="1" smtClean="0"/>
              <a:t>Dvorak</a:t>
            </a:r>
            <a:r>
              <a:rPr lang="tr-TR" sz="4600" b="1" dirty="0" smtClean="0"/>
              <a:t>, </a:t>
            </a:r>
            <a:r>
              <a:rPr lang="tr-TR" sz="4600" b="1" dirty="0" err="1" smtClean="0"/>
              <a:t>and</a:t>
            </a:r>
            <a:r>
              <a:rPr lang="tr-TR" sz="4600" b="1" dirty="0" smtClean="0"/>
              <a:t> F </a:t>
            </a:r>
            <a:r>
              <a:rPr lang="tr-TR" sz="4600" b="1" dirty="0" err="1" smtClean="0"/>
              <a:t>type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keyboards</a:t>
            </a:r>
            <a:r>
              <a:rPr lang="tr-TR" sz="4600" b="1" dirty="0" smtClean="0"/>
              <a:t> </a:t>
            </a:r>
            <a:endParaRPr lang="en-US" sz="4600" b="1" dirty="0" smtClean="0"/>
          </a:p>
          <a:p>
            <a:pPr algn="l"/>
            <a:r>
              <a:rPr lang="tr-TR" sz="3600" dirty="0" smtClean="0"/>
              <a:t>An </a:t>
            </a:r>
            <a:r>
              <a:rPr lang="tr-TR" sz="3600" dirty="0" err="1" smtClean="0"/>
              <a:t>example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positive</a:t>
            </a:r>
            <a:r>
              <a:rPr lang="tr-TR" sz="3600" dirty="0" smtClean="0"/>
              <a:t> </a:t>
            </a:r>
            <a:r>
              <a:rPr lang="tr-TR" sz="3600" dirty="0" err="1" smtClean="0"/>
              <a:t>feedback</a:t>
            </a:r>
            <a:r>
              <a:rPr lang="tr-TR" sz="3600" dirty="0" smtClean="0"/>
              <a:t> </a:t>
            </a:r>
            <a:r>
              <a:rPr lang="tr-TR" sz="3600" dirty="0" err="1" smtClean="0"/>
              <a:t>mechanisms</a:t>
            </a:r>
            <a:r>
              <a:rPr lang="tr-TR" sz="3600" dirty="0" smtClean="0"/>
              <a:t>:</a:t>
            </a:r>
          </a:p>
          <a:p>
            <a:pPr algn="l"/>
            <a:r>
              <a:rPr lang="tr-TR" sz="3600" dirty="0" err="1" smtClean="0"/>
              <a:t>Imagine</a:t>
            </a:r>
            <a:r>
              <a:rPr lang="tr-TR" sz="3600" dirty="0" smtClean="0"/>
              <a:t> </a:t>
            </a:r>
            <a:r>
              <a:rPr lang="tr-TR" sz="3600" dirty="0" err="1" smtClean="0"/>
              <a:t>you’re</a:t>
            </a:r>
            <a:r>
              <a:rPr lang="tr-TR" sz="3600" dirty="0" smtClean="0"/>
              <a:t> in a </a:t>
            </a:r>
            <a:r>
              <a:rPr lang="tr-TR" sz="3600" u="sng" dirty="0" err="1" smtClean="0"/>
              <a:t>music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studio</a:t>
            </a:r>
            <a:r>
              <a:rPr lang="tr-TR" sz="3600" dirty="0" smtClean="0"/>
              <a:t>, a </a:t>
            </a:r>
            <a:r>
              <a:rPr lang="tr-TR" sz="3600" u="sng" dirty="0" err="1" smtClean="0"/>
              <a:t>small</a:t>
            </a:r>
            <a:r>
              <a:rPr lang="tr-TR" sz="3600" u="sng" dirty="0" smtClean="0"/>
              <a:t> bar </a:t>
            </a:r>
            <a:r>
              <a:rPr lang="tr-TR" sz="3600" u="sng" dirty="0" err="1" smtClean="0"/>
              <a:t>with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live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music</a:t>
            </a:r>
            <a:r>
              <a:rPr lang="tr-TR" sz="3600" u="sng" dirty="0" smtClean="0"/>
              <a:t>, </a:t>
            </a:r>
            <a:r>
              <a:rPr lang="tr-TR" sz="3600" dirty="0" err="1" smtClean="0"/>
              <a:t>or</a:t>
            </a:r>
            <a:r>
              <a:rPr lang="tr-TR" sz="3600" dirty="0" smtClean="0"/>
              <a:t> a «</a:t>
            </a:r>
            <a:r>
              <a:rPr lang="tr-TR" sz="3600" u="sng" dirty="0" smtClean="0"/>
              <a:t>köy düğünü</a:t>
            </a:r>
            <a:r>
              <a:rPr lang="tr-TR" sz="3600" dirty="0" smtClean="0"/>
              <a:t>»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536" y="3098800"/>
            <a:ext cx="2294428" cy="364490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708" y="4038779"/>
            <a:ext cx="1755720" cy="250190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5232401" y="4089400"/>
            <a:ext cx="2603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u="sng" dirty="0" smtClean="0"/>
              <a:t>No </a:t>
            </a:r>
            <a:r>
              <a:rPr lang="tr-TR" sz="3600" u="sng" dirty="0" err="1" smtClean="0"/>
              <a:t>feedback</a:t>
            </a:r>
            <a:r>
              <a:rPr lang="tr-TR" sz="3600" u="sng" dirty="0" smtClean="0"/>
              <a:t> in </a:t>
            </a:r>
            <a:r>
              <a:rPr lang="tr-TR" sz="3600" u="sng" dirty="0" err="1" smtClean="0"/>
              <a:t>between</a:t>
            </a:r>
            <a:endParaRPr lang="en-US" sz="3600" u="sng" dirty="0"/>
          </a:p>
        </p:txBody>
      </p:sp>
      <p:cxnSp>
        <p:nvCxnSpPr>
          <p:cNvPr id="11" name="Düz Ok Bağlayıcısı 10"/>
          <p:cNvCxnSpPr/>
          <p:nvPr/>
        </p:nvCxnSpPr>
        <p:spPr>
          <a:xfrm flipH="1">
            <a:off x="9334500" y="3479800"/>
            <a:ext cx="901700" cy="48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 flipH="1" flipV="1">
            <a:off x="977900" y="3619500"/>
            <a:ext cx="1297053" cy="908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 flipH="1">
            <a:off x="1041400" y="4813300"/>
            <a:ext cx="1028700" cy="38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 flipH="1">
            <a:off x="1155700" y="5365750"/>
            <a:ext cx="1119253" cy="819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Metin kutusu 17"/>
          <p:cNvSpPr txBox="1"/>
          <p:nvPr/>
        </p:nvSpPr>
        <p:spPr>
          <a:xfrm rot="16200000">
            <a:off x="2024244" y="4796508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 smtClean="0"/>
              <a:t>Output</a:t>
            </a:r>
            <a:endParaRPr lang="en-US" b="1" dirty="0"/>
          </a:p>
        </p:txBody>
      </p:sp>
      <p:sp>
        <p:nvSpPr>
          <p:cNvPr id="22" name="Metin kutusu 21"/>
          <p:cNvSpPr txBox="1"/>
          <p:nvPr/>
        </p:nvSpPr>
        <p:spPr>
          <a:xfrm rot="19578512">
            <a:off x="10142134" y="3088135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 smtClean="0"/>
              <a:t>Input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247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>
            <a:normAutofit/>
          </a:bodyPr>
          <a:lstStyle/>
          <a:p>
            <a:pPr algn="l"/>
            <a:r>
              <a:rPr lang="tr-TR" sz="4600" b="1" dirty="0" smtClean="0"/>
              <a:t>QWERTY, </a:t>
            </a:r>
            <a:r>
              <a:rPr lang="tr-TR" sz="4600" b="1" dirty="0" err="1" smtClean="0"/>
              <a:t>Dvorak</a:t>
            </a:r>
            <a:r>
              <a:rPr lang="tr-TR" sz="4600" b="1" dirty="0" smtClean="0"/>
              <a:t>, </a:t>
            </a:r>
            <a:r>
              <a:rPr lang="tr-TR" sz="4600" b="1" dirty="0" err="1" smtClean="0"/>
              <a:t>and</a:t>
            </a:r>
            <a:r>
              <a:rPr lang="tr-TR" sz="4600" b="1" dirty="0" smtClean="0"/>
              <a:t> F </a:t>
            </a:r>
            <a:r>
              <a:rPr lang="tr-TR" sz="4600" b="1" dirty="0" err="1" smtClean="0"/>
              <a:t>type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keyboards</a:t>
            </a:r>
            <a:r>
              <a:rPr lang="tr-TR" sz="4600" b="1" dirty="0" smtClean="0"/>
              <a:t> </a:t>
            </a:r>
            <a:endParaRPr lang="en-US" sz="4600" b="1" dirty="0" smtClean="0"/>
          </a:p>
          <a:p>
            <a:pPr algn="l"/>
            <a:endParaRPr lang="tr-TR" dirty="0" smtClean="0"/>
          </a:p>
          <a:p>
            <a:pPr algn="l"/>
            <a:r>
              <a:rPr lang="tr-TR" sz="3600" dirty="0" err="1" smtClean="0"/>
              <a:t>Established</a:t>
            </a:r>
            <a:r>
              <a:rPr lang="tr-TR" sz="3600" dirty="0" smtClean="0"/>
              <a:t> </a:t>
            </a:r>
            <a:r>
              <a:rPr lang="tr-TR" sz="3600" dirty="0" err="1" smtClean="0"/>
              <a:t>cases</a:t>
            </a:r>
            <a:r>
              <a:rPr lang="tr-TR" sz="3600" dirty="0" smtClean="0"/>
              <a:t> of </a:t>
            </a:r>
            <a:r>
              <a:rPr lang="tr-TR" sz="3600" dirty="0" err="1" smtClean="0"/>
              <a:t>path</a:t>
            </a:r>
            <a:r>
              <a:rPr lang="tr-TR" sz="3600" dirty="0" smtClean="0"/>
              <a:t> </a:t>
            </a:r>
            <a:r>
              <a:rPr lang="tr-TR" sz="3600" dirty="0" err="1" smtClean="0"/>
              <a:t>dependence</a:t>
            </a:r>
            <a:r>
              <a:rPr lang="tr-TR" sz="3600" dirty="0" smtClean="0"/>
              <a:t>:</a:t>
            </a:r>
          </a:p>
          <a:p>
            <a:pPr algn="l"/>
            <a:endParaRPr lang="tr-TR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smtClean="0"/>
              <a:t>QWERTY vs. </a:t>
            </a:r>
            <a:r>
              <a:rPr lang="tr-TR" sz="3600" dirty="0" err="1" smtClean="0"/>
              <a:t>Dvorak</a:t>
            </a:r>
            <a:endParaRPr lang="tr-TR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smtClean="0"/>
              <a:t>VHS vs. Beta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smtClean="0"/>
              <a:t>Internet Explorer vs. Netscape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Silicon</a:t>
            </a:r>
            <a:r>
              <a:rPr lang="tr-TR" sz="3600" dirty="0" smtClean="0"/>
              <a:t> </a:t>
            </a:r>
            <a:r>
              <a:rPr lang="tr-TR" sz="3600" dirty="0" err="1" smtClean="0"/>
              <a:t>Valley</a:t>
            </a:r>
            <a:endParaRPr lang="tr-TR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dirty="0" err="1" smtClean="0"/>
              <a:t>Economic</a:t>
            </a:r>
            <a:r>
              <a:rPr lang="tr-TR" sz="3600" dirty="0" smtClean="0"/>
              <a:t> </a:t>
            </a:r>
            <a:r>
              <a:rPr lang="tr-TR" sz="3600" dirty="0" err="1" smtClean="0"/>
              <a:t>clusters</a:t>
            </a:r>
            <a:endParaRPr lang="tr-TR" sz="3600" dirty="0" smtClean="0"/>
          </a:p>
        </p:txBody>
      </p:sp>
      <p:sp>
        <p:nvSpPr>
          <p:cNvPr id="2" name="Sağ Ayraç 1"/>
          <p:cNvSpPr/>
          <p:nvPr/>
        </p:nvSpPr>
        <p:spPr>
          <a:xfrm>
            <a:off x="6794500" y="2806700"/>
            <a:ext cx="685800" cy="307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etin kutusu 3"/>
          <p:cNvSpPr txBox="1"/>
          <p:nvPr/>
        </p:nvSpPr>
        <p:spPr>
          <a:xfrm>
            <a:off x="7696200" y="2921000"/>
            <a:ext cx="3479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err="1" smtClean="0"/>
              <a:t>Keep</a:t>
            </a:r>
            <a:r>
              <a:rPr lang="tr-TR" sz="3200" dirty="0" smtClean="0"/>
              <a:t> in </a:t>
            </a:r>
            <a:r>
              <a:rPr lang="tr-TR" sz="3200" dirty="0" err="1" smtClean="0"/>
              <a:t>mind</a:t>
            </a:r>
            <a:r>
              <a:rPr lang="tr-TR" sz="3200" dirty="0" smtClean="0"/>
              <a:t>:</a:t>
            </a:r>
          </a:p>
          <a:p>
            <a:r>
              <a:rPr lang="tr-TR" sz="3200" dirty="0" err="1" smtClean="0"/>
              <a:t>These</a:t>
            </a:r>
            <a:r>
              <a:rPr lang="tr-TR" sz="3200" dirty="0" smtClean="0"/>
              <a:t> </a:t>
            </a:r>
            <a:r>
              <a:rPr lang="tr-TR" sz="3200" dirty="0" err="1" smtClean="0"/>
              <a:t>cases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, </a:t>
            </a:r>
            <a:r>
              <a:rPr lang="tr-TR" sz="3200" dirty="0" err="1" smtClean="0"/>
              <a:t>mainly</a:t>
            </a:r>
            <a:r>
              <a:rPr lang="tr-TR" sz="3200" dirty="0" smtClean="0"/>
              <a:t>, </a:t>
            </a:r>
            <a:r>
              <a:rPr lang="tr-TR" sz="3200" dirty="0" err="1" smtClean="0"/>
              <a:t>related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u="sng" dirty="0" err="1" smtClean="0"/>
              <a:t>the</a:t>
            </a:r>
            <a:r>
              <a:rPr lang="tr-TR" sz="3200" u="sng" dirty="0" smtClean="0"/>
              <a:t> </a:t>
            </a:r>
            <a:r>
              <a:rPr lang="tr-TR" sz="3200" u="sng" dirty="0" err="1" smtClean="0"/>
              <a:t>economics</a:t>
            </a:r>
            <a:r>
              <a:rPr lang="tr-TR" sz="3200" u="sng" dirty="0" smtClean="0"/>
              <a:t> of </a:t>
            </a:r>
            <a:r>
              <a:rPr lang="tr-TR" sz="3200" u="sng" dirty="0" err="1" smtClean="0"/>
              <a:t>technology</a:t>
            </a:r>
            <a:r>
              <a:rPr lang="tr-TR" sz="3200" dirty="0" smtClean="0"/>
              <a:t>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9458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44500" y="368300"/>
            <a:ext cx="11442700" cy="6223000"/>
          </a:xfrm>
        </p:spPr>
        <p:txBody>
          <a:bodyPr>
            <a:normAutofit lnSpcReduction="10000"/>
          </a:bodyPr>
          <a:lstStyle/>
          <a:p>
            <a:pPr algn="l"/>
            <a:r>
              <a:rPr lang="tr-TR" sz="4600" b="1" dirty="0" smtClean="0"/>
              <a:t>QWERTY, </a:t>
            </a:r>
            <a:r>
              <a:rPr lang="tr-TR" sz="4600" b="1" dirty="0" err="1" smtClean="0"/>
              <a:t>Dvorak</a:t>
            </a:r>
            <a:r>
              <a:rPr lang="tr-TR" sz="4600" b="1" dirty="0" smtClean="0"/>
              <a:t>, </a:t>
            </a:r>
            <a:r>
              <a:rPr lang="tr-TR" sz="4600" b="1" dirty="0" err="1" smtClean="0"/>
              <a:t>and</a:t>
            </a:r>
            <a:r>
              <a:rPr lang="tr-TR" sz="4600" b="1" dirty="0" smtClean="0"/>
              <a:t> F </a:t>
            </a:r>
            <a:r>
              <a:rPr lang="tr-TR" sz="4600" b="1" dirty="0" err="1" smtClean="0"/>
              <a:t>type</a:t>
            </a:r>
            <a:r>
              <a:rPr lang="tr-TR" sz="4600" b="1" dirty="0" smtClean="0"/>
              <a:t> </a:t>
            </a:r>
            <a:r>
              <a:rPr lang="tr-TR" sz="4600" b="1" dirty="0" err="1" smtClean="0"/>
              <a:t>keyboards</a:t>
            </a:r>
            <a:r>
              <a:rPr lang="tr-TR" sz="4600" b="1" dirty="0" smtClean="0"/>
              <a:t> </a:t>
            </a:r>
            <a:endParaRPr lang="en-US" sz="4600" b="1" dirty="0" smtClean="0"/>
          </a:p>
          <a:p>
            <a:pPr algn="l"/>
            <a:endParaRPr lang="tr-TR" dirty="0" smtClean="0"/>
          </a:p>
          <a:p>
            <a:pPr algn="l"/>
            <a:r>
              <a:rPr lang="tr-TR" sz="3600" dirty="0" err="1" smtClean="0"/>
              <a:t>Other</a:t>
            </a:r>
            <a:r>
              <a:rPr lang="tr-TR" sz="3600" dirty="0" smtClean="0"/>
              <a:t> </a:t>
            </a:r>
            <a:r>
              <a:rPr lang="tr-TR" sz="3600" dirty="0" err="1" smtClean="0"/>
              <a:t>established</a:t>
            </a:r>
            <a:r>
              <a:rPr lang="tr-TR" sz="3600" dirty="0" smtClean="0"/>
              <a:t> </a:t>
            </a:r>
            <a:r>
              <a:rPr lang="tr-TR" sz="3600" dirty="0" err="1" smtClean="0"/>
              <a:t>cases</a:t>
            </a:r>
            <a:r>
              <a:rPr lang="tr-TR" sz="3600" dirty="0" smtClean="0"/>
              <a:t> of </a:t>
            </a:r>
            <a:r>
              <a:rPr lang="tr-TR" sz="3600" dirty="0" err="1" smtClean="0"/>
              <a:t>path</a:t>
            </a:r>
            <a:r>
              <a:rPr lang="tr-TR" sz="3600" dirty="0" smtClean="0"/>
              <a:t> </a:t>
            </a:r>
            <a:r>
              <a:rPr lang="tr-TR" sz="3600" dirty="0" err="1" smtClean="0"/>
              <a:t>dependence</a:t>
            </a:r>
            <a:r>
              <a:rPr lang="tr-TR" sz="3600" dirty="0" smtClean="0"/>
              <a:t>:</a:t>
            </a:r>
          </a:p>
          <a:p>
            <a:pPr algn="l"/>
            <a:endParaRPr lang="tr-TR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u="sng" dirty="0" err="1" smtClean="0"/>
              <a:t>Emergence</a:t>
            </a:r>
            <a:r>
              <a:rPr lang="tr-TR" sz="3600" u="sng" dirty="0" smtClean="0"/>
              <a:t> of </a:t>
            </a:r>
            <a:r>
              <a:rPr lang="tr-TR" sz="3600" u="sng" dirty="0" err="1" smtClean="0"/>
              <a:t>capitalism</a:t>
            </a:r>
            <a:endParaRPr lang="tr-TR" sz="3600" u="sng" dirty="0" smtClean="0"/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tr-TR" sz="3200" i="1" dirty="0" err="1" smtClean="0"/>
              <a:t>Why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did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capitalism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emerge</a:t>
            </a:r>
            <a:r>
              <a:rPr lang="tr-TR" sz="3200" i="1" dirty="0" smtClean="0"/>
              <a:t> in </a:t>
            </a:r>
            <a:r>
              <a:rPr lang="tr-TR" sz="3200" i="1" dirty="0" err="1" smtClean="0"/>
              <a:t>Northern</a:t>
            </a:r>
            <a:r>
              <a:rPr lang="tr-TR" sz="3200" i="1" dirty="0" smtClean="0"/>
              <a:t> Europe?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u="sng" dirty="0" err="1" smtClean="0"/>
              <a:t>Colonialism</a:t>
            </a:r>
            <a:endParaRPr lang="tr-TR" sz="3600" u="sng" dirty="0" smtClean="0"/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tr-TR" sz="3200" i="1" dirty="0" err="1"/>
              <a:t>Why</a:t>
            </a:r>
            <a:r>
              <a:rPr lang="tr-TR" sz="3200" i="1" dirty="0"/>
              <a:t> </a:t>
            </a:r>
            <a:r>
              <a:rPr lang="tr-TR" sz="3200" i="1" dirty="0" err="1"/>
              <a:t>are</a:t>
            </a:r>
            <a:r>
              <a:rPr lang="tr-TR" sz="3200" i="1" dirty="0"/>
              <a:t> </a:t>
            </a:r>
            <a:r>
              <a:rPr lang="tr-TR" sz="3200" i="1" dirty="0" err="1"/>
              <a:t>some</a:t>
            </a:r>
            <a:r>
              <a:rPr lang="tr-TR" sz="3200" i="1" dirty="0"/>
              <a:t> </a:t>
            </a:r>
            <a:r>
              <a:rPr lang="tr-TR" sz="3200" i="1" dirty="0" err="1"/>
              <a:t>countries</a:t>
            </a:r>
            <a:r>
              <a:rPr lang="tr-TR" sz="3200" i="1" dirty="0"/>
              <a:t> </a:t>
            </a:r>
            <a:r>
              <a:rPr lang="tr-TR" sz="3200" i="1" dirty="0" err="1"/>
              <a:t>rich</a:t>
            </a:r>
            <a:r>
              <a:rPr lang="tr-TR" sz="3200" i="1" dirty="0"/>
              <a:t> </a:t>
            </a:r>
            <a:r>
              <a:rPr lang="tr-TR" sz="3200" i="1" dirty="0" err="1"/>
              <a:t>and</a:t>
            </a:r>
            <a:r>
              <a:rPr lang="tr-TR" sz="3200" i="1" dirty="0"/>
              <a:t> </a:t>
            </a:r>
            <a:r>
              <a:rPr lang="tr-TR" sz="3200" i="1" dirty="0" err="1"/>
              <a:t>others</a:t>
            </a:r>
            <a:r>
              <a:rPr lang="tr-TR" sz="3200" i="1" dirty="0"/>
              <a:t> </a:t>
            </a:r>
            <a:r>
              <a:rPr lang="tr-TR" sz="3200" i="1" dirty="0" err="1"/>
              <a:t>poor</a:t>
            </a:r>
            <a:r>
              <a:rPr lang="tr-TR" sz="3200" i="1" dirty="0"/>
              <a:t>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tr-TR" sz="3600" u="sng" dirty="0" err="1" smtClean="0"/>
              <a:t>Political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economy</a:t>
            </a:r>
            <a:r>
              <a:rPr lang="tr-TR" sz="3600" u="sng" dirty="0" smtClean="0"/>
              <a:t> of </a:t>
            </a:r>
            <a:r>
              <a:rPr lang="tr-TR" sz="3600" u="sng" dirty="0" err="1" smtClean="0"/>
              <a:t>the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European</a:t>
            </a:r>
            <a:r>
              <a:rPr lang="tr-TR" sz="3600" u="sng" dirty="0" smtClean="0"/>
              <a:t> </a:t>
            </a:r>
            <a:r>
              <a:rPr lang="tr-TR" sz="3600" u="sng" dirty="0" err="1" smtClean="0"/>
              <a:t>Union</a:t>
            </a:r>
            <a:endParaRPr lang="tr-TR" sz="3600" u="sng" dirty="0" smtClean="0"/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tr-TR" sz="3200" i="1" dirty="0" smtClean="0"/>
              <a:t>Is </a:t>
            </a:r>
            <a:r>
              <a:rPr lang="tr-TR" sz="3200" i="1" dirty="0" err="1" smtClean="0"/>
              <a:t>the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full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adoptation</a:t>
            </a:r>
            <a:r>
              <a:rPr lang="tr-TR" sz="3200" i="1" dirty="0" smtClean="0"/>
              <a:t> of </a:t>
            </a:r>
            <a:r>
              <a:rPr lang="tr-TR" sz="3200" i="1" dirty="0" err="1" smtClean="0"/>
              <a:t>different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law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systems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customs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and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rules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possible</a:t>
            </a:r>
            <a:r>
              <a:rPr lang="tr-TR" sz="3200" i="1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5432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417</Words>
  <Application>Microsoft Office PowerPoint</Application>
  <PresentationFormat>Widescreen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Evrim, Kurumlar  ve İktisat Kuramı: Patikaya Bağımlılık Kuramı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Evolution, Complexity,  and Big Data Economy Week 5</dc:title>
  <dc:creator>Altug Yalcintas</dc:creator>
  <cp:lastModifiedBy>Altug Yalcintas</cp:lastModifiedBy>
  <cp:revision>4</cp:revision>
  <dcterms:created xsi:type="dcterms:W3CDTF">2020-02-13T14:28:21Z</dcterms:created>
  <dcterms:modified xsi:type="dcterms:W3CDTF">2020-02-13T17:03:59Z</dcterms:modified>
</cp:coreProperties>
</file>