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8" r:id="rId2"/>
    <p:sldId id="259" r:id="rId3"/>
    <p:sldId id="260" r:id="rId4"/>
    <p:sldId id="274" r:id="rId5"/>
    <p:sldId id="275" r:id="rId6"/>
    <p:sldId id="276" r:id="rId7"/>
    <p:sldId id="264" r:id="rId8"/>
    <p:sldId id="265"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9B0330-58DA-E94A-BBAC-5F64F002297C}" type="datetimeFigureOut">
              <a:rPr lang="en-US" smtClean="0"/>
              <a:t>2/12/2018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91327E8-E3D1-DA46-8216-D6B4360BEC70}" type="slidenum">
              <a:rPr lang="en-US" smtClean="0"/>
              <a:t>‹#›</a:t>
            </a:fld>
            <a:endParaRPr lang="en-US"/>
          </a:p>
        </p:txBody>
      </p:sp>
    </p:spTree>
    <p:extLst>
      <p:ext uri="{BB962C8B-B14F-4D97-AF65-F5344CB8AC3E}">
        <p14:creationId xmlns:p14="http://schemas.microsoft.com/office/powerpoint/2010/main" val="130252970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50696F3A-3030-B845-81EE-22652F4F206D}" type="slidenum">
              <a:rPr lang="en-US"/>
              <a:pPr>
                <a:defRPr/>
              </a:pPr>
              <a:t>1</a:t>
            </a:fld>
            <a:endParaRPr lang="en-US"/>
          </a:p>
        </p:txBody>
      </p:sp>
      <p:sp>
        <p:nvSpPr>
          <p:cNvPr id="11266"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11267" name="Rectangle 3"/>
          <p:cNvSpPr>
            <a:spLocks noGrp="1" noChangeArrowheads="1"/>
          </p:cNvSpPr>
          <p:nvPr>
            <p:ph type="body" idx="1"/>
          </p:nvPr>
        </p:nvSpPr>
        <p:spPr/>
        <p:txBody>
          <a:bodyPr/>
          <a:lstStyle/>
          <a:p>
            <a:pPr eaLnBrk="1" hangingPunct="1">
              <a:defRPr/>
            </a:pPr>
            <a:endParaRPr lang="en-GB" smtClean="0">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66D5A74B-564D-F14E-AE84-0C5D9DBF1C51}" type="slidenum">
              <a:rPr lang="en-US"/>
              <a:pPr>
                <a:defRPr/>
              </a:pPr>
              <a:t>3</a:t>
            </a:fld>
            <a:endParaRPr lang="en-US"/>
          </a:p>
        </p:txBody>
      </p:sp>
      <p:sp>
        <p:nvSpPr>
          <p:cNvPr id="15362"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15363" name="Rectangle 3"/>
          <p:cNvSpPr>
            <a:spLocks noGrp="1" noChangeArrowheads="1"/>
          </p:cNvSpPr>
          <p:nvPr>
            <p:ph type="body" idx="1"/>
          </p:nvPr>
        </p:nvSpPr>
        <p:spPr/>
        <p:txBody>
          <a:bodyPr/>
          <a:lstStyle/>
          <a:p>
            <a:pPr eaLnBrk="1" hangingPunct="1">
              <a:defRPr/>
            </a:pPr>
            <a:endParaRPr lang="en-GB" smtClean="0">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4588D1D1-22E2-FE49-B49B-6709318FA459}" type="datetimeFigureOut">
              <a:rPr lang="en-US" smtClean="0"/>
              <a:t>2/12/2018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E2A004-26DD-E749-8926-6C5F778116E8}" type="slidenum">
              <a:rPr lang="en-US" smtClean="0"/>
              <a:t>‹#›</a:t>
            </a:fld>
            <a:endParaRPr lang="en-US"/>
          </a:p>
        </p:txBody>
      </p:sp>
    </p:spTree>
    <p:extLst>
      <p:ext uri="{BB962C8B-B14F-4D97-AF65-F5344CB8AC3E}">
        <p14:creationId xmlns:p14="http://schemas.microsoft.com/office/powerpoint/2010/main" val="17297863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4588D1D1-22E2-FE49-B49B-6709318FA459}" type="datetimeFigureOut">
              <a:rPr lang="en-US" smtClean="0"/>
              <a:t>2/12/2018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E2A004-26DD-E749-8926-6C5F778116E8}" type="slidenum">
              <a:rPr lang="en-US" smtClean="0"/>
              <a:t>‹#›</a:t>
            </a:fld>
            <a:endParaRPr lang="en-US"/>
          </a:p>
        </p:txBody>
      </p:sp>
    </p:spTree>
    <p:extLst>
      <p:ext uri="{BB962C8B-B14F-4D97-AF65-F5344CB8AC3E}">
        <p14:creationId xmlns:p14="http://schemas.microsoft.com/office/powerpoint/2010/main" val="57479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4588D1D1-22E2-FE49-B49B-6709318FA459}" type="datetimeFigureOut">
              <a:rPr lang="en-US" smtClean="0"/>
              <a:t>2/12/2018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E2A004-26DD-E749-8926-6C5F778116E8}" type="slidenum">
              <a:rPr lang="en-US" smtClean="0"/>
              <a:t>‹#›</a:t>
            </a:fld>
            <a:endParaRPr lang="en-US"/>
          </a:p>
        </p:txBody>
      </p:sp>
    </p:spTree>
    <p:extLst>
      <p:ext uri="{BB962C8B-B14F-4D97-AF65-F5344CB8AC3E}">
        <p14:creationId xmlns:p14="http://schemas.microsoft.com/office/powerpoint/2010/main" val="516598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tr-TR"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a:xfrm>
            <a:off x="457200" y="6243638"/>
            <a:ext cx="2133600" cy="457200"/>
          </a:xfrm>
        </p:spPr>
        <p:txBody>
          <a:bodyPr/>
          <a:lstStyle>
            <a:lvl1pPr>
              <a:defRPr/>
            </a:lvl1pPr>
          </a:lstStyle>
          <a:p>
            <a:pPr>
              <a:defRPr/>
            </a:pPr>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6553200" y="6243638"/>
            <a:ext cx="2133600" cy="457200"/>
          </a:xfrm>
        </p:spPr>
        <p:txBody>
          <a:bodyPr/>
          <a:lstStyle>
            <a:lvl1pPr>
              <a:defRPr/>
            </a:lvl1pPr>
          </a:lstStyle>
          <a:p>
            <a:pPr>
              <a:defRPr/>
            </a:pPr>
            <a:fld id="{EB5E26A1-C067-3841-B5B6-25180AB19D1A}" type="slidenum">
              <a:rPr lang="en-US"/>
              <a:pPr>
                <a:defRPr/>
              </a:pPr>
              <a:t>‹#›</a:t>
            </a:fld>
            <a:endParaRPr lang="en-US"/>
          </a:p>
        </p:txBody>
      </p:sp>
    </p:spTree>
    <p:extLst>
      <p:ext uri="{BB962C8B-B14F-4D97-AF65-F5344CB8AC3E}">
        <p14:creationId xmlns:p14="http://schemas.microsoft.com/office/powerpoint/2010/main" val="1013814434"/>
      </p:ext>
    </p:extLst>
  </p:cSld>
  <p:clrMapOvr>
    <a:masterClrMapping/>
  </p:clrMapOvr>
  <p:transition>
    <p:newsfla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4588D1D1-22E2-FE49-B49B-6709318FA459}" type="datetimeFigureOut">
              <a:rPr lang="en-US" smtClean="0"/>
              <a:t>2/12/2018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E2A004-26DD-E749-8926-6C5F778116E8}" type="slidenum">
              <a:rPr lang="en-US" smtClean="0"/>
              <a:t>‹#›</a:t>
            </a:fld>
            <a:endParaRPr lang="en-US"/>
          </a:p>
        </p:txBody>
      </p:sp>
    </p:spTree>
    <p:extLst>
      <p:ext uri="{BB962C8B-B14F-4D97-AF65-F5344CB8AC3E}">
        <p14:creationId xmlns:p14="http://schemas.microsoft.com/office/powerpoint/2010/main" val="1442114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4588D1D1-22E2-FE49-B49B-6709318FA459}" type="datetimeFigureOut">
              <a:rPr lang="en-US" smtClean="0"/>
              <a:t>2/12/2018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E2A004-26DD-E749-8926-6C5F778116E8}" type="slidenum">
              <a:rPr lang="en-US" smtClean="0"/>
              <a:t>‹#›</a:t>
            </a:fld>
            <a:endParaRPr lang="en-US"/>
          </a:p>
        </p:txBody>
      </p:sp>
    </p:spTree>
    <p:extLst>
      <p:ext uri="{BB962C8B-B14F-4D97-AF65-F5344CB8AC3E}">
        <p14:creationId xmlns:p14="http://schemas.microsoft.com/office/powerpoint/2010/main" val="4146284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4588D1D1-22E2-FE49-B49B-6709318FA459}" type="datetimeFigureOut">
              <a:rPr lang="en-US" smtClean="0"/>
              <a:t>2/12/2018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E2A004-26DD-E749-8926-6C5F778116E8}" type="slidenum">
              <a:rPr lang="en-US" smtClean="0"/>
              <a:t>‹#›</a:t>
            </a:fld>
            <a:endParaRPr lang="en-US"/>
          </a:p>
        </p:txBody>
      </p:sp>
    </p:spTree>
    <p:extLst>
      <p:ext uri="{BB962C8B-B14F-4D97-AF65-F5344CB8AC3E}">
        <p14:creationId xmlns:p14="http://schemas.microsoft.com/office/powerpoint/2010/main" val="746438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4588D1D1-22E2-FE49-B49B-6709318FA459}" type="datetimeFigureOut">
              <a:rPr lang="en-US" smtClean="0"/>
              <a:t>2/12/2018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E2A004-26DD-E749-8926-6C5F778116E8}" type="slidenum">
              <a:rPr lang="en-US" smtClean="0"/>
              <a:t>‹#›</a:t>
            </a:fld>
            <a:endParaRPr lang="en-US"/>
          </a:p>
        </p:txBody>
      </p:sp>
    </p:spTree>
    <p:extLst>
      <p:ext uri="{BB962C8B-B14F-4D97-AF65-F5344CB8AC3E}">
        <p14:creationId xmlns:p14="http://schemas.microsoft.com/office/powerpoint/2010/main" val="3689108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4588D1D1-22E2-FE49-B49B-6709318FA459}" type="datetimeFigureOut">
              <a:rPr lang="en-US" smtClean="0"/>
              <a:t>2/12/2018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E2A004-26DD-E749-8926-6C5F778116E8}" type="slidenum">
              <a:rPr lang="en-US" smtClean="0"/>
              <a:t>‹#›</a:t>
            </a:fld>
            <a:endParaRPr lang="en-US"/>
          </a:p>
        </p:txBody>
      </p:sp>
    </p:spTree>
    <p:extLst>
      <p:ext uri="{BB962C8B-B14F-4D97-AF65-F5344CB8AC3E}">
        <p14:creationId xmlns:p14="http://schemas.microsoft.com/office/powerpoint/2010/main" val="1780215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88D1D1-22E2-FE49-B49B-6709318FA459}" type="datetimeFigureOut">
              <a:rPr lang="en-US" smtClean="0"/>
              <a:t>2/12/2018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E2A004-26DD-E749-8926-6C5F778116E8}" type="slidenum">
              <a:rPr lang="en-US" smtClean="0"/>
              <a:t>‹#›</a:t>
            </a:fld>
            <a:endParaRPr lang="en-US"/>
          </a:p>
        </p:txBody>
      </p:sp>
    </p:spTree>
    <p:extLst>
      <p:ext uri="{BB962C8B-B14F-4D97-AF65-F5344CB8AC3E}">
        <p14:creationId xmlns:p14="http://schemas.microsoft.com/office/powerpoint/2010/main" val="896671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4588D1D1-22E2-FE49-B49B-6709318FA459}" type="datetimeFigureOut">
              <a:rPr lang="en-US" smtClean="0"/>
              <a:t>2/12/2018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E2A004-26DD-E749-8926-6C5F778116E8}" type="slidenum">
              <a:rPr lang="en-US" smtClean="0"/>
              <a:t>‹#›</a:t>
            </a:fld>
            <a:endParaRPr lang="en-US"/>
          </a:p>
        </p:txBody>
      </p:sp>
    </p:spTree>
    <p:extLst>
      <p:ext uri="{BB962C8B-B14F-4D97-AF65-F5344CB8AC3E}">
        <p14:creationId xmlns:p14="http://schemas.microsoft.com/office/powerpoint/2010/main" val="8019746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4588D1D1-22E2-FE49-B49B-6709318FA459}" type="datetimeFigureOut">
              <a:rPr lang="en-US" smtClean="0"/>
              <a:t>2/12/2018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E2A004-26DD-E749-8926-6C5F778116E8}" type="slidenum">
              <a:rPr lang="en-US" smtClean="0"/>
              <a:t>‹#›</a:t>
            </a:fld>
            <a:endParaRPr lang="en-US"/>
          </a:p>
        </p:txBody>
      </p:sp>
    </p:spTree>
    <p:extLst>
      <p:ext uri="{BB962C8B-B14F-4D97-AF65-F5344CB8AC3E}">
        <p14:creationId xmlns:p14="http://schemas.microsoft.com/office/powerpoint/2010/main" val="1869375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88D1D1-22E2-FE49-B49B-6709318FA459}" type="datetimeFigureOut">
              <a:rPr lang="en-US" smtClean="0"/>
              <a:t>2/12/2018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E2A004-26DD-E749-8926-6C5F778116E8}" type="slidenum">
              <a:rPr lang="en-US" smtClean="0"/>
              <a:t>‹#›</a:t>
            </a:fld>
            <a:endParaRPr lang="en-US"/>
          </a:p>
        </p:txBody>
      </p:sp>
    </p:spTree>
    <p:extLst>
      <p:ext uri="{BB962C8B-B14F-4D97-AF65-F5344CB8AC3E}">
        <p14:creationId xmlns:p14="http://schemas.microsoft.com/office/powerpoint/2010/main" val="35567316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en.wikipedia.org/wiki/Image:Ac.parthenon5.jp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file://localhost/http://en.wikipedia.org/skins-1.5/common/images/magnify-clip.png" TargetMode="Externa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Grp="1" noChangeArrowheads="1"/>
          </p:cNvSpPr>
          <p:nvPr>
            <p:ph type="title"/>
          </p:nvPr>
        </p:nvSpPr>
        <p:spPr>
          <a:xfrm>
            <a:off x="457200" y="228600"/>
            <a:ext cx="8229600" cy="488653"/>
          </a:xfrm>
        </p:spPr>
        <p:txBody>
          <a:bodyPr rtlCol="0">
            <a:normAutofit fontScale="90000"/>
          </a:bodyPr>
          <a:lstStyle/>
          <a:p>
            <a:pPr eaLnBrk="1" fontAlgn="auto" hangingPunct="1">
              <a:spcAft>
                <a:spcPts val="0"/>
              </a:spcAft>
              <a:defRPr/>
            </a:pPr>
            <a:r>
              <a:rPr lang="en-US" dirty="0" smtClean="0">
                <a:ea typeface="+mj-ea"/>
                <a:cs typeface="+mj-cs"/>
              </a:rPr>
              <a:t>Sources of Islamic civilization</a:t>
            </a:r>
            <a:endParaRPr lang="en-US" dirty="0">
              <a:ea typeface="+mj-ea"/>
              <a:cs typeface="+mj-cs"/>
            </a:endParaRPr>
          </a:p>
        </p:txBody>
      </p:sp>
      <p:sp>
        <p:nvSpPr>
          <p:cNvPr id="16386" name="Rectangle 5"/>
          <p:cNvSpPr>
            <a:spLocks noGrp="1" noChangeArrowheads="1"/>
          </p:cNvSpPr>
          <p:nvPr>
            <p:ph type="body" sz="half" idx="1"/>
          </p:nvPr>
        </p:nvSpPr>
        <p:spPr>
          <a:xfrm>
            <a:off x="152400" y="717253"/>
            <a:ext cx="8839200" cy="5912147"/>
          </a:xfrm>
        </p:spPr>
        <p:txBody>
          <a:bodyPr>
            <a:normAutofit fontScale="92500"/>
          </a:bodyPr>
          <a:lstStyle/>
          <a:p>
            <a:r>
              <a:rPr lang="en-US" sz="2800" b="1" dirty="0" smtClean="0">
                <a:solidFill>
                  <a:srgbClr val="FF0066"/>
                </a:solidFill>
              </a:rPr>
              <a:t>The </a:t>
            </a:r>
            <a:r>
              <a:rPr lang="en-US" sz="2800" b="1" dirty="0">
                <a:solidFill>
                  <a:srgbClr val="FF0066"/>
                </a:solidFill>
              </a:rPr>
              <a:t>primary sources</a:t>
            </a:r>
            <a:r>
              <a:rPr lang="en-US" sz="2800" b="1" dirty="0"/>
              <a:t>,</a:t>
            </a:r>
            <a:r>
              <a:rPr lang="en-US" sz="2800" dirty="0"/>
              <a:t> accepted universally by all Muslims, </a:t>
            </a:r>
            <a:endParaRPr lang="en-US" sz="2800" dirty="0" smtClean="0"/>
          </a:p>
          <a:p>
            <a:pPr>
              <a:buFont typeface="Wingdings" charset="2"/>
              <a:buChar char="v"/>
            </a:pPr>
            <a:r>
              <a:rPr lang="en-US" sz="2800" dirty="0" smtClean="0"/>
              <a:t>the </a:t>
            </a:r>
            <a:r>
              <a:rPr lang="en-US" sz="2800" dirty="0"/>
              <a:t>Qur'an </a:t>
            </a:r>
            <a:endParaRPr lang="en-US" sz="2800" dirty="0" smtClean="0"/>
          </a:p>
          <a:p>
            <a:pPr>
              <a:buFont typeface="Wingdings" charset="2"/>
              <a:buChar char="v"/>
            </a:pPr>
            <a:r>
              <a:rPr lang="en-US" sz="2800" dirty="0" err="1" smtClean="0"/>
              <a:t>Sunnah</a:t>
            </a:r>
            <a:r>
              <a:rPr lang="en-US" sz="2800" dirty="0"/>
              <a:t>. </a:t>
            </a:r>
            <a:endParaRPr lang="en-US" sz="2800" dirty="0" smtClean="0"/>
          </a:p>
          <a:p>
            <a:r>
              <a:rPr lang="en-US" sz="2800" b="1" dirty="0" smtClean="0">
                <a:solidFill>
                  <a:srgbClr val="FF0066"/>
                </a:solidFill>
              </a:rPr>
              <a:t>Secondary </a:t>
            </a:r>
            <a:r>
              <a:rPr lang="en-US" sz="2800" b="1" dirty="0">
                <a:solidFill>
                  <a:srgbClr val="FF0066"/>
                </a:solidFill>
              </a:rPr>
              <a:t>sources </a:t>
            </a:r>
            <a:endParaRPr lang="en-US" sz="2800" b="1" dirty="0" smtClean="0">
              <a:solidFill>
                <a:srgbClr val="FF0066"/>
              </a:solidFill>
            </a:endParaRPr>
          </a:p>
          <a:p>
            <a:pPr>
              <a:buFont typeface="Wingdings" charset="2"/>
              <a:buChar char="²"/>
            </a:pPr>
            <a:r>
              <a:rPr lang="en-US" sz="2800" dirty="0" smtClean="0"/>
              <a:t>consensus</a:t>
            </a:r>
            <a:r>
              <a:rPr lang="en-US" sz="2800" dirty="0"/>
              <a:t>/</a:t>
            </a:r>
            <a:r>
              <a:rPr lang="en-US" sz="2800" dirty="0" err="1"/>
              <a:t>ijma</a:t>
            </a:r>
            <a:r>
              <a:rPr lang="en-US" sz="2800" dirty="0"/>
              <a:t>, </a:t>
            </a:r>
            <a:endParaRPr lang="en-US" sz="2800" dirty="0" smtClean="0"/>
          </a:p>
          <a:p>
            <a:pPr>
              <a:buFont typeface="Wingdings" charset="2"/>
              <a:buChar char="²"/>
            </a:pPr>
            <a:r>
              <a:rPr lang="en-US" sz="2800" dirty="0" smtClean="0"/>
              <a:t>the </a:t>
            </a:r>
            <a:r>
              <a:rPr lang="en-US" sz="2800" dirty="0"/>
              <a:t>exact nature of which bears no consensus itself</a:t>
            </a:r>
            <a:r>
              <a:rPr lang="en-US" sz="2800" dirty="0" smtClean="0"/>
              <a:t>;</a:t>
            </a:r>
          </a:p>
          <a:p>
            <a:pPr>
              <a:buFont typeface="Wingdings" charset="2"/>
              <a:buChar char="²"/>
            </a:pPr>
            <a:r>
              <a:rPr lang="en-US" sz="2800" dirty="0" smtClean="0"/>
              <a:t>analogical </a:t>
            </a:r>
            <a:r>
              <a:rPr lang="en-US" sz="2800" dirty="0"/>
              <a:t>reason/</a:t>
            </a:r>
            <a:r>
              <a:rPr lang="en-US" sz="2800" dirty="0" err="1"/>
              <a:t>qıyas</a:t>
            </a:r>
            <a:r>
              <a:rPr lang="en-US" sz="2800" dirty="0"/>
              <a:t>; </a:t>
            </a:r>
            <a:endParaRPr lang="en-US" sz="2800" dirty="0" smtClean="0"/>
          </a:p>
          <a:p>
            <a:pPr>
              <a:buFont typeface="Wingdings" charset="2"/>
              <a:buChar char="²"/>
            </a:pPr>
            <a:r>
              <a:rPr lang="en-US" sz="2800" dirty="0" smtClean="0"/>
              <a:t>pure </a:t>
            </a:r>
            <a:r>
              <a:rPr lang="en-US" sz="2800" dirty="0"/>
              <a:t>reason/</a:t>
            </a:r>
            <a:r>
              <a:rPr lang="en-US" sz="2800" dirty="0" err="1"/>
              <a:t>aqıl</a:t>
            </a:r>
            <a:r>
              <a:rPr lang="en-US" sz="2800" dirty="0"/>
              <a:t>; </a:t>
            </a:r>
            <a:endParaRPr lang="en-US" sz="2800" dirty="0" smtClean="0"/>
          </a:p>
          <a:p>
            <a:pPr>
              <a:buFont typeface="Wingdings" charset="2"/>
              <a:buChar char="²"/>
            </a:pPr>
            <a:r>
              <a:rPr lang="en-US" sz="2800" dirty="0" smtClean="0"/>
              <a:t>seeking </a:t>
            </a:r>
            <a:r>
              <a:rPr lang="en-US" sz="2800" dirty="0"/>
              <a:t>the public interest/</a:t>
            </a:r>
            <a:r>
              <a:rPr lang="en-US" sz="2800" dirty="0" err="1"/>
              <a:t>maslaha</a:t>
            </a:r>
            <a:r>
              <a:rPr lang="en-US" sz="2800" dirty="0"/>
              <a:t>; </a:t>
            </a:r>
            <a:endParaRPr lang="en-US" sz="2800" dirty="0" smtClean="0"/>
          </a:p>
          <a:p>
            <a:pPr>
              <a:buFont typeface="Wingdings" charset="2"/>
              <a:buChar char="²"/>
            </a:pPr>
            <a:r>
              <a:rPr lang="en-US" sz="2800" dirty="0" smtClean="0"/>
              <a:t>juristic </a:t>
            </a:r>
            <a:r>
              <a:rPr lang="en-US" sz="2800" dirty="0"/>
              <a:t>discretion</a:t>
            </a:r>
            <a:r>
              <a:rPr lang="en-US" sz="2800" dirty="0" smtClean="0"/>
              <a:t>;</a:t>
            </a:r>
          </a:p>
          <a:p>
            <a:pPr>
              <a:buFont typeface="Wingdings" charset="2"/>
              <a:buChar char="²"/>
            </a:pPr>
            <a:r>
              <a:rPr lang="en-US" sz="2800" dirty="0" smtClean="0"/>
              <a:t> </a:t>
            </a:r>
            <a:r>
              <a:rPr lang="en-US" sz="2800" dirty="0"/>
              <a:t>the rulings of the first generation of Muslims</a:t>
            </a:r>
            <a:r>
              <a:rPr lang="en-US" sz="2800" dirty="0" smtClean="0"/>
              <a:t>; </a:t>
            </a:r>
          </a:p>
          <a:p>
            <a:pPr>
              <a:buFont typeface="Wingdings" charset="2"/>
              <a:buChar char="²"/>
            </a:pPr>
            <a:r>
              <a:rPr lang="en-US" sz="2800" dirty="0" smtClean="0"/>
              <a:t>local </a:t>
            </a:r>
            <a:r>
              <a:rPr lang="en-US" sz="2800" dirty="0"/>
              <a:t>customs/</a:t>
            </a:r>
            <a:r>
              <a:rPr lang="en-US" sz="2800" dirty="0" err="1"/>
              <a:t>urf</a:t>
            </a:r>
            <a:r>
              <a:rPr lang="en-US" sz="2800" dirty="0"/>
              <a:t>. </a:t>
            </a:r>
          </a:p>
          <a:p>
            <a:pPr eaLnBrk="1" hangingPunct="1"/>
            <a:endParaRPr lang="en-US" sz="3000" dirty="0">
              <a:solidFill>
                <a:schemeClr val="folHlink"/>
              </a:solidFill>
              <a:latin typeface="Calibri" charset="0"/>
            </a:endParaRPr>
          </a:p>
        </p:txBody>
      </p:sp>
    </p:spTree>
    <p:extLst>
      <p:ext uri="{BB962C8B-B14F-4D97-AF65-F5344CB8AC3E}">
        <p14:creationId xmlns:p14="http://schemas.microsoft.com/office/powerpoint/2010/main" val="2838252839"/>
      </p:ext>
    </p:extLst>
  </p:cSld>
  <p:clrMapOvr>
    <a:masterClrMapping/>
  </p:clrMapOvr>
  <p:transition>
    <p:newsflash/>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
            <a:ext cx="8229600" cy="658461"/>
          </a:xfrm>
        </p:spPr>
        <p:txBody>
          <a:bodyPr rtlCol="0">
            <a:normAutofit fontScale="90000"/>
          </a:bodyPr>
          <a:lstStyle/>
          <a:p>
            <a:pPr>
              <a:defRPr/>
            </a:pPr>
            <a:r>
              <a:rPr lang="en-US" b="1" dirty="0" smtClean="0">
                <a:solidFill>
                  <a:srgbClr val="FF0066"/>
                </a:solidFill>
              </a:rPr>
              <a:t>The Qur’an</a:t>
            </a:r>
            <a:endParaRPr lang="en-US" dirty="0">
              <a:solidFill>
                <a:srgbClr val="FF0066"/>
              </a:solidFill>
            </a:endParaRPr>
          </a:p>
        </p:txBody>
      </p:sp>
      <p:sp>
        <p:nvSpPr>
          <p:cNvPr id="18434" name="Content Placeholder 2"/>
          <p:cNvSpPr>
            <a:spLocks noGrp="1"/>
          </p:cNvSpPr>
          <p:nvPr>
            <p:ph idx="1"/>
          </p:nvPr>
        </p:nvSpPr>
        <p:spPr>
          <a:xfrm>
            <a:off x="152400" y="740770"/>
            <a:ext cx="8915400" cy="5888630"/>
          </a:xfrm>
        </p:spPr>
        <p:txBody>
          <a:bodyPr>
            <a:normAutofit/>
          </a:bodyPr>
          <a:lstStyle/>
          <a:p>
            <a:r>
              <a:rPr lang="en-US" dirty="0" smtClean="0"/>
              <a:t>The </a:t>
            </a:r>
            <a:r>
              <a:rPr lang="en-US" dirty="0"/>
              <a:t>verses of the Qur'an are categorized into three fields</a:t>
            </a:r>
            <a:r>
              <a:rPr lang="en-US" dirty="0" smtClean="0"/>
              <a:t>:</a:t>
            </a:r>
            <a:endParaRPr lang="en-US" dirty="0"/>
          </a:p>
          <a:p>
            <a:pPr lvl="0">
              <a:buFont typeface="Wingdings" charset="2"/>
              <a:buChar char="²"/>
            </a:pPr>
            <a:r>
              <a:rPr lang="en-US" dirty="0"/>
              <a:t>"science of speculative theology", </a:t>
            </a:r>
          </a:p>
          <a:p>
            <a:pPr lvl="0">
              <a:buFont typeface="Wingdings" charset="2"/>
              <a:buChar char="²"/>
            </a:pPr>
            <a:r>
              <a:rPr lang="en-US" dirty="0"/>
              <a:t>"ethical </a:t>
            </a:r>
            <a:r>
              <a:rPr lang="en-US" dirty="0" smtClean="0"/>
              <a:t>principles”</a:t>
            </a:r>
            <a:endParaRPr lang="en-US" dirty="0"/>
          </a:p>
          <a:p>
            <a:pPr lvl="0">
              <a:buFont typeface="Wingdings" charset="2"/>
              <a:buChar char="²"/>
            </a:pPr>
            <a:r>
              <a:rPr lang="en-US" dirty="0"/>
              <a:t>"</a:t>
            </a:r>
            <a:r>
              <a:rPr lang="en-US" dirty="0" smtClean="0"/>
              <a:t>rules of </a:t>
            </a:r>
            <a:r>
              <a:rPr lang="en-US" dirty="0"/>
              <a:t>human conduct". </a:t>
            </a:r>
            <a:endParaRPr lang="en-US" dirty="0" smtClean="0"/>
          </a:p>
          <a:p>
            <a:pPr lvl="0"/>
            <a:endParaRPr lang="en-US" dirty="0" smtClean="0"/>
          </a:p>
          <a:p>
            <a:pPr lvl="0"/>
            <a:r>
              <a:rPr lang="en-US" dirty="0" smtClean="0"/>
              <a:t>The </a:t>
            </a:r>
            <a:r>
              <a:rPr lang="en-US" dirty="0"/>
              <a:t>Holy Qur'an is considered </a:t>
            </a:r>
            <a:endParaRPr lang="en-US" dirty="0" smtClean="0"/>
          </a:p>
          <a:p>
            <a:pPr lvl="0">
              <a:buFont typeface="Wingdings" charset="2"/>
              <a:buChar char="Ø"/>
            </a:pPr>
            <a:r>
              <a:rPr lang="en-US" dirty="0" smtClean="0"/>
              <a:t>a </a:t>
            </a:r>
            <a:r>
              <a:rPr lang="en-US" dirty="0"/>
              <a:t>source of thought and </a:t>
            </a:r>
            <a:endParaRPr lang="en-US" dirty="0" smtClean="0"/>
          </a:p>
          <a:p>
            <a:pPr lvl="0">
              <a:buFont typeface="Wingdings" charset="2"/>
              <a:buChar char="Ø"/>
            </a:pPr>
            <a:r>
              <a:rPr lang="en-US" dirty="0" smtClean="0"/>
              <a:t>origin </a:t>
            </a:r>
            <a:r>
              <a:rPr lang="en-US" dirty="0"/>
              <a:t>of understanding, knowledge, legislation and civilization</a:t>
            </a:r>
            <a:r>
              <a:rPr lang="en-US" dirty="0" smtClean="0">
                <a:effectLst/>
              </a:rPr>
              <a:t> </a:t>
            </a:r>
            <a:endParaRPr lang="en-US" dirty="0"/>
          </a:p>
          <a:p>
            <a:pPr eaLnBrk="1" hangingPunct="1"/>
            <a:endParaRPr lang="en-US" dirty="0">
              <a:latin typeface="Calibri" charset="0"/>
            </a:endParaRPr>
          </a:p>
        </p:txBody>
      </p:sp>
    </p:spTree>
    <p:extLst>
      <p:ext uri="{BB962C8B-B14F-4D97-AF65-F5344CB8AC3E}">
        <p14:creationId xmlns:p14="http://schemas.microsoft.com/office/powerpoint/2010/main" val="38720559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ChangeArrowheads="1"/>
          </p:cNvSpPr>
          <p:nvPr>
            <p:ph type="title"/>
          </p:nvPr>
        </p:nvSpPr>
        <p:spPr>
          <a:xfrm>
            <a:off x="457200" y="0"/>
            <a:ext cx="8229600" cy="540880"/>
          </a:xfrm>
        </p:spPr>
        <p:txBody>
          <a:bodyPr>
            <a:normAutofit fontScale="90000"/>
          </a:bodyPr>
          <a:lstStyle/>
          <a:p>
            <a:r>
              <a:rPr lang="en-US" b="1" dirty="0" smtClean="0">
                <a:solidFill>
                  <a:srgbClr val="FF0066"/>
                </a:solidFill>
              </a:rPr>
              <a:t>The </a:t>
            </a:r>
            <a:r>
              <a:rPr lang="en-US" b="1" dirty="0" err="1" smtClean="0">
                <a:solidFill>
                  <a:srgbClr val="FF0066"/>
                </a:solidFill>
              </a:rPr>
              <a:t>Sunnah</a:t>
            </a:r>
            <a:endParaRPr lang="en-US" dirty="0">
              <a:solidFill>
                <a:srgbClr val="FF0066"/>
              </a:solidFill>
            </a:endParaRPr>
          </a:p>
        </p:txBody>
      </p:sp>
      <p:sp>
        <p:nvSpPr>
          <p:cNvPr id="19458" name="Rectangle 3"/>
          <p:cNvSpPr>
            <a:spLocks noGrp="1" noChangeArrowheads="1"/>
          </p:cNvSpPr>
          <p:nvPr>
            <p:ph idx="1"/>
          </p:nvPr>
        </p:nvSpPr>
        <p:spPr>
          <a:xfrm>
            <a:off x="228600" y="762000"/>
            <a:ext cx="8763000" cy="5810862"/>
          </a:xfrm>
        </p:spPr>
        <p:txBody>
          <a:bodyPr>
            <a:noAutofit/>
          </a:bodyPr>
          <a:lstStyle/>
          <a:p>
            <a:r>
              <a:rPr lang="en-US" sz="3400" dirty="0" smtClean="0"/>
              <a:t>Commonly defined </a:t>
            </a:r>
            <a:r>
              <a:rPr lang="en-US" sz="3400" dirty="0"/>
              <a:t>as "the traditions and customs of the prophet Muhammad" or "the words, actions and silent assertions of him". </a:t>
            </a:r>
            <a:endParaRPr lang="en-US" sz="3400" dirty="0" smtClean="0"/>
          </a:p>
          <a:p>
            <a:r>
              <a:rPr lang="tr-TR" sz="3400" dirty="0" err="1" smtClean="0"/>
              <a:t>The</a:t>
            </a:r>
            <a:r>
              <a:rPr lang="tr-TR" sz="3400" dirty="0"/>
              <a:t> </a:t>
            </a:r>
            <a:r>
              <a:rPr lang="tr-TR" sz="3400" i="1" dirty="0" err="1"/>
              <a:t>sunnah</a:t>
            </a:r>
            <a:r>
              <a:rPr lang="tr-TR" sz="3400" dirty="0"/>
              <a:t> is </a:t>
            </a:r>
            <a:r>
              <a:rPr lang="tr-TR" sz="3400" dirty="0" err="1"/>
              <a:t>the</a:t>
            </a:r>
            <a:r>
              <a:rPr lang="tr-TR" sz="3400" dirty="0"/>
              <a:t> </a:t>
            </a:r>
            <a:r>
              <a:rPr lang="tr-TR" sz="3400" dirty="0" err="1"/>
              <a:t>Qur’an</a:t>
            </a:r>
            <a:r>
              <a:rPr lang="tr-TR" sz="3400" dirty="0"/>
              <a:t> in </a:t>
            </a:r>
            <a:r>
              <a:rPr lang="tr-TR" sz="3400" dirty="0" err="1"/>
              <a:t>action</a:t>
            </a:r>
            <a:r>
              <a:rPr lang="tr-TR" sz="3400" dirty="0"/>
              <a:t>, </a:t>
            </a:r>
            <a:r>
              <a:rPr lang="tr-TR" sz="3400" dirty="0" err="1"/>
              <a:t>or</a:t>
            </a:r>
            <a:r>
              <a:rPr lang="tr-TR" sz="3400" dirty="0"/>
              <a:t> </a:t>
            </a:r>
            <a:r>
              <a:rPr lang="tr-TR" sz="3400" dirty="0" err="1"/>
              <a:t>the</a:t>
            </a:r>
            <a:r>
              <a:rPr lang="tr-TR" sz="3400" dirty="0"/>
              <a:t> </a:t>
            </a:r>
            <a:r>
              <a:rPr lang="tr-TR" sz="3400" dirty="0" err="1"/>
              <a:t>Qur’an-implemented</a:t>
            </a:r>
            <a:r>
              <a:rPr lang="tr-TR" sz="3400" dirty="0"/>
              <a:t>, at </a:t>
            </a:r>
            <a:r>
              <a:rPr lang="tr-TR" sz="3400" dirty="0" err="1"/>
              <a:t>the</a:t>
            </a:r>
            <a:r>
              <a:rPr lang="tr-TR" sz="3400" dirty="0"/>
              <a:t> </a:t>
            </a:r>
            <a:r>
              <a:rPr lang="tr-TR" sz="3400" dirty="0" err="1"/>
              <a:t>hands</a:t>
            </a:r>
            <a:r>
              <a:rPr lang="tr-TR" sz="3400" dirty="0"/>
              <a:t> of </a:t>
            </a:r>
            <a:r>
              <a:rPr lang="tr-TR" sz="3400" dirty="0" err="1"/>
              <a:t>the</a:t>
            </a:r>
            <a:r>
              <a:rPr lang="tr-TR" sz="3400" dirty="0"/>
              <a:t> </a:t>
            </a:r>
            <a:r>
              <a:rPr lang="tr-TR" sz="3400" dirty="0" err="1"/>
              <a:t>infallible</a:t>
            </a:r>
            <a:r>
              <a:rPr lang="tr-TR" sz="3400" dirty="0"/>
              <a:t> </a:t>
            </a:r>
            <a:r>
              <a:rPr lang="tr-TR" sz="3400" dirty="0" err="1"/>
              <a:t>and</a:t>
            </a:r>
            <a:r>
              <a:rPr lang="tr-TR" sz="3400" dirty="0"/>
              <a:t> </a:t>
            </a:r>
            <a:r>
              <a:rPr lang="tr-TR" sz="3400" dirty="0" err="1"/>
              <a:t>most</a:t>
            </a:r>
            <a:r>
              <a:rPr lang="tr-TR" sz="3400" dirty="0"/>
              <a:t> </a:t>
            </a:r>
            <a:r>
              <a:rPr lang="tr-TR" sz="3400" dirty="0" err="1"/>
              <a:t>trusted</a:t>
            </a:r>
            <a:r>
              <a:rPr lang="tr-TR" sz="3400" dirty="0"/>
              <a:t> </a:t>
            </a:r>
            <a:r>
              <a:rPr lang="tr-TR" sz="3400" dirty="0" err="1"/>
              <a:t>person</a:t>
            </a:r>
            <a:r>
              <a:rPr lang="tr-TR" sz="3400" dirty="0"/>
              <a:t>, </a:t>
            </a:r>
            <a:r>
              <a:rPr lang="tr-TR" sz="3400" dirty="0" err="1"/>
              <a:t>Prophet</a:t>
            </a:r>
            <a:r>
              <a:rPr lang="tr-TR" sz="3400" dirty="0"/>
              <a:t> </a:t>
            </a:r>
            <a:r>
              <a:rPr lang="tr-TR" sz="3400" dirty="0" err="1"/>
              <a:t>Muhammad</a:t>
            </a:r>
            <a:r>
              <a:rPr lang="tr-TR" sz="3400" dirty="0"/>
              <a:t> (</a:t>
            </a:r>
            <a:r>
              <a:rPr lang="tr-TR" sz="3400" dirty="0" err="1"/>
              <a:t>pbuh</a:t>
            </a:r>
            <a:r>
              <a:rPr lang="tr-TR" sz="3400" dirty="0"/>
              <a:t>). </a:t>
            </a:r>
            <a:r>
              <a:rPr lang="tr-TR" sz="3400" dirty="0" err="1"/>
              <a:t>The</a:t>
            </a:r>
            <a:r>
              <a:rPr lang="tr-TR" sz="3400" dirty="0"/>
              <a:t> </a:t>
            </a:r>
            <a:r>
              <a:rPr lang="tr-TR" sz="3400" dirty="0" err="1"/>
              <a:t>sunnah</a:t>
            </a:r>
            <a:r>
              <a:rPr lang="tr-TR" sz="3400" dirty="0"/>
              <a:t> </a:t>
            </a:r>
            <a:r>
              <a:rPr lang="tr-TR" sz="3400" dirty="0" err="1"/>
              <a:t>thus</a:t>
            </a:r>
            <a:r>
              <a:rPr lang="tr-TR" sz="3400" dirty="0"/>
              <a:t> </a:t>
            </a:r>
            <a:r>
              <a:rPr lang="tr-TR" sz="3400" dirty="0" err="1"/>
              <a:t>cannot</a:t>
            </a:r>
            <a:r>
              <a:rPr lang="tr-TR" sz="3400" dirty="0"/>
              <a:t> be </a:t>
            </a:r>
            <a:r>
              <a:rPr lang="tr-TR" sz="3400" dirty="0" err="1"/>
              <a:t>observed</a:t>
            </a:r>
            <a:r>
              <a:rPr lang="tr-TR" sz="3400" dirty="0"/>
              <a:t> </a:t>
            </a:r>
            <a:r>
              <a:rPr lang="tr-TR" sz="3400" dirty="0" err="1"/>
              <a:t>and</a:t>
            </a:r>
            <a:r>
              <a:rPr lang="tr-TR" sz="3400" dirty="0"/>
              <a:t> </a:t>
            </a:r>
            <a:r>
              <a:rPr lang="tr-TR" sz="3400" dirty="0" err="1"/>
              <a:t>rightly</a:t>
            </a:r>
            <a:r>
              <a:rPr lang="tr-TR" sz="3400" dirty="0"/>
              <a:t> </a:t>
            </a:r>
            <a:r>
              <a:rPr lang="tr-TR" sz="3400" dirty="0" err="1"/>
              <a:t>understood</a:t>
            </a:r>
            <a:r>
              <a:rPr lang="tr-TR" sz="3400" dirty="0"/>
              <a:t> </a:t>
            </a:r>
            <a:r>
              <a:rPr lang="tr-TR" sz="3400" dirty="0" err="1"/>
              <a:t>except</a:t>
            </a:r>
            <a:r>
              <a:rPr lang="tr-TR" sz="3400" dirty="0"/>
              <a:t> </a:t>
            </a:r>
            <a:r>
              <a:rPr lang="tr-TR" sz="3400" dirty="0" err="1"/>
              <a:t>through</a:t>
            </a:r>
            <a:r>
              <a:rPr lang="tr-TR" sz="3400" dirty="0"/>
              <a:t> </a:t>
            </a:r>
            <a:r>
              <a:rPr lang="tr-TR" sz="3400" dirty="0" err="1"/>
              <a:t>the</a:t>
            </a:r>
            <a:r>
              <a:rPr lang="tr-TR" sz="3400" dirty="0"/>
              <a:t> </a:t>
            </a:r>
            <a:r>
              <a:rPr lang="tr-TR" sz="3400" dirty="0" err="1"/>
              <a:t>prism</a:t>
            </a:r>
            <a:r>
              <a:rPr lang="tr-TR" sz="3400" dirty="0"/>
              <a:t> of </a:t>
            </a:r>
            <a:r>
              <a:rPr lang="tr-TR" sz="3400" dirty="0" err="1"/>
              <a:t>the</a:t>
            </a:r>
            <a:r>
              <a:rPr lang="tr-TR" sz="3400" dirty="0"/>
              <a:t> </a:t>
            </a:r>
            <a:r>
              <a:rPr lang="tr-TR" sz="3400" dirty="0" err="1"/>
              <a:t>Qur’an</a:t>
            </a:r>
            <a:r>
              <a:rPr lang="tr-TR" sz="3400" dirty="0"/>
              <a:t>. </a:t>
            </a:r>
            <a:r>
              <a:rPr lang="tr-TR" sz="3400" dirty="0" err="1"/>
              <a:t>The</a:t>
            </a:r>
            <a:r>
              <a:rPr lang="tr-TR" sz="3400" dirty="0"/>
              <a:t> </a:t>
            </a:r>
            <a:r>
              <a:rPr lang="tr-TR" sz="3400" dirty="0" err="1"/>
              <a:t>sunnah</a:t>
            </a:r>
            <a:r>
              <a:rPr lang="tr-TR" sz="3400" dirty="0"/>
              <a:t> </a:t>
            </a:r>
            <a:r>
              <a:rPr lang="tr-TR" sz="3400" dirty="0" err="1"/>
              <a:t>owes</a:t>
            </a:r>
            <a:r>
              <a:rPr lang="tr-TR" sz="3400" dirty="0"/>
              <a:t> </a:t>
            </a:r>
            <a:r>
              <a:rPr lang="tr-TR" sz="3400" dirty="0" err="1"/>
              <a:t>its</a:t>
            </a:r>
            <a:r>
              <a:rPr lang="tr-TR" sz="3400" dirty="0"/>
              <a:t> </a:t>
            </a:r>
            <a:r>
              <a:rPr lang="tr-TR" sz="3400" dirty="0" err="1"/>
              <a:t>very</a:t>
            </a:r>
            <a:r>
              <a:rPr lang="tr-TR" sz="3400" dirty="0"/>
              <a:t> </a:t>
            </a:r>
            <a:r>
              <a:rPr lang="tr-TR" sz="3400" dirty="0" err="1"/>
              <a:t>existence</a:t>
            </a:r>
            <a:r>
              <a:rPr lang="tr-TR" sz="3400" dirty="0"/>
              <a:t> </a:t>
            </a:r>
            <a:r>
              <a:rPr lang="tr-TR" sz="3400" dirty="0" err="1"/>
              <a:t>to</a:t>
            </a:r>
            <a:r>
              <a:rPr lang="tr-TR" sz="3400" dirty="0"/>
              <a:t> </a:t>
            </a:r>
            <a:r>
              <a:rPr lang="tr-TR" sz="3400" dirty="0" err="1"/>
              <a:t>the</a:t>
            </a:r>
            <a:r>
              <a:rPr lang="tr-TR" sz="3400" dirty="0"/>
              <a:t> </a:t>
            </a:r>
            <a:r>
              <a:rPr lang="tr-TR" sz="3400" dirty="0" err="1"/>
              <a:t>Qur’an</a:t>
            </a:r>
            <a:r>
              <a:rPr lang="tr-TR" sz="3400" dirty="0"/>
              <a:t>. </a:t>
            </a:r>
            <a:endParaRPr lang="en-US" sz="3400" dirty="0"/>
          </a:p>
        </p:txBody>
      </p:sp>
      <p:pic>
        <p:nvPicPr>
          <p:cNvPr id="19460" name="Picture 4" descr="Enlarge">
            <a:hlinkClick r:id="rId3" tooltip="Enlarge"/>
          </p:cNvPr>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0" y="4121150"/>
            <a:ext cx="142875" cy="10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8" name="Rectangle 6"/>
          <p:cNvSpPr>
            <a:spLocks noChangeArrowheads="1"/>
          </p:cNvSpPr>
          <p:nvPr/>
        </p:nvSpPr>
        <p:spPr bwMode="auto">
          <a:xfrm>
            <a:off x="0" y="23590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cs typeface="+mn-cs"/>
            </a:endParaRPr>
          </a:p>
        </p:txBody>
      </p:sp>
      <p:sp>
        <p:nvSpPr>
          <p:cNvPr id="13319" name="Rectangle 7"/>
          <p:cNvSpPr>
            <a:spLocks noChangeArrowheads="1"/>
          </p:cNvSpPr>
          <p:nvPr/>
        </p:nvSpPr>
        <p:spPr bwMode="auto">
          <a:xfrm>
            <a:off x="0" y="41211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cs typeface="+mn-cs"/>
            </a:endParaRPr>
          </a:p>
        </p:txBody>
      </p:sp>
    </p:spTree>
    <p:extLst>
      <p:ext uri="{BB962C8B-B14F-4D97-AF65-F5344CB8AC3E}">
        <p14:creationId xmlns:p14="http://schemas.microsoft.com/office/powerpoint/2010/main" val="28029752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a:xfrm>
            <a:off x="1066800" y="82308"/>
            <a:ext cx="6934200" cy="540879"/>
          </a:xfrm>
        </p:spPr>
        <p:txBody>
          <a:bodyPr>
            <a:normAutofit fontScale="90000"/>
          </a:bodyPr>
          <a:lstStyle/>
          <a:p>
            <a:pPr eaLnBrk="1" hangingPunct="1"/>
            <a:r>
              <a:rPr lang="en-US" b="1" dirty="0" err="1" smtClean="0">
                <a:solidFill>
                  <a:srgbClr val="FF0066"/>
                </a:solidFill>
                <a:latin typeface="Verdana" charset="0"/>
              </a:rPr>
              <a:t>Qıyas</a:t>
            </a:r>
            <a:r>
              <a:rPr lang="en-US" b="1" dirty="0" smtClean="0">
                <a:solidFill>
                  <a:srgbClr val="FF0066"/>
                </a:solidFill>
                <a:latin typeface="Verdana" charset="0"/>
              </a:rPr>
              <a:t>/</a:t>
            </a:r>
            <a:r>
              <a:rPr lang="en-US" b="1" dirty="0" err="1" smtClean="0">
                <a:solidFill>
                  <a:srgbClr val="FF0066"/>
                </a:solidFill>
                <a:latin typeface="Verdana" charset="0"/>
              </a:rPr>
              <a:t>Anology</a:t>
            </a:r>
            <a:endParaRPr lang="en-US" b="1" dirty="0">
              <a:solidFill>
                <a:srgbClr val="FF0066"/>
              </a:solidFill>
              <a:latin typeface="Verdana" charset="0"/>
            </a:endParaRPr>
          </a:p>
        </p:txBody>
      </p:sp>
      <p:sp>
        <p:nvSpPr>
          <p:cNvPr id="46083" name="Rectangle 3"/>
          <p:cNvSpPr>
            <a:spLocks noGrp="1" noChangeArrowheads="1"/>
          </p:cNvSpPr>
          <p:nvPr>
            <p:ph type="subTitle" idx="1"/>
          </p:nvPr>
        </p:nvSpPr>
        <p:spPr>
          <a:xfrm>
            <a:off x="293972" y="623187"/>
            <a:ext cx="8642778" cy="5902641"/>
          </a:xfrm>
        </p:spPr>
        <p:txBody>
          <a:bodyPr>
            <a:normAutofit/>
          </a:bodyPr>
          <a:lstStyle/>
          <a:p>
            <a:pPr algn="just" eaLnBrk="1" hangingPunct="1">
              <a:defRPr/>
            </a:pPr>
            <a:r>
              <a:rPr lang="en-US" sz="2800" b="1" dirty="0" smtClean="0">
                <a:latin typeface="+mj-lt"/>
                <a:ea typeface="Arial Unicode MS" pitchFamily="34" charset="-128"/>
                <a:cs typeface="Arial Unicode MS" pitchFamily="34" charset="-128"/>
              </a:rPr>
              <a:t>Literally means measuring the length, weight or quality of something.</a:t>
            </a:r>
          </a:p>
          <a:p>
            <a:pPr algn="just" eaLnBrk="1" hangingPunct="1">
              <a:defRPr/>
            </a:pPr>
            <a:r>
              <a:rPr lang="en-US" sz="2800" b="1" dirty="0" smtClean="0">
                <a:latin typeface="+mj-lt"/>
                <a:ea typeface="Arial Unicode MS" pitchFamily="34" charset="-128"/>
                <a:cs typeface="Arial Unicode MS" pitchFamily="34" charset="-128"/>
              </a:rPr>
              <a:t>Technically </a:t>
            </a:r>
            <a:r>
              <a:rPr lang="en-US" sz="2800" b="1" dirty="0" err="1" smtClean="0">
                <a:latin typeface="+mj-lt"/>
                <a:ea typeface="Arial Unicode MS" pitchFamily="34" charset="-128"/>
                <a:cs typeface="Arial Unicode MS" pitchFamily="34" charset="-128"/>
              </a:rPr>
              <a:t>Qiyas</a:t>
            </a:r>
            <a:r>
              <a:rPr lang="en-US" sz="2800" b="1" dirty="0" smtClean="0">
                <a:latin typeface="+mj-lt"/>
                <a:ea typeface="Arial Unicode MS" pitchFamily="34" charset="-128"/>
                <a:cs typeface="Arial Unicode MS" pitchFamily="34" charset="-128"/>
              </a:rPr>
              <a:t> means </a:t>
            </a:r>
            <a:r>
              <a:rPr lang="en-US" sz="2800" b="1" u="sng" dirty="0" smtClean="0">
                <a:latin typeface="+mj-lt"/>
                <a:ea typeface="Arial Unicode MS" pitchFamily="34" charset="-128"/>
                <a:cs typeface="Arial Unicode MS" pitchFamily="34" charset="-128"/>
              </a:rPr>
              <a:t>comparison to establish equality</a:t>
            </a:r>
            <a:r>
              <a:rPr lang="en-US" sz="2800" b="1" dirty="0" smtClean="0">
                <a:latin typeface="+mj-lt"/>
                <a:ea typeface="Arial Unicode MS" pitchFamily="34" charset="-128"/>
                <a:cs typeface="Arial Unicode MS" pitchFamily="34" charset="-128"/>
              </a:rPr>
              <a:t> or </a:t>
            </a:r>
            <a:r>
              <a:rPr lang="en-US" sz="2800" b="1" u="sng" dirty="0" smtClean="0">
                <a:latin typeface="+mj-lt"/>
                <a:ea typeface="Arial Unicode MS" pitchFamily="34" charset="-128"/>
                <a:cs typeface="Arial Unicode MS" pitchFamily="34" charset="-128"/>
              </a:rPr>
              <a:t>similarity between two things.</a:t>
            </a:r>
            <a:r>
              <a:rPr lang="en-US" sz="2800" b="1" dirty="0" smtClean="0">
                <a:latin typeface="+mj-lt"/>
                <a:ea typeface="Arial Unicode MS" pitchFamily="34" charset="-128"/>
                <a:cs typeface="Arial Unicode MS" pitchFamily="34" charset="-128"/>
              </a:rPr>
              <a:t> </a:t>
            </a:r>
          </a:p>
          <a:p>
            <a:pPr algn="just"/>
            <a:r>
              <a:rPr lang="en-US" sz="2800" b="1" dirty="0" smtClean="0">
                <a:latin typeface="+mj-lt"/>
              </a:rPr>
              <a:t>The success and expansion of Islam brought it into contact with different cultures, societies and traditions, such as those of Byzantines and Persians. With such contact, new problems emerged for Islamic law to tackle. Moreover, there was a significant distance between Medina, the Islamic capital, and the Muslims on the periphery on the Islamic state. Thus far off jurists had to find novel Islamic solutions without the close supervision of the hub of Islamic law (back in Medina). </a:t>
            </a:r>
          </a:p>
          <a:p>
            <a:pPr algn="l" eaLnBrk="1" hangingPunct="1">
              <a:defRPr/>
            </a:pPr>
            <a:endParaRPr lang="en-US" sz="2800" b="1" dirty="0" smtClean="0">
              <a:latin typeface="Verdana" pitchFamily="34" charset="0"/>
            </a:endParaRPr>
          </a:p>
        </p:txBody>
      </p:sp>
    </p:spTree>
    <p:extLst>
      <p:ext uri="{BB962C8B-B14F-4D97-AF65-F5344CB8AC3E}">
        <p14:creationId xmlns:p14="http://schemas.microsoft.com/office/powerpoint/2010/main" val="25159918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87803"/>
          </a:xfrm>
        </p:spPr>
        <p:txBody>
          <a:bodyPr>
            <a:normAutofit/>
          </a:bodyPr>
          <a:lstStyle/>
          <a:p>
            <a:r>
              <a:rPr lang="en-US" b="1" dirty="0" err="1" smtClean="0">
                <a:solidFill>
                  <a:srgbClr val="FF0066"/>
                </a:solidFill>
              </a:rPr>
              <a:t>Ijma</a:t>
            </a:r>
            <a:r>
              <a:rPr lang="en-US" b="1" dirty="0" smtClean="0">
                <a:solidFill>
                  <a:srgbClr val="FF0066"/>
                </a:solidFill>
              </a:rPr>
              <a:t>’/</a:t>
            </a:r>
            <a:r>
              <a:rPr lang="en-US" b="1" dirty="0">
                <a:solidFill>
                  <a:srgbClr val="FF0000"/>
                </a:solidFill>
              </a:rPr>
              <a:t>consensus</a:t>
            </a:r>
          </a:p>
        </p:txBody>
      </p:sp>
      <p:sp>
        <p:nvSpPr>
          <p:cNvPr id="3" name="Content Placeholder 2"/>
          <p:cNvSpPr>
            <a:spLocks noGrp="1"/>
          </p:cNvSpPr>
          <p:nvPr>
            <p:ph idx="1"/>
          </p:nvPr>
        </p:nvSpPr>
        <p:spPr>
          <a:xfrm>
            <a:off x="457200" y="881870"/>
            <a:ext cx="8229600" cy="5749784"/>
          </a:xfrm>
        </p:spPr>
        <p:txBody>
          <a:bodyPr>
            <a:normAutofit fontScale="85000" lnSpcReduction="10000"/>
          </a:bodyPr>
          <a:lstStyle/>
          <a:p>
            <a:r>
              <a:rPr lang="en-US" dirty="0">
                <a:latin typeface="Verdana" charset="0"/>
                <a:cs typeface="Arial Unicode MS" charset="0"/>
              </a:rPr>
              <a:t>The word </a:t>
            </a:r>
            <a:r>
              <a:rPr lang="en-US" b="1" dirty="0" err="1" smtClean="0">
                <a:latin typeface="Verdana" charset="0"/>
                <a:cs typeface="Arial Unicode MS" charset="0"/>
              </a:rPr>
              <a:t>ijma</a:t>
            </a:r>
            <a:r>
              <a:rPr lang="ja-JP" altLang="en-US" b="1" dirty="0" smtClean="0">
                <a:latin typeface="Verdana" charset="0"/>
                <a:cs typeface="Arial Unicode MS" charset="0"/>
              </a:rPr>
              <a:t>’</a:t>
            </a:r>
            <a:r>
              <a:rPr lang="en-US" dirty="0" smtClean="0">
                <a:latin typeface="Verdana" charset="0"/>
                <a:cs typeface="Arial Unicode MS" charset="0"/>
              </a:rPr>
              <a:t>is </a:t>
            </a:r>
            <a:r>
              <a:rPr lang="en-US" dirty="0">
                <a:latin typeface="Verdana" charset="0"/>
                <a:cs typeface="Arial Unicode MS" charset="0"/>
              </a:rPr>
              <a:t>derived from </a:t>
            </a:r>
            <a:r>
              <a:rPr lang="en-US" dirty="0" err="1" smtClean="0">
                <a:latin typeface="Verdana" charset="0"/>
                <a:cs typeface="Arial Unicode MS" charset="0"/>
              </a:rPr>
              <a:t>jamaa</a:t>
            </a:r>
            <a:r>
              <a:rPr lang="ja-JP" altLang="en-US" dirty="0" smtClean="0">
                <a:latin typeface="Verdana" charset="0"/>
                <a:cs typeface="Arial Unicode MS" charset="0"/>
              </a:rPr>
              <a:t>’</a:t>
            </a:r>
            <a:r>
              <a:rPr lang="en-US" dirty="0" smtClean="0">
                <a:latin typeface="Verdana" charset="0"/>
                <a:cs typeface="Arial Unicode MS" charset="0"/>
              </a:rPr>
              <a:t>. Meaning</a:t>
            </a:r>
            <a:r>
              <a:rPr lang="en-US" dirty="0">
                <a:latin typeface="Verdana" charset="0"/>
                <a:cs typeface="Arial Unicode MS" charset="0"/>
              </a:rPr>
              <a:t>: Collecting, gathering together.</a:t>
            </a:r>
            <a:br>
              <a:rPr lang="en-US" dirty="0">
                <a:latin typeface="Verdana" charset="0"/>
                <a:cs typeface="Arial Unicode MS" charset="0"/>
              </a:rPr>
            </a:br>
            <a:r>
              <a:rPr lang="en-US" dirty="0">
                <a:latin typeface="Verdana" charset="0"/>
                <a:cs typeface="Arial Unicode MS" charset="0"/>
              </a:rPr>
              <a:t/>
            </a:r>
            <a:br>
              <a:rPr lang="en-US" dirty="0">
                <a:latin typeface="Verdana" charset="0"/>
                <a:cs typeface="Arial Unicode MS" charset="0"/>
              </a:rPr>
            </a:br>
            <a:r>
              <a:rPr lang="en-US" dirty="0" smtClean="0"/>
              <a:t>The </a:t>
            </a:r>
            <a:r>
              <a:rPr lang="en-US" i="1" dirty="0" err="1"/>
              <a:t>ijma</a:t>
            </a:r>
            <a:r>
              <a:rPr lang="en-US" i="1" dirty="0"/>
              <a:t>'</a:t>
            </a:r>
            <a:r>
              <a:rPr lang="en-US" dirty="0"/>
              <a:t> or consensus amongst Muslim jurists on a particular legal </a:t>
            </a:r>
            <a:r>
              <a:rPr lang="en-US" dirty="0" smtClean="0"/>
              <a:t>issue. </a:t>
            </a:r>
          </a:p>
          <a:p>
            <a:r>
              <a:rPr lang="en-US" dirty="0" smtClean="0"/>
              <a:t>Muslim </a:t>
            </a:r>
            <a:r>
              <a:rPr lang="en-US" dirty="0"/>
              <a:t>jurists provide many verses of the Qur'an that legitimize </a:t>
            </a:r>
            <a:r>
              <a:rPr lang="en-US" i="1" dirty="0" err="1"/>
              <a:t>ijma</a:t>
            </a:r>
            <a:r>
              <a:rPr lang="en-US" i="1" dirty="0"/>
              <a:t>' </a:t>
            </a:r>
            <a:r>
              <a:rPr lang="en-US" dirty="0"/>
              <a:t>as a source of legislation. Muhammad himself said: "My followers will never agree upon an error or what is wrong", "God's hand is with the entire community".</a:t>
            </a:r>
          </a:p>
          <a:p>
            <a:r>
              <a:rPr lang="en-US" dirty="0"/>
              <a:t>In history, it has been the most important factor in defining the meaning of the other sources and thus in formulating the doctrine and practice of the Muslim </a:t>
            </a:r>
            <a:r>
              <a:rPr lang="en-US" dirty="0" smtClean="0"/>
              <a:t>community.</a:t>
            </a:r>
          </a:p>
          <a:p>
            <a:endParaRPr lang="en-US" dirty="0"/>
          </a:p>
        </p:txBody>
      </p:sp>
    </p:spTree>
    <p:extLst>
      <p:ext uri="{BB962C8B-B14F-4D97-AF65-F5344CB8AC3E}">
        <p14:creationId xmlns:p14="http://schemas.microsoft.com/office/powerpoint/2010/main" val="23923438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05495"/>
          </a:xfrm>
        </p:spPr>
        <p:txBody>
          <a:bodyPr>
            <a:normAutofit fontScale="90000"/>
          </a:bodyPr>
          <a:lstStyle/>
          <a:p>
            <a:r>
              <a:rPr lang="en-US" i="1" dirty="0" smtClean="0"/>
              <a:t/>
            </a:r>
            <a:br>
              <a:rPr lang="en-US" i="1" dirty="0" smtClean="0"/>
            </a:br>
            <a:r>
              <a:rPr lang="en-US" b="1" dirty="0" err="1" smtClean="0">
                <a:solidFill>
                  <a:srgbClr val="FF0066"/>
                </a:solidFill>
              </a:rPr>
              <a:t>Istihsan</a:t>
            </a:r>
            <a:r>
              <a:rPr lang="en-US" b="1" dirty="0" smtClean="0">
                <a:solidFill>
                  <a:srgbClr val="FF0066"/>
                </a:solidFill>
              </a:rPr>
              <a:t>/</a:t>
            </a:r>
            <a:r>
              <a:rPr lang="en-US" b="1" dirty="0">
                <a:solidFill>
                  <a:srgbClr val="FF0000"/>
                </a:solidFill>
              </a:rPr>
              <a:t>Juristic discretion</a:t>
            </a:r>
            <a:br>
              <a:rPr lang="en-US" b="1" dirty="0">
                <a:solidFill>
                  <a:srgbClr val="FF0000"/>
                </a:solidFill>
              </a:rPr>
            </a:br>
            <a:endParaRPr lang="en-US" b="1" dirty="0">
              <a:solidFill>
                <a:srgbClr val="FF0000"/>
              </a:solidFill>
            </a:endParaRPr>
          </a:p>
        </p:txBody>
      </p:sp>
      <p:sp>
        <p:nvSpPr>
          <p:cNvPr id="3" name="Content Placeholder 2"/>
          <p:cNvSpPr>
            <a:spLocks noGrp="1"/>
          </p:cNvSpPr>
          <p:nvPr>
            <p:ph idx="1"/>
          </p:nvPr>
        </p:nvSpPr>
        <p:spPr>
          <a:xfrm>
            <a:off x="457200" y="587913"/>
            <a:ext cx="8229600" cy="6020223"/>
          </a:xfrm>
        </p:spPr>
        <p:txBody>
          <a:bodyPr>
            <a:normAutofit fontScale="92500" lnSpcReduction="10000"/>
          </a:bodyPr>
          <a:lstStyle/>
          <a:p>
            <a:r>
              <a:rPr lang="en-US" dirty="0" smtClean="0"/>
              <a:t>Abu </a:t>
            </a:r>
            <a:r>
              <a:rPr lang="en-US" dirty="0" err="1"/>
              <a:t>Hanifa</a:t>
            </a:r>
            <a:r>
              <a:rPr lang="en-US" dirty="0"/>
              <a:t> developed a new source known as juristic discretion called </a:t>
            </a:r>
            <a:r>
              <a:rPr lang="en-US" dirty="0" err="1"/>
              <a:t>istihsan</a:t>
            </a:r>
            <a:r>
              <a:rPr lang="en-US" dirty="0"/>
              <a:t>. Juristic discretion is defined as: </a:t>
            </a:r>
          </a:p>
          <a:p>
            <a:pPr lvl="0"/>
            <a:r>
              <a:rPr lang="en-US" dirty="0"/>
              <a:t>A means to seek ease and convenience, </a:t>
            </a:r>
          </a:p>
          <a:p>
            <a:pPr lvl="0"/>
            <a:r>
              <a:rPr lang="en-US" dirty="0"/>
              <a:t>To adopt tolerance and moderation, </a:t>
            </a:r>
          </a:p>
          <a:p>
            <a:pPr lvl="0"/>
            <a:r>
              <a:rPr lang="en-US" dirty="0"/>
              <a:t>To over-rule analogical reason, if necessary.</a:t>
            </a:r>
          </a:p>
          <a:p>
            <a:r>
              <a:rPr lang="en-US" dirty="0" smtClean="0"/>
              <a:t>The </a:t>
            </a:r>
            <a:r>
              <a:rPr lang="en-US" dirty="0"/>
              <a:t>doctrine was justified directly by the </a:t>
            </a:r>
            <a:r>
              <a:rPr lang="en-US" dirty="0" err="1"/>
              <a:t>Qur'anic</a:t>
            </a:r>
            <a:r>
              <a:rPr lang="en-US" dirty="0"/>
              <a:t> verse stating: "Allah desires you ease and good, not hardship". </a:t>
            </a:r>
            <a:endParaRPr lang="en-US" dirty="0" smtClean="0"/>
          </a:p>
          <a:p>
            <a:r>
              <a:rPr lang="en-US" dirty="0" smtClean="0"/>
              <a:t>This </a:t>
            </a:r>
            <a:r>
              <a:rPr lang="en-US" dirty="0"/>
              <a:t>doctrine was useful in the Islamic world outside the Middle East where the Muslims encountered environments and challenges they had been unfamiliar with in Arabia.</a:t>
            </a:r>
          </a:p>
          <a:p>
            <a:endParaRPr lang="en-US" dirty="0"/>
          </a:p>
        </p:txBody>
      </p:sp>
    </p:spTree>
    <p:extLst>
      <p:ext uri="{BB962C8B-B14F-4D97-AF65-F5344CB8AC3E}">
        <p14:creationId xmlns:p14="http://schemas.microsoft.com/office/powerpoint/2010/main" val="19405674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0440"/>
            <a:ext cx="8229600" cy="881868"/>
          </a:xfrm>
        </p:spPr>
        <p:txBody>
          <a:bodyPr rtlCol="0">
            <a:normAutofit fontScale="90000"/>
          </a:bodyPr>
          <a:lstStyle/>
          <a:p>
            <a:pPr>
              <a:defRPr/>
            </a:pPr>
            <a:r>
              <a:rPr lang="en-US" b="1" dirty="0" smtClean="0">
                <a:solidFill>
                  <a:srgbClr val="FF0066"/>
                </a:solidFill>
                <a:ea typeface="+mj-ea"/>
                <a:cs typeface="+mj-cs"/>
              </a:rPr>
              <a:t/>
            </a:r>
            <a:br>
              <a:rPr lang="en-US" b="1" dirty="0" smtClean="0">
                <a:solidFill>
                  <a:srgbClr val="FF0066"/>
                </a:solidFill>
                <a:ea typeface="+mj-ea"/>
                <a:cs typeface="+mj-cs"/>
              </a:rPr>
            </a:br>
            <a:r>
              <a:rPr lang="en-US" b="1" dirty="0" err="1" smtClean="0">
                <a:solidFill>
                  <a:srgbClr val="FF0066"/>
                </a:solidFill>
                <a:ea typeface="+mj-ea"/>
                <a:cs typeface="+mj-cs"/>
              </a:rPr>
              <a:t>Masalih</a:t>
            </a:r>
            <a:r>
              <a:rPr lang="en-US" b="1" dirty="0" smtClean="0">
                <a:solidFill>
                  <a:srgbClr val="FF0066"/>
                </a:solidFill>
                <a:ea typeface="+mj-ea"/>
                <a:cs typeface="+mj-cs"/>
              </a:rPr>
              <a:t> al-</a:t>
            </a:r>
            <a:r>
              <a:rPr lang="en-US" b="1" dirty="0" err="1" smtClean="0">
                <a:solidFill>
                  <a:srgbClr val="FF0066"/>
                </a:solidFill>
                <a:ea typeface="+mj-ea"/>
                <a:cs typeface="+mj-cs"/>
              </a:rPr>
              <a:t>mursalah</a:t>
            </a:r>
            <a:r>
              <a:rPr lang="en-US" b="1" dirty="0" smtClean="0">
                <a:solidFill>
                  <a:srgbClr val="FF0066"/>
                </a:solidFill>
                <a:ea typeface="+mj-ea"/>
                <a:cs typeface="+mj-cs"/>
              </a:rPr>
              <a:t>/</a:t>
            </a:r>
            <a:r>
              <a:rPr lang="en-US" b="1" dirty="0" smtClean="0">
                <a:solidFill>
                  <a:srgbClr val="FF0000"/>
                </a:solidFill>
              </a:rPr>
              <a:t>Public </a:t>
            </a:r>
            <a:r>
              <a:rPr lang="en-US" b="1" dirty="0">
                <a:solidFill>
                  <a:srgbClr val="FF0000"/>
                </a:solidFill>
              </a:rPr>
              <a:t>interest</a:t>
            </a:r>
            <a:r>
              <a:rPr lang="en-US" dirty="0"/>
              <a:t/>
            </a:r>
            <a:br>
              <a:rPr lang="en-US" dirty="0"/>
            </a:br>
            <a:endParaRPr lang="en-US" b="1" dirty="0">
              <a:solidFill>
                <a:srgbClr val="FF0066"/>
              </a:solidFill>
              <a:ea typeface="+mj-ea"/>
              <a:cs typeface="+mj-cs"/>
            </a:endParaRPr>
          </a:p>
        </p:txBody>
      </p:sp>
      <p:sp>
        <p:nvSpPr>
          <p:cNvPr id="25602" name="Content Placeholder 2"/>
          <p:cNvSpPr>
            <a:spLocks noGrp="1"/>
          </p:cNvSpPr>
          <p:nvPr>
            <p:ph idx="1"/>
          </p:nvPr>
        </p:nvSpPr>
        <p:spPr>
          <a:xfrm>
            <a:off x="457200" y="1281648"/>
            <a:ext cx="8229600" cy="5576351"/>
          </a:xfrm>
        </p:spPr>
        <p:txBody>
          <a:bodyPr/>
          <a:lstStyle/>
          <a:p>
            <a:r>
              <a:rPr lang="en-US" dirty="0" smtClean="0"/>
              <a:t>Malik </a:t>
            </a:r>
            <a:r>
              <a:rPr lang="en-US" dirty="0"/>
              <a:t>developed a tertiary source called </a:t>
            </a:r>
            <a:r>
              <a:rPr lang="en-US" i="1" dirty="0"/>
              <a:t>al-</a:t>
            </a:r>
            <a:r>
              <a:rPr lang="en-US" i="1" dirty="0" err="1"/>
              <a:t>maslahah</a:t>
            </a:r>
            <a:r>
              <a:rPr lang="en-US" i="1" dirty="0"/>
              <a:t> al-</a:t>
            </a:r>
            <a:r>
              <a:rPr lang="en-US" i="1" dirty="0" err="1"/>
              <a:t>mursalah</a:t>
            </a:r>
            <a:r>
              <a:rPr lang="en-US" dirty="0"/>
              <a:t>, which means that which is in the best interests of the general public. According to this source, rulings can be pronounced in accordance with the "underlying meaning of the revealed text in the light of public interest". </a:t>
            </a:r>
          </a:p>
          <a:p>
            <a:pPr eaLnBrk="1" hangingPunct="1"/>
            <a:endParaRPr lang="en-US" dirty="0">
              <a:latin typeface="Calibri" charset="0"/>
            </a:endParaRPr>
          </a:p>
        </p:txBody>
      </p:sp>
    </p:spTree>
    <p:extLst>
      <p:ext uri="{BB962C8B-B14F-4D97-AF65-F5344CB8AC3E}">
        <p14:creationId xmlns:p14="http://schemas.microsoft.com/office/powerpoint/2010/main" val="30690392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rtlCol="0">
            <a:normAutofit fontScale="90000"/>
          </a:bodyPr>
          <a:lstStyle/>
          <a:p>
            <a:pPr eaLnBrk="1" fontAlgn="auto" hangingPunct="1">
              <a:spcAft>
                <a:spcPts val="0"/>
              </a:spcAft>
              <a:defRPr/>
            </a:pPr>
            <a:r>
              <a:rPr lang="en-US" b="1" dirty="0" smtClean="0">
                <a:solidFill>
                  <a:srgbClr val="FF0066"/>
                </a:solidFill>
              </a:rPr>
              <a:t>‘</a:t>
            </a:r>
            <a:r>
              <a:rPr lang="en-US" b="1" dirty="0" err="1" smtClean="0">
                <a:solidFill>
                  <a:srgbClr val="FF0066"/>
                </a:solidFill>
              </a:rPr>
              <a:t>Urf</a:t>
            </a:r>
            <a:r>
              <a:rPr lang="en-US" b="1" dirty="0" smtClean="0">
                <a:solidFill>
                  <a:srgbClr val="FF0066"/>
                </a:solidFill>
              </a:rPr>
              <a:t>/Local custom</a:t>
            </a:r>
            <a:endParaRPr lang="en-US" b="1" dirty="0">
              <a:solidFill>
                <a:srgbClr val="FF0066"/>
              </a:solidFill>
            </a:endParaRPr>
          </a:p>
        </p:txBody>
      </p:sp>
      <p:sp>
        <p:nvSpPr>
          <p:cNvPr id="26626" name="Content Placeholder 2"/>
          <p:cNvSpPr>
            <a:spLocks noGrp="1"/>
          </p:cNvSpPr>
          <p:nvPr>
            <p:ph idx="1"/>
          </p:nvPr>
        </p:nvSpPr>
        <p:spPr>
          <a:xfrm>
            <a:off x="457200" y="685800"/>
            <a:ext cx="8229600" cy="6019800"/>
          </a:xfrm>
        </p:spPr>
        <p:txBody>
          <a:bodyPr>
            <a:normAutofit fontScale="92500" lnSpcReduction="10000"/>
          </a:bodyPr>
          <a:lstStyle/>
          <a:p>
            <a:r>
              <a:rPr lang="en-US" dirty="0" smtClean="0"/>
              <a:t>The </a:t>
            </a:r>
            <a:r>
              <a:rPr lang="en-US" dirty="0"/>
              <a:t>term</a:t>
            </a:r>
            <a:r>
              <a:rPr lang="en-US" i="1" dirty="0"/>
              <a:t> </a:t>
            </a:r>
            <a:r>
              <a:rPr lang="en-US" i="1" dirty="0" err="1"/>
              <a:t>urf</a:t>
            </a:r>
            <a:r>
              <a:rPr lang="en-US" dirty="0"/>
              <a:t>, meaning "to know", refers to the customs and practices of a given society. </a:t>
            </a:r>
            <a:endParaRPr lang="en-US" dirty="0" smtClean="0"/>
          </a:p>
          <a:p>
            <a:r>
              <a:rPr lang="en-US" dirty="0" smtClean="0"/>
              <a:t>Islam </a:t>
            </a:r>
            <a:r>
              <a:rPr lang="en-US" dirty="0"/>
              <a:t>recognizes customs that prevailed at the time of prophet Muhammad but were not abrogated by the Qur'an or the tradition (called "Divine silence"). </a:t>
            </a:r>
            <a:endParaRPr lang="en-US" dirty="0" smtClean="0"/>
          </a:p>
          <a:p>
            <a:r>
              <a:rPr lang="en-US" dirty="0" smtClean="0"/>
              <a:t>Practices </a:t>
            </a:r>
            <a:r>
              <a:rPr lang="en-US" dirty="0"/>
              <a:t>later innovated are also justified, since Islamic tradition says what the people, in general, consider good is also considered as such by God. According to some sources, </a:t>
            </a:r>
            <a:r>
              <a:rPr lang="en-US" dirty="0" err="1"/>
              <a:t>urf</a:t>
            </a:r>
            <a:r>
              <a:rPr lang="en-US" dirty="0"/>
              <a:t> holds as much authority as </a:t>
            </a:r>
            <a:r>
              <a:rPr lang="en-US" dirty="0" err="1"/>
              <a:t>ijma</a:t>
            </a:r>
            <a:r>
              <a:rPr lang="en-US" dirty="0"/>
              <a:t> (consensus), and more than </a:t>
            </a:r>
            <a:r>
              <a:rPr lang="en-US" dirty="0" err="1"/>
              <a:t>qiyas</a:t>
            </a:r>
            <a:r>
              <a:rPr lang="en-US" dirty="0"/>
              <a:t> (analogical deduction). </a:t>
            </a:r>
            <a:endParaRPr lang="en-US" dirty="0" smtClean="0"/>
          </a:p>
          <a:p>
            <a:r>
              <a:rPr lang="en-US" dirty="0" err="1" smtClean="0"/>
              <a:t>Urf</a:t>
            </a:r>
            <a:r>
              <a:rPr lang="en-US" dirty="0" smtClean="0"/>
              <a:t> </a:t>
            </a:r>
            <a:r>
              <a:rPr lang="en-US" dirty="0"/>
              <a:t>is the Islamic equivalent of "common law” </a:t>
            </a:r>
          </a:p>
          <a:p>
            <a:pPr marL="0" indent="0" eaLnBrk="1" hangingPunct="1">
              <a:buNone/>
            </a:pPr>
            <a:endParaRPr lang="en-US" dirty="0">
              <a:latin typeface="Calibri" charset="0"/>
            </a:endParaRPr>
          </a:p>
        </p:txBody>
      </p:sp>
    </p:spTree>
    <p:extLst>
      <p:ext uri="{BB962C8B-B14F-4D97-AF65-F5344CB8AC3E}">
        <p14:creationId xmlns:p14="http://schemas.microsoft.com/office/powerpoint/2010/main" val="22444246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117</TotalTime>
  <Words>523</Words>
  <Application>Microsoft Office PowerPoint</Application>
  <PresentationFormat>Ekran Gösterisi (4:3)</PresentationFormat>
  <Paragraphs>49</Paragraphs>
  <Slides>8</Slides>
  <Notes>2</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Office Theme</vt:lpstr>
      <vt:lpstr>Sources of Islamic civilization</vt:lpstr>
      <vt:lpstr>The Qur’an</vt:lpstr>
      <vt:lpstr>The Sunnah</vt:lpstr>
      <vt:lpstr>Qıyas/Anology</vt:lpstr>
      <vt:lpstr>Ijma’/consensus</vt:lpstr>
      <vt:lpstr> Istihsan/Juristic discretion </vt:lpstr>
      <vt:lpstr> Masalih al-mursalah/Public interest </vt:lpstr>
      <vt:lpstr>‘Urf/Local custom</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Sources of Islamic Civilisation</dc:title>
  <dc:creator>Seyfettin Ersahin</dc:creator>
  <cp:lastModifiedBy>canan</cp:lastModifiedBy>
  <cp:revision>15</cp:revision>
  <dcterms:created xsi:type="dcterms:W3CDTF">2015-02-24T17:07:13Z</dcterms:created>
  <dcterms:modified xsi:type="dcterms:W3CDTF">2018-02-12T18:19:00Z</dcterms:modified>
</cp:coreProperties>
</file>