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30.09.2019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44576D-EC0D-4FB4-B116-74DD251B58F6}"/>
              </a:ext>
            </a:extLst>
          </p:cNvPr>
          <p:cNvSpPr>
            <a:spLocks noGrp="1"/>
          </p:cNvSpPr>
          <p:nvPr>
            <p:ph type="ctrTitle"/>
          </p:nvPr>
        </p:nvSpPr>
        <p:spPr>
          <a:xfrm>
            <a:off x="685800" y="2130425"/>
            <a:ext cx="7772400" cy="3602831"/>
          </a:xfrm>
        </p:spPr>
        <p:txBody>
          <a:bodyPr>
            <a:normAutofit/>
          </a:bodyPr>
          <a:lstStyle/>
          <a:p>
            <a:r>
              <a:rPr lang="tr-TR" b="1" dirty="0"/>
              <a:t>KONU 2</a:t>
            </a:r>
            <a:br>
              <a:rPr lang="tr-TR" b="1" dirty="0"/>
            </a:br>
            <a:r>
              <a:rPr lang="tr-TR" b="1" dirty="0"/>
              <a:t>Halkla İlişkilerde Tarih Yazıcılığı: Farklı Tarih Yazımları Üzerinden Bir Karşılaştırma</a:t>
            </a:r>
          </a:p>
        </p:txBody>
      </p:sp>
    </p:spTree>
    <p:extLst>
      <p:ext uri="{BB962C8B-B14F-4D97-AF65-F5344CB8AC3E}">
        <p14:creationId xmlns:p14="http://schemas.microsoft.com/office/powerpoint/2010/main" val="3748167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normAutofit fontScale="92500" lnSpcReduction="10000"/>
          </a:bodyPr>
          <a:lstStyle/>
          <a:p>
            <a:pPr marL="0" indent="0">
              <a:buNone/>
            </a:pPr>
            <a:r>
              <a:rPr lang="tr-TR" dirty="0"/>
              <a:t>4) Bu açıdan </a:t>
            </a:r>
            <a:r>
              <a:rPr lang="tr-TR" dirty="0" err="1"/>
              <a:t>Pimlott’a</a:t>
            </a:r>
            <a:r>
              <a:rPr lang="tr-TR" dirty="0"/>
              <a:t> göre halkla ilişkiler demokrasiyle ilgilidir ama “bu durum </a:t>
            </a:r>
            <a:r>
              <a:rPr lang="tr-TR" dirty="0" err="1"/>
              <a:t>Hiebert</a:t>
            </a:r>
            <a:r>
              <a:rPr lang="tr-TR" dirty="0"/>
              <a:t> için demokrasinin oynadığı temel bir açıklama türü değildir. Bunun yerine </a:t>
            </a:r>
            <a:r>
              <a:rPr lang="tr-TR" dirty="0" err="1"/>
              <a:t>Pimlott</a:t>
            </a:r>
            <a:r>
              <a:rPr lang="tr-TR" dirty="0"/>
              <a:t> halkla ilişkilerin ekonomik, teknolojik ve toplumsal değişim gibi bir çok nedenden kaynaklı bir biçimde değişen çevrenin taleplerine yönelik olarak rasyonel, üst düzeyde, işlevsel ve yönetimsel bir yanıt olduğunu ifade eder. </a:t>
            </a:r>
            <a:r>
              <a:rPr lang="tr-TR" dirty="0" err="1"/>
              <a:t>Pimlott</a:t>
            </a:r>
            <a:r>
              <a:rPr lang="tr-TR" dirty="0"/>
              <a:t> halkla ilişkilere oldukça nötr ve işlevsel bir açıklama biçimi getirmiştir ancak ideolojik bir konum olarak halkla ilişkileri açıklamamıştır. Örgütler çevrelerine uyarlanarak ya da çevrelerini düzenlemeye çalışarak yasamak zorundadırlar ve uzmanlaşmış halkla ilişkiler rolleri bunları gerçekleştirmeye çalışırlar.” (Becerikli, 2008: 49)</a:t>
            </a:r>
            <a:endParaRPr lang="en-GB" dirty="0"/>
          </a:p>
          <a:p>
            <a:pPr marL="0" indent="0">
              <a:buNone/>
            </a:pPr>
            <a:endParaRPr lang="tr-TR" dirty="0"/>
          </a:p>
        </p:txBody>
      </p:sp>
    </p:spTree>
    <p:extLst>
      <p:ext uri="{BB962C8B-B14F-4D97-AF65-F5344CB8AC3E}">
        <p14:creationId xmlns:p14="http://schemas.microsoft.com/office/powerpoint/2010/main" val="411400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r>
              <a:rPr lang="tr-TR" dirty="0" err="1"/>
              <a:t>Tedlow</a:t>
            </a:r>
            <a:r>
              <a:rPr lang="tr-TR" dirty="0"/>
              <a:t> ise Amerikan iş dünyasının eskiden beri kamuoyunun onayına ihtiyaç duyduğunu belirtir. Halkla ilişkiler öncesinde iş dünyasının gizemli, duygusuz olduğu varsayımını kabul etmez. (Becerikli, 2008: 49) “</a:t>
            </a:r>
            <a:r>
              <a:rPr lang="tr-TR" dirty="0" err="1"/>
              <a:t>Tedlow</a:t>
            </a:r>
            <a:r>
              <a:rPr lang="tr-TR" dirty="0"/>
              <a:t> halkla ilişkileri; ekonomik, teknolojik ve toplumsal boyutlu bir dizi değişime, örgüt yönetimlerinin bir yanıtı olarak görür ve örgütlerin, demokrasinin ideolojik anlamlar yüklü diline daha az mali kaynak ayırarak daha fazla etkinlik ve verimlilik sağlamak için sarf ettikleri çabanın bir parçası olarak görür (Becerikli, 2008: 50). </a:t>
            </a:r>
            <a:endParaRPr lang="en-GB" dirty="0"/>
          </a:p>
          <a:p>
            <a:pPr marL="0" indent="0">
              <a:buNone/>
            </a:pPr>
            <a:endParaRPr lang="tr-TR" dirty="0"/>
          </a:p>
        </p:txBody>
      </p:sp>
    </p:spTree>
    <p:extLst>
      <p:ext uri="{BB962C8B-B14F-4D97-AF65-F5344CB8AC3E}">
        <p14:creationId xmlns:p14="http://schemas.microsoft.com/office/powerpoint/2010/main" val="3361239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r>
              <a:rPr lang="tr-TR" dirty="0"/>
              <a:t>Dallas </a:t>
            </a:r>
            <a:r>
              <a:rPr lang="tr-TR" dirty="0" err="1"/>
              <a:t>Smythe</a:t>
            </a:r>
            <a:r>
              <a:rPr lang="tr-TR" dirty="0"/>
              <a:t>, Marksist perspektiften halkla ilişkiler evrimini, “kitle iletişiminin materyalist-realist teori olarak adlandırdığı bir bakış açısından yapar” (Becerikli, 2008: 50). Ona göre kapitalist ülkelerde kitle medyası “tüketim malları üreten is dünyasındaki örgütlere bir meta olarak izleyici oluşturur ve pazarlar.” Halkla ilişkiler reklam dışında kalan diğer ürünlerin içerini etkilemek amacındadır. </a:t>
            </a:r>
            <a:endParaRPr lang="en-GB" dirty="0"/>
          </a:p>
          <a:p>
            <a:pPr marL="0" indent="0">
              <a:buNone/>
            </a:pPr>
            <a:endParaRPr lang="tr-TR" dirty="0"/>
          </a:p>
        </p:txBody>
      </p:sp>
    </p:spTree>
    <p:extLst>
      <p:ext uri="{BB962C8B-B14F-4D97-AF65-F5344CB8AC3E}">
        <p14:creationId xmlns:p14="http://schemas.microsoft.com/office/powerpoint/2010/main" val="41090692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normAutofit fontScale="92500" lnSpcReduction="20000"/>
          </a:bodyPr>
          <a:lstStyle/>
          <a:p>
            <a:pPr marL="0" indent="0">
              <a:buNone/>
            </a:pPr>
            <a:r>
              <a:rPr lang="tr-TR" dirty="0"/>
              <a:t>19.yy’dan 20.yy’a geçişte insanlar iş dünyasının uygulamalarına öfke duymaya başlamıştır. “</a:t>
            </a:r>
            <a:r>
              <a:rPr lang="tr-TR" dirty="0" err="1"/>
              <a:t>Hiebert</a:t>
            </a:r>
            <a:r>
              <a:rPr lang="tr-TR" dirty="0"/>
              <a:t> bu süreci kapitalizm için bir kriz olarak nitelendirir. Lee bu süreci is dünyası ve halk arasındaki karşılıklı anlayışın yokluğuyla ilintilendirir. Oysa </a:t>
            </a:r>
            <a:r>
              <a:rPr lang="tr-TR" dirty="0" err="1"/>
              <a:t>Smythe’e</a:t>
            </a:r>
            <a:r>
              <a:rPr lang="tr-TR" dirty="0"/>
              <a:t> göre; gerçek sorun anlayış yokluğu değil halkın her şeyi gerçek anlamıyla fark etmesidir.” Buna ek olarak iş dünyasında “büyüme” sorunu ortaya çıkmıştır. Örgütler daha büyük pazarlara ihtiyaç duymaya başlamışlardır. “Bu noktada tüketici olarak görülen insanlar üzerinde bir hegemonya, kültür ve iletişim yoluyla bilinç üzerinde bir tahakküm kurma sorunu ortaya çıkmıştır.” (Becerikli, 2008: 50-51). Bu açıdan </a:t>
            </a:r>
            <a:r>
              <a:rPr lang="tr-TR" dirty="0" err="1"/>
              <a:t>Smythe</a:t>
            </a:r>
            <a:r>
              <a:rPr lang="tr-TR" dirty="0"/>
              <a:t> kapitalist sistemin devamında bilincin rolüne vurgu yapmaktadır. Halkla ilişkiler faaliyetleri meşruiyet krizlerine verilen yanıttır. (Becerikli, 2008: 51)</a:t>
            </a:r>
            <a:endParaRPr lang="en-GB" dirty="0"/>
          </a:p>
          <a:p>
            <a:pPr marL="0" indent="0">
              <a:buNone/>
            </a:pPr>
            <a:endParaRPr lang="tr-TR" dirty="0"/>
          </a:p>
        </p:txBody>
      </p:sp>
    </p:spTree>
    <p:extLst>
      <p:ext uri="{BB962C8B-B14F-4D97-AF65-F5344CB8AC3E}">
        <p14:creationId xmlns:p14="http://schemas.microsoft.com/office/powerpoint/2010/main" val="350804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r>
              <a:rPr lang="tr-TR" dirty="0" err="1"/>
              <a:t>Olasky’nin</a:t>
            </a:r>
            <a:r>
              <a:rPr lang="tr-TR" dirty="0"/>
              <a:t> halkla ilişkiler tarihine yönelik analizi ise </a:t>
            </a:r>
            <a:r>
              <a:rPr lang="tr-TR" dirty="0" err="1"/>
              <a:t>Smythe’inkiyle</a:t>
            </a:r>
            <a:r>
              <a:rPr lang="tr-TR" dirty="0"/>
              <a:t> farklılıklar taşımaktadır. İkisi de “halkla ilişkilerin büyük firmalar tarafından pazarları kontrol etmek ve verimliliği artırmak için kullanılan bir strateji olduğu konusunda hemfikirdirler.” Ancak </a:t>
            </a:r>
            <a:r>
              <a:rPr lang="tr-TR" dirty="0" err="1"/>
              <a:t>Smythe</a:t>
            </a:r>
            <a:r>
              <a:rPr lang="tr-TR" dirty="0"/>
              <a:t> sol perspektiften, </a:t>
            </a:r>
            <a:r>
              <a:rPr lang="tr-TR" dirty="0" err="1"/>
              <a:t>Olasky</a:t>
            </a:r>
            <a:r>
              <a:rPr lang="tr-TR" dirty="0"/>
              <a:t> serbest pazar muhafazakârlığından analize yaklaşırlar. </a:t>
            </a:r>
            <a:r>
              <a:rPr lang="tr-TR" dirty="0" err="1"/>
              <a:t>Olasky</a:t>
            </a:r>
            <a:r>
              <a:rPr lang="tr-TR" dirty="0"/>
              <a:t> çizgisel doğrultuda, ilerlemeci bir yaklaşımın yanlış olabileceğini söyler. Yani basın ajansı</a:t>
            </a:r>
            <a:r>
              <a:rPr lang="tr-TR" dirty="0">
                <a:sym typeface="Wingdings" panose="05000000000000000000" pitchFamily="2" charset="2"/>
              </a:rPr>
              <a:t></a:t>
            </a:r>
            <a:r>
              <a:rPr lang="tr-TR" dirty="0"/>
              <a:t> kamuyu bilgilendirme</a:t>
            </a:r>
            <a:r>
              <a:rPr lang="tr-TR" dirty="0">
                <a:sym typeface="Wingdings" panose="05000000000000000000" pitchFamily="2" charset="2"/>
              </a:rPr>
              <a:t></a:t>
            </a:r>
            <a:r>
              <a:rPr lang="tr-TR" dirty="0"/>
              <a:t> tek yönlü simetrik</a:t>
            </a:r>
            <a:r>
              <a:rPr lang="tr-TR" dirty="0">
                <a:sym typeface="Wingdings" panose="05000000000000000000" pitchFamily="2" charset="2"/>
              </a:rPr>
              <a:t></a:t>
            </a:r>
            <a:r>
              <a:rPr lang="tr-TR" dirty="0"/>
              <a:t> iki yönlü simetrik.</a:t>
            </a:r>
          </a:p>
        </p:txBody>
      </p:sp>
    </p:spTree>
    <p:extLst>
      <p:ext uri="{BB962C8B-B14F-4D97-AF65-F5344CB8AC3E}">
        <p14:creationId xmlns:p14="http://schemas.microsoft.com/office/powerpoint/2010/main" val="3562174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normAutofit lnSpcReduction="10000"/>
          </a:bodyPr>
          <a:lstStyle/>
          <a:p>
            <a:pPr marL="0" indent="0">
              <a:buNone/>
            </a:pPr>
            <a:r>
              <a:rPr lang="tr-TR" dirty="0"/>
              <a:t>En son çizgide halkla ilişkiler uzmanlarının kamu çıkarına hizmet etme duygusuyla motive oldukları açıklanır. Halkla ilişkiler tarihi dürüst biçimde okunduğunda “uzmanların etik kurallara bağlı olarak davrandıklarına ilişkin açık kanıtlar yoktur…. </a:t>
            </a:r>
            <a:r>
              <a:rPr lang="tr-TR" dirty="0" err="1"/>
              <a:t>Olasky’ye</a:t>
            </a:r>
            <a:r>
              <a:rPr lang="tr-TR" dirty="0"/>
              <a:t> göre belli başlı kurumsal halkla ilişkiler yöneticileri hükümet ve is dünyasındaki büyük örgütler arasındaki iş birliğini güçlendirerek serbest girişimi yok etmeye çalışmışlardır. Kurumsal halkla ilişkiler yöneticileri daha küçük rakiplerini ortadan kaldırmak ve kendi çıkarlarını gerçekleştirmek için ekonomik düzenlemeleri desteklemişlerdir” (Becerikli, 2008: 51-52). </a:t>
            </a:r>
            <a:endParaRPr lang="en-GB" dirty="0"/>
          </a:p>
          <a:p>
            <a:pPr marL="0" indent="0">
              <a:buNone/>
            </a:pPr>
            <a:endParaRPr lang="tr-TR" dirty="0"/>
          </a:p>
        </p:txBody>
      </p:sp>
    </p:spTree>
    <p:extLst>
      <p:ext uri="{BB962C8B-B14F-4D97-AF65-F5344CB8AC3E}">
        <p14:creationId xmlns:p14="http://schemas.microsoft.com/office/powerpoint/2010/main" val="24016398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r>
              <a:rPr lang="tr-TR" dirty="0" err="1"/>
              <a:t>Olasky</a:t>
            </a:r>
            <a:r>
              <a:rPr lang="tr-TR" dirty="0"/>
              <a:t>, </a:t>
            </a:r>
            <a:r>
              <a:rPr lang="tr-TR" dirty="0" err="1"/>
              <a:t>Hiebert’in</a:t>
            </a:r>
            <a:r>
              <a:rPr lang="tr-TR" dirty="0"/>
              <a:t> demokratik ideallerin şampiyonu olarak tasvir ettiği </a:t>
            </a:r>
            <a:r>
              <a:rPr lang="tr-TR" dirty="0" err="1"/>
              <a:t>Ivy</a:t>
            </a:r>
            <a:r>
              <a:rPr lang="tr-TR" dirty="0"/>
              <a:t> Lee’yi farklı yorumlar: “Lee’nin kontrolü sağlamaya yönelik bir uzman ve propagandacı olduğunu belirterek, onun kolektivist cepheye sıkı sıkıya bağlı olduğunu ve eylemlerinin bireysel özgürlük ve seçim sansını azalttığını vurgular.” (Becerikli, 2008: 52)</a:t>
            </a:r>
          </a:p>
        </p:txBody>
      </p:sp>
    </p:spTree>
    <p:extLst>
      <p:ext uri="{BB962C8B-B14F-4D97-AF65-F5344CB8AC3E}">
        <p14:creationId xmlns:p14="http://schemas.microsoft.com/office/powerpoint/2010/main" val="1829833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r>
              <a:rPr lang="tr-TR" dirty="0"/>
              <a:t>1984’te </a:t>
            </a:r>
            <a:r>
              <a:rPr lang="tr-TR" dirty="0" err="1"/>
              <a:t>Bernays</a:t>
            </a:r>
            <a:r>
              <a:rPr lang="tr-TR" dirty="0"/>
              <a:t> ile röportaj yapan </a:t>
            </a:r>
            <a:r>
              <a:rPr lang="tr-TR" dirty="0" err="1"/>
              <a:t>Olasky</a:t>
            </a:r>
            <a:r>
              <a:rPr lang="tr-TR" dirty="0"/>
              <a:t>, halkla ilişkiler felsefesine ilişkin şunları keşfeder: </a:t>
            </a:r>
            <a:endParaRPr lang="en-GB" dirty="0"/>
          </a:p>
          <a:p>
            <a:pPr marL="0" indent="0">
              <a:buNone/>
            </a:pPr>
            <a:r>
              <a:rPr lang="tr-TR" dirty="0"/>
              <a:t>“a) Kitleler arasında duygu mantıktan daha güçlüdür.</a:t>
            </a:r>
            <a:endParaRPr lang="en-GB" dirty="0"/>
          </a:p>
          <a:p>
            <a:pPr marL="0" indent="0">
              <a:buNone/>
            </a:pPr>
            <a:r>
              <a:rPr lang="tr-TR" dirty="0"/>
              <a:t>b) Kitlelerin halkla ilişkiler teknikleri yoluyla manipülasyonu, kaosu önlemenin ve kamu düzenini sağlamanın bir yoludur.” (Becerikli, 2008: 52)</a:t>
            </a:r>
            <a:endParaRPr lang="en-GB" dirty="0"/>
          </a:p>
          <a:p>
            <a:pPr marL="0" indent="0">
              <a:buNone/>
            </a:pPr>
            <a:endParaRPr lang="tr-TR" dirty="0"/>
          </a:p>
        </p:txBody>
      </p:sp>
    </p:spTree>
    <p:extLst>
      <p:ext uri="{BB962C8B-B14F-4D97-AF65-F5344CB8AC3E}">
        <p14:creationId xmlns:p14="http://schemas.microsoft.com/office/powerpoint/2010/main" val="4198535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normAutofit lnSpcReduction="10000"/>
          </a:bodyPr>
          <a:lstStyle/>
          <a:p>
            <a:pPr marL="0" indent="0">
              <a:buNone/>
            </a:pPr>
            <a:r>
              <a:rPr lang="tr-TR" dirty="0"/>
              <a:t>James </a:t>
            </a:r>
            <a:r>
              <a:rPr lang="tr-TR" dirty="0" err="1"/>
              <a:t>Grunig</a:t>
            </a:r>
            <a:r>
              <a:rPr lang="tr-TR" dirty="0"/>
              <a:t> ise “</a:t>
            </a:r>
            <a:r>
              <a:rPr lang="tr-TR" dirty="0" err="1"/>
              <a:t>Olasky’i</a:t>
            </a:r>
            <a:r>
              <a:rPr lang="tr-TR" dirty="0"/>
              <a:t>, hükümet ya da dışarıdaki grupların müdahalesi olmadan özel </a:t>
            </a:r>
            <a:r>
              <a:rPr lang="tr-TR" dirty="0" err="1"/>
              <a:t>tesebbüsün</a:t>
            </a:r>
            <a:r>
              <a:rPr lang="tr-TR" dirty="0"/>
              <a:t> çıkarlarını sürdürmesi için özerk olması gerektiğini savunduğundan dolayı ‘muhafazakar liberal’ olarak tanımlar. Ayrıca </a:t>
            </a:r>
            <a:r>
              <a:rPr lang="tr-TR" dirty="0" err="1"/>
              <a:t>Olasky</a:t>
            </a:r>
            <a:r>
              <a:rPr lang="tr-TR" dirty="0"/>
              <a:t> özel sektörün çıkarlarını halkla ilişkiler uzmanları aracılığı olmadan sürdürmesi gerektiğini savunmaktadır. Marksist perspektiften konuya yaklaşanlar da halkla ilişkilerin var olmadığı bir toplum özlemi içindedirler. </a:t>
            </a:r>
            <a:r>
              <a:rPr lang="tr-TR" dirty="0" err="1"/>
              <a:t>Grunig</a:t>
            </a:r>
            <a:r>
              <a:rPr lang="tr-TR" dirty="0"/>
              <a:t> hem </a:t>
            </a:r>
            <a:r>
              <a:rPr lang="tr-TR" dirty="0" err="1"/>
              <a:t>Olasky’nin</a:t>
            </a:r>
            <a:r>
              <a:rPr lang="tr-TR" dirty="0"/>
              <a:t> hem de Marksistlerin bir noktayı gözden kaçırdıklarını belirtmektedir. Ona göre, iki yönlü simetrik model hem örgüt hem de toplum yararına bir potansiyel sunmaktadır” (Becerikli: 2008:53)</a:t>
            </a:r>
            <a:endParaRPr lang="en-GB" dirty="0"/>
          </a:p>
          <a:p>
            <a:pPr marL="0" indent="0">
              <a:buNone/>
            </a:pPr>
            <a:endParaRPr lang="tr-TR" dirty="0"/>
          </a:p>
        </p:txBody>
      </p:sp>
    </p:spTree>
    <p:extLst>
      <p:ext uri="{BB962C8B-B14F-4D97-AF65-F5344CB8AC3E}">
        <p14:creationId xmlns:p14="http://schemas.microsoft.com/office/powerpoint/2010/main" val="2095598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r>
              <a:rPr lang="tr-TR" dirty="0"/>
              <a:t>“Halkla ilişkiler üzerine geliştirilen tarihsel perspektifleri özetleyecek olursak, halkla ilişkilerin 19. yüzyılın son </a:t>
            </a:r>
            <a:r>
              <a:rPr lang="tr-TR" dirty="0" err="1"/>
              <a:t>çeyregi</a:t>
            </a:r>
            <a:r>
              <a:rPr lang="tr-TR" dirty="0"/>
              <a:t>, 20. yüzyılın ilk çeyreğinde ortaya çıktığını ve belirleyici ekonomik, teknolojik ve toplumsal değişimler bağlamında yükseldiğini söyleyebiliriz.”</a:t>
            </a:r>
            <a:endParaRPr lang="en-GB" dirty="0"/>
          </a:p>
          <a:p>
            <a:pPr marL="0" indent="0">
              <a:buNone/>
            </a:pPr>
            <a:endParaRPr lang="tr-TR" dirty="0"/>
          </a:p>
        </p:txBody>
      </p:sp>
    </p:spTree>
    <p:extLst>
      <p:ext uri="{BB962C8B-B14F-4D97-AF65-F5344CB8AC3E}">
        <p14:creationId xmlns:p14="http://schemas.microsoft.com/office/powerpoint/2010/main" val="2764289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r>
              <a:rPr lang="tr-TR" dirty="0"/>
              <a:t>Tarih nedir? Her tarih aynı şekilde mi yazılır ve okunur?</a:t>
            </a:r>
          </a:p>
          <a:p>
            <a:pPr marL="0" indent="0">
              <a:buNone/>
            </a:pPr>
            <a:r>
              <a:rPr lang="tr-TR" dirty="0"/>
              <a:t>Bir tarihçi asla tam olarak nesnel olamaz. Tarihçi de, hepimiz gibi sözcükleri kullanarak yazar. Oysa dil, nesnel değildir. Sözcüklerin sözlük anlamları dışında edindikleri birçok </a:t>
            </a:r>
            <a:r>
              <a:rPr lang="tr-TR" dirty="0" err="1"/>
              <a:t>çağrışımsal</a:t>
            </a:r>
            <a:r>
              <a:rPr lang="tr-TR" dirty="0"/>
              <a:t> anlam vardır. Tarihçinin bir insan grubunu ya da onun yapıp ettiklerini adlandırırken seçeceği sözcükler ister istemez kendi dünya görüşünden etkilenecektir. </a:t>
            </a:r>
          </a:p>
        </p:txBody>
      </p:sp>
    </p:spTree>
    <p:extLst>
      <p:ext uri="{BB962C8B-B14F-4D97-AF65-F5344CB8AC3E}">
        <p14:creationId xmlns:p14="http://schemas.microsoft.com/office/powerpoint/2010/main" val="544455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normAutofit fontScale="92500" lnSpcReduction="20000"/>
          </a:bodyPr>
          <a:lstStyle/>
          <a:p>
            <a:pPr marL="0" indent="0">
              <a:buNone/>
            </a:pPr>
            <a:r>
              <a:rPr lang="tr-TR" dirty="0"/>
              <a:t>“• İş dünyasındaki rekabetin yol açtığı bir kriz monopol kapitalizme neden olmuştur.</a:t>
            </a:r>
            <a:endParaRPr lang="en-GB" dirty="0"/>
          </a:p>
          <a:p>
            <a:pPr marL="0" indent="0">
              <a:buNone/>
            </a:pPr>
            <a:r>
              <a:rPr lang="tr-TR" dirty="0"/>
              <a:t>• Toplumda genel olarak örgütlerde ve uzmanlaşmada bir artış olmuştur.</a:t>
            </a:r>
            <a:endParaRPr lang="en-GB" dirty="0"/>
          </a:p>
          <a:p>
            <a:pPr marL="0" indent="0">
              <a:buNone/>
            </a:pPr>
            <a:r>
              <a:rPr lang="tr-TR" dirty="0"/>
              <a:t>• Gruplar arasındaki iletişim sorunları artmaya başlamıştır.</a:t>
            </a:r>
            <a:endParaRPr lang="en-GB" dirty="0"/>
          </a:p>
          <a:p>
            <a:pPr marL="0" indent="0">
              <a:buNone/>
            </a:pPr>
            <a:r>
              <a:rPr lang="tr-TR" dirty="0"/>
              <a:t>• Pazarlama ve yönetim alanlarına ilişkin bilimsel yaklaşımlarda bir ilerleme gözlenmiştir.</a:t>
            </a:r>
            <a:endParaRPr lang="en-GB" dirty="0"/>
          </a:p>
          <a:p>
            <a:pPr marL="0" indent="0">
              <a:buNone/>
            </a:pPr>
            <a:r>
              <a:rPr lang="tr-TR" dirty="0"/>
              <a:t>• Genel olarak teknolojide özel olarak da kitle iletişim tekniklerinde ilerlemeler kaydedilmiştir.</a:t>
            </a:r>
            <a:endParaRPr lang="en-GB" dirty="0"/>
          </a:p>
          <a:p>
            <a:pPr marL="0" indent="0">
              <a:buNone/>
            </a:pPr>
            <a:r>
              <a:rPr lang="tr-TR" dirty="0"/>
              <a:t>• Genel olarak eğitim düzeyinde bir artış gerçekleşmiştir.</a:t>
            </a:r>
            <a:endParaRPr lang="en-GB" dirty="0"/>
          </a:p>
          <a:p>
            <a:pPr marL="0" indent="0">
              <a:buNone/>
            </a:pPr>
            <a:r>
              <a:rPr lang="tr-TR" dirty="0"/>
              <a:t>• Değerlerde bir değişim gerçekleşmiş ve insanlar arası eşitliği savunan bir anlayış yükselişe geçmiştir.” (Becerikli: 2008:53)</a:t>
            </a:r>
            <a:endParaRPr lang="en-GB" dirty="0"/>
          </a:p>
          <a:p>
            <a:pPr marL="0" indent="0">
              <a:buNone/>
            </a:pPr>
            <a:endParaRPr lang="tr-TR" dirty="0"/>
          </a:p>
        </p:txBody>
      </p:sp>
    </p:spTree>
    <p:extLst>
      <p:ext uri="{BB962C8B-B14F-4D97-AF65-F5344CB8AC3E}">
        <p14:creationId xmlns:p14="http://schemas.microsoft.com/office/powerpoint/2010/main" val="351640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525344"/>
          </a:xfrm>
        </p:spPr>
        <p:txBody>
          <a:bodyPr>
            <a:normAutofit fontScale="92500"/>
          </a:bodyPr>
          <a:lstStyle/>
          <a:p>
            <a:pPr marL="0" indent="0">
              <a:buNone/>
            </a:pPr>
            <a:r>
              <a:rPr lang="tr-TR" dirty="0"/>
              <a:t>Wise, halkla ilişkiler tarihi üzerine getirilen yaklaşımları dört grupta sınıflandırır:</a:t>
            </a:r>
            <a:endParaRPr lang="en-GB" dirty="0"/>
          </a:p>
          <a:p>
            <a:pPr marL="514350" lvl="0" indent="-514350">
              <a:buFont typeface="+mj-lt"/>
              <a:buAutoNum type="arabicPeriod"/>
            </a:pPr>
            <a:r>
              <a:rPr lang="tr-TR" dirty="0"/>
              <a:t>İlerlemeci tarihçiler (1910-1950 arası, ABD yaşamı durgun ve sorunsuz olarak nitelerler. </a:t>
            </a:r>
            <a:r>
              <a:rPr lang="tr-TR" dirty="0" err="1"/>
              <a:t>Örn</a:t>
            </a:r>
            <a:r>
              <a:rPr lang="tr-TR" dirty="0"/>
              <a:t>. </a:t>
            </a:r>
            <a:r>
              <a:rPr lang="tr-TR" dirty="0" err="1"/>
              <a:t>Hiebert</a:t>
            </a:r>
            <a:r>
              <a:rPr lang="tr-TR" dirty="0"/>
              <a:t>)</a:t>
            </a:r>
            <a:endParaRPr lang="en-GB" dirty="0"/>
          </a:p>
          <a:p>
            <a:pPr marL="514350" lvl="0" indent="-514350">
              <a:buFont typeface="+mj-lt"/>
              <a:buAutoNum type="arabicPeriod"/>
            </a:pPr>
            <a:r>
              <a:rPr lang="tr-TR" dirty="0" err="1"/>
              <a:t>İlerlemecilik</a:t>
            </a:r>
            <a:r>
              <a:rPr lang="tr-TR" dirty="0"/>
              <a:t> karşıtı tarihçiler (1950 sonrası, tarihsel geçerlik daha karmaşıktır derler. </a:t>
            </a:r>
            <a:r>
              <a:rPr lang="tr-TR" dirty="0" err="1"/>
              <a:t>Tedlow</a:t>
            </a:r>
            <a:r>
              <a:rPr lang="tr-TR" dirty="0"/>
              <a:t> ve </a:t>
            </a:r>
            <a:r>
              <a:rPr lang="tr-TR" dirty="0" err="1"/>
              <a:t>Olasky</a:t>
            </a:r>
            <a:r>
              <a:rPr lang="tr-TR" dirty="0"/>
              <a:t>)</a:t>
            </a:r>
            <a:endParaRPr lang="en-GB" dirty="0"/>
          </a:p>
          <a:p>
            <a:pPr marL="514350" lvl="0" indent="-514350">
              <a:buFont typeface="+mj-lt"/>
              <a:buAutoNum type="arabicPeriod"/>
            </a:pPr>
            <a:r>
              <a:rPr lang="tr-TR" dirty="0"/>
              <a:t>Yeni sol tarihçileri (1960 sonrası, </a:t>
            </a:r>
            <a:r>
              <a:rPr lang="tr-TR" dirty="0" err="1"/>
              <a:t>Smythe</a:t>
            </a:r>
            <a:r>
              <a:rPr lang="tr-TR" dirty="0"/>
              <a:t>)</a:t>
            </a:r>
            <a:endParaRPr lang="en-GB" dirty="0"/>
          </a:p>
          <a:p>
            <a:pPr marL="514350" lvl="0" indent="-514350">
              <a:buFont typeface="+mj-lt"/>
              <a:buAutoNum type="arabicPeriod"/>
            </a:pPr>
            <a:r>
              <a:rPr lang="tr-TR" dirty="0"/>
              <a:t>Yeni sağ tarihçileri (</a:t>
            </a:r>
            <a:r>
              <a:rPr lang="tr-TR" dirty="0" err="1"/>
              <a:t>Olasky</a:t>
            </a:r>
            <a:r>
              <a:rPr lang="tr-TR" dirty="0"/>
              <a:t>) (Becerikli: 2008:54-55)</a:t>
            </a:r>
          </a:p>
          <a:p>
            <a:pPr marL="0" indent="0">
              <a:buNone/>
            </a:pPr>
            <a:r>
              <a:rPr lang="tr-TR" dirty="0"/>
              <a:t>Örneğin </a:t>
            </a:r>
            <a:r>
              <a:rPr lang="tr-TR" dirty="0" err="1"/>
              <a:t>L’Etang’da</a:t>
            </a:r>
            <a:r>
              <a:rPr lang="tr-TR" dirty="0"/>
              <a:t> halkla ilişkilerin ilerleme mantığına dayalı dört modelle tarif edilen tarihsel anlatıyı eleştirmektedir. “Bu anlatının “tarihsel gelişimin farklı patikalarının” olduğu kültürlere uygun olmadığını savunmaktadır” (Aktaş vd. 2013: 21). </a:t>
            </a:r>
            <a:endParaRPr lang="en-GB" dirty="0"/>
          </a:p>
          <a:p>
            <a:pPr marL="0" lvl="0" indent="0">
              <a:buNone/>
            </a:pPr>
            <a:endParaRPr lang="en-GB" dirty="0"/>
          </a:p>
          <a:p>
            <a:pPr marL="0" indent="0">
              <a:buNone/>
            </a:pPr>
            <a:endParaRPr lang="tr-TR" dirty="0"/>
          </a:p>
        </p:txBody>
      </p:sp>
    </p:spTree>
    <p:extLst>
      <p:ext uri="{BB962C8B-B14F-4D97-AF65-F5344CB8AC3E}">
        <p14:creationId xmlns:p14="http://schemas.microsoft.com/office/powerpoint/2010/main" val="65850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35C184-C0A6-40E0-9EAB-5F30078CD023}"/>
              </a:ext>
            </a:extLst>
          </p:cNvPr>
          <p:cNvSpPr>
            <a:spLocks noGrp="1"/>
          </p:cNvSpPr>
          <p:nvPr>
            <p:ph idx="1"/>
          </p:nvPr>
        </p:nvSpPr>
        <p:spPr>
          <a:xfrm>
            <a:off x="179512" y="188640"/>
            <a:ext cx="8568952" cy="6480720"/>
          </a:xfrm>
        </p:spPr>
        <p:txBody>
          <a:bodyPr/>
          <a:lstStyle/>
          <a:p>
            <a:r>
              <a:rPr lang="tr-TR" dirty="0"/>
              <a:t>PEKİ TÜRKİYE’DE DURUM NE?</a:t>
            </a:r>
            <a:endParaRPr lang="en-GB" dirty="0"/>
          </a:p>
          <a:p>
            <a:pPr marL="0" indent="0">
              <a:buNone/>
            </a:pPr>
            <a:r>
              <a:rPr lang="tr-TR" dirty="0"/>
              <a:t>Türkiye’de halkla ilişkiler tarihi nasıl ele alınıyor? “Türkiye’de yazılmış halkla ilişkiler kitaplarının hemen hemen tümü halkla ilişkilerin tarihini Amerika Birleşik Devletleri’ndeki halkla ilişkiler uygulamalarının tarihi olarak alırlar.” (Kazancı, 2006: 5). </a:t>
            </a:r>
            <a:endParaRPr lang="en-GB" dirty="0"/>
          </a:p>
          <a:p>
            <a:pPr marL="0" indent="0">
              <a:buNone/>
            </a:pPr>
            <a:endParaRPr lang="tr-TR" dirty="0"/>
          </a:p>
        </p:txBody>
      </p:sp>
    </p:spTree>
    <p:extLst>
      <p:ext uri="{BB962C8B-B14F-4D97-AF65-F5344CB8AC3E}">
        <p14:creationId xmlns:p14="http://schemas.microsoft.com/office/powerpoint/2010/main" val="1085779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35C184-C0A6-40E0-9EAB-5F30078CD023}"/>
              </a:ext>
            </a:extLst>
          </p:cNvPr>
          <p:cNvSpPr>
            <a:spLocks noGrp="1"/>
          </p:cNvSpPr>
          <p:nvPr>
            <p:ph idx="1"/>
          </p:nvPr>
        </p:nvSpPr>
        <p:spPr>
          <a:xfrm>
            <a:off x="179512" y="188640"/>
            <a:ext cx="8568952" cy="6480720"/>
          </a:xfrm>
        </p:spPr>
        <p:txBody>
          <a:bodyPr>
            <a:normAutofit fontScale="92500" lnSpcReduction="20000"/>
          </a:bodyPr>
          <a:lstStyle/>
          <a:p>
            <a:r>
              <a:rPr lang="tr-TR" dirty="0"/>
              <a:t>Türkiye’de halkla ilişkilerin gelişimine baktığımızda 1960’lı yıllarda kurumsallaşmaya başladığını, akademik bir alan olarak belirdiğini görüyoruz. ABD’de kökenleri 19.yy’a kadar uzanırken Türkiye’deki kısa geçmişin nedeni ihmal ya da gecikmeden değildir. “Toplumsal, ekonomik ve siyasal iklimin ancak anılan yıllarda şekillenmiş olmasındandır.” (Aktaş vd. 2013: 9). 1960’lı yıllardan önce tam olarak bilinçli, planlı, düzenli faaliyetlerden söz etmek mümkün olmasa da uygulamalar var. 1960-80 arasında ise “Türkiye’de halkla ilişkilerin ‘planlı, sistematik ve tanımlanmış’ bir çaba olarak biçim kazandığı ve </a:t>
            </a:r>
            <a:r>
              <a:rPr lang="tr-TR" dirty="0" err="1"/>
              <a:t>meslekleşme</a:t>
            </a:r>
            <a:r>
              <a:rPr lang="tr-TR" dirty="0"/>
              <a:t> yönünde girişimlerin başladığı” (Aktaş vd. 2013: 10) görülmektedir.</a:t>
            </a:r>
            <a:endParaRPr lang="en-GB" dirty="0"/>
          </a:p>
          <a:p>
            <a:r>
              <a:rPr lang="tr-TR" dirty="0"/>
              <a:t>Ancak daha önceki dönemde de bu faaliyetlerden bahsetmek mümkündür. </a:t>
            </a:r>
            <a:endParaRPr lang="en-GB" dirty="0"/>
          </a:p>
          <a:p>
            <a:pPr marL="0" indent="0">
              <a:buNone/>
            </a:pPr>
            <a:endParaRPr lang="tr-TR" dirty="0"/>
          </a:p>
        </p:txBody>
      </p:sp>
    </p:spTree>
    <p:extLst>
      <p:ext uri="{BB962C8B-B14F-4D97-AF65-F5344CB8AC3E}">
        <p14:creationId xmlns:p14="http://schemas.microsoft.com/office/powerpoint/2010/main" val="1387382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35C184-C0A6-40E0-9EAB-5F30078CD023}"/>
              </a:ext>
            </a:extLst>
          </p:cNvPr>
          <p:cNvSpPr>
            <a:spLocks noGrp="1"/>
          </p:cNvSpPr>
          <p:nvPr>
            <p:ph idx="1"/>
          </p:nvPr>
        </p:nvSpPr>
        <p:spPr>
          <a:xfrm>
            <a:off x="179512" y="188640"/>
            <a:ext cx="8568952" cy="6480720"/>
          </a:xfrm>
        </p:spPr>
        <p:txBody>
          <a:bodyPr>
            <a:normAutofit lnSpcReduction="10000"/>
          </a:bodyPr>
          <a:lstStyle/>
          <a:p>
            <a:pPr marL="0" indent="0">
              <a:buNone/>
            </a:pPr>
            <a:r>
              <a:rPr lang="tr-TR" b="1" dirty="0"/>
              <a:t>KAYNAKÇA</a:t>
            </a:r>
            <a:endParaRPr lang="en-GB" dirty="0"/>
          </a:p>
          <a:p>
            <a:r>
              <a:rPr lang="tr-TR" dirty="0"/>
              <a:t>Yıldırım Becerikli, Sema (2008). “Tarih Yazıcılığı ve Halkla İlişkiler: Farklı Tarih Yazımları Üzerinden Bir Karşılaştırma”, İÇİNDE "...ve Halkla İlişkiler: Şeytanın Avukatlığından Arabuluculuğa; Bir Disiplinin Eleştirel Analizi", Karınca Yayınları, Ankara, </a:t>
            </a:r>
            <a:r>
              <a:rPr lang="tr-TR" dirty="0" err="1"/>
              <a:t>ss</a:t>
            </a:r>
            <a:r>
              <a:rPr lang="tr-TR" dirty="0"/>
              <a:t>. 47-58. </a:t>
            </a:r>
            <a:endParaRPr lang="en-GB" dirty="0"/>
          </a:p>
          <a:p>
            <a:r>
              <a:rPr lang="tr-TR" dirty="0"/>
              <a:t>Kazancı, Metin, (2006), “Osmanlı’da Halkla İlişkiler” Selçuk İletişim, 4(3): 5-20. </a:t>
            </a:r>
            <a:endParaRPr lang="en-GB" dirty="0"/>
          </a:p>
          <a:p>
            <a:r>
              <a:rPr lang="tr-TR" dirty="0"/>
              <a:t>Aktaş Melike, </a:t>
            </a:r>
            <a:r>
              <a:rPr lang="tr-TR" dirty="0" err="1"/>
              <a:t>Geçtürk</a:t>
            </a:r>
            <a:r>
              <a:rPr lang="tr-TR" dirty="0"/>
              <a:t> </a:t>
            </a:r>
            <a:r>
              <a:rPr lang="tr-TR" dirty="0" err="1"/>
              <a:t>Hızal</a:t>
            </a:r>
            <a:r>
              <a:rPr lang="tr-TR" dirty="0"/>
              <a:t>, Senem G. Ve Özdemir, B. Pınar (2013), “Türkiye’de Halkla İlişkiler Tarihi, Kurumsallaşma Yılları 1960-1980., De-Ki Yay. Ankara.</a:t>
            </a:r>
            <a:endParaRPr lang="en-GB" dirty="0"/>
          </a:p>
          <a:p>
            <a:pPr marL="0" indent="0">
              <a:buNone/>
            </a:pPr>
            <a:endParaRPr lang="tr-TR" dirty="0"/>
          </a:p>
        </p:txBody>
      </p:sp>
    </p:spTree>
    <p:extLst>
      <p:ext uri="{BB962C8B-B14F-4D97-AF65-F5344CB8AC3E}">
        <p14:creationId xmlns:p14="http://schemas.microsoft.com/office/powerpoint/2010/main" val="2222938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endParaRPr lang="tr-TR" dirty="0"/>
          </a:p>
          <a:p>
            <a:pPr marL="0" indent="0">
              <a:buNone/>
            </a:pPr>
            <a:r>
              <a:rPr lang="tr-TR" dirty="0"/>
              <a:t>Aynı zamanda içinde yaşadığı zaman dilimi ve toplumsal yargıları, onun baktığı zaman dilimini ve toplumu nasıl algılayacağını da belirleyebilecektir. Tarihçinin nesnelliğe ulaşabilmesi için amacının incelediği dönemi/yeri kendi dünya görüşünü yaymak için bir araç olarak görmeden o dönemi/yeri anlamaya çalışmak olmasıdır. </a:t>
            </a:r>
          </a:p>
        </p:txBody>
      </p:sp>
    </p:spTree>
    <p:extLst>
      <p:ext uri="{BB962C8B-B14F-4D97-AF65-F5344CB8AC3E}">
        <p14:creationId xmlns:p14="http://schemas.microsoft.com/office/powerpoint/2010/main" val="3032584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endParaRPr lang="tr-TR" dirty="0"/>
          </a:p>
          <a:p>
            <a:pPr marL="0" indent="0">
              <a:buNone/>
            </a:pPr>
            <a:r>
              <a:rPr lang="tr-TR" dirty="0"/>
              <a:t>Halkla ilişkiler tarihi açısından da aynı durum geçerlidir. Tarih yazanlar farklı “tarih felsefeleriyle, farklı toplumsal, siyasal, ahlaki felsefelerle, epistemoloji ve ontolojiyle ilgili farklı varsayımlarla yaklaşırlar. ” (Becerikli, 2008: 47)</a:t>
            </a:r>
          </a:p>
        </p:txBody>
      </p:sp>
    </p:spTree>
    <p:extLst>
      <p:ext uri="{BB962C8B-B14F-4D97-AF65-F5344CB8AC3E}">
        <p14:creationId xmlns:p14="http://schemas.microsoft.com/office/powerpoint/2010/main" val="3195725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r>
              <a:rPr lang="tr-TR" dirty="0"/>
              <a:t>Örneğin </a:t>
            </a:r>
            <a:r>
              <a:rPr lang="tr-TR" dirty="0" err="1"/>
              <a:t>Hiebert</a:t>
            </a:r>
            <a:r>
              <a:rPr lang="tr-TR" dirty="0"/>
              <a:t>, 1966’da yazdığı </a:t>
            </a:r>
            <a:r>
              <a:rPr lang="tr-TR" i="1" dirty="0" err="1"/>
              <a:t>Courtier</a:t>
            </a:r>
            <a:r>
              <a:rPr lang="tr-TR" i="1" dirty="0"/>
              <a:t> </a:t>
            </a:r>
            <a:r>
              <a:rPr lang="tr-TR" i="1" dirty="0" err="1"/>
              <a:t>to</a:t>
            </a:r>
            <a:r>
              <a:rPr lang="tr-TR" i="1" dirty="0"/>
              <a:t> </a:t>
            </a:r>
            <a:r>
              <a:rPr lang="tr-TR" i="1" dirty="0" err="1"/>
              <a:t>the</a:t>
            </a:r>
            <a:r>
              <a:rPr lang="tr-TR" i="1" dirty="0"/>
              <a:t> </a:t>
            </a:r>
            <a:r>
              <a:rPr lang="tr-TR" i="1" dirty="0" err="1"/>
              <a:t>Crowd</a:t>
            </a:r>
            <a:r>
              <a:rPr lang="tr-TR" i="1" dirty="0"/>
              <a:t>: </a:t>
            </a:r>
            <a:r>
              <a:rPr lang="tr-TR" i="1" dirty="0" err="1"/>
              <a:t>The</a:t>
            </a:r>
            <a:r>
              <a:rPr lang="tr-TR" i="1" dirty="0"/>
              <a:t> </a:t>
            </a:r>
            <a:r>
              <a:rPr lang="tr-TR" i="1" dirty="0" err="1"/>
              <a:t>Story</a:t>
            </a:r>
            <a:r>
              <a:rPr lang="tr-TR" i="1" dirty="0"/>
              <a:t> of </a:t>
            </a:r>
            <a:r>
              <a:rPr lang="tr-TR" i="1" dirty="0" err="1"/>
              <a:t>Ivy</a:t>
            </a:r>
            <a:r>
              <a:rPr lang="tr-TR" i="1" dirty="0"/>
              <a:t> Lee </a:t>
            </a:r>
            <a:r>
              <a:rPr lang="tr-TR" i="1" dirty="0" err="1"/>
              <a:t>and</a:t>
            </a:r>
            <a:r>
              <a:rPr lang="tr-TR" i="1" dirty="0"/>
              <a:t> </a:t>
            </a:r>
            <a:r>
              <a:rPr lang="tr-TR" i="1" dirty="0" err="1"/>
              <a:t>the</a:t>
            </a:r>
            <a:r>
              <a:rPr lang="tr-TR" i="1" dirty="0"/>
              <a:t> Development of </a:t>
            </a:r>
            <a:r>
              <a:rPr lang="tr-TR" i="1" dirty="0" err="1"/>
              <a:t>Public</a:t>
            </a:r>
            <a:r>
              <a:rPr lang="tr-TR" i="1" dirty="0"/>
              <a:t> </a:t>
            </a:r>
            <a:r>
              <a:rPr lang="tr-TR" i="1" dirty="0" err="1"/>
              <a:t>Relations</a:t>
            </a:r>
            <a:r>
              <a:rPr lang="tr-TR" dirty="0"/>
              <a:t> kitabında </a:t>
            </a:r>
            <a:r>
              <a:rPr lang="tr-TR" dirty="0" err="1"/>
              <a:t>Ivy</a:t>
            </a:r>
            <a:r>
              <a:rPr lang="tr-TR" dirty="0"/>
              <a:t> Lee’nin sembolik kod olarak çifte göstergelerine dikkat çekmiştir. </a:t>
            </a:r>
            <a:r>
              <a:rPr lang="tr-TR" dirty="0" err="1"/>
              <a:t>Ivy</a:t>
            </a:r>
            <a:r>
              <a:rPr lang="tr-TR" dirty="0"/>
              <a:t> Lee “yalanlar -hakikat, gizlilik-açıklık, taraflı-tarafsız, ikna-anlama, propaganda-eğitim, imaj-gerçek, duyurma-halkla ilişkiler, </a:t>
            </a:r>
            <a:r>
              <a:rPr lang="tr-TR" dirty="0" err="1"/>
              <a:t>mucrakerlar</a:t>
            </a:r>
            <a:r>
              <a:rPr lang="tr-TR" dirty="0"/>
              <a:t>-basının saygın üyeleri gibi çifte göstergelerinden yararlanmaktadır.” (Becerikli, 2008: 47) </a:t>
            </a:r>
          </a:p>
        </p:txBody>
      </p:sp>
    </p:spTree>
    <p:extLst>
      <p:ext uri="{BB962C8B-B14F-4D97-AF65-F5344CB8AC3E}">
        <p14:creationId xmlns:p14="http://schemas.microsoft.com/office/powerpoint/2010/main" val="23998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r>
              <a:rPr lang="tr-TR" dirty="0" err="1"/>
              <a:t>Hiebert’e</a:t>
            </a:r>
            <a:r>
              <a:rPr lang="tr-TR" dirty="0"/>
              <a:t> göre gerçek hayatta bu kategorilerin ayrılması zor olsa da Lee bu konuda bir ayrım yapmıştır. Bu karşılıklar ideal halkla ilkiler dizgesi açısından önemlidir ve “demokrasi düşüncesinin temellerini temsil ederler.” Bu açıdan </a:t>
            </a:r>
            <a:r>
              <a:rPr lang="tr-TR" dirty="0" err="1"/>
              <a:t>Hiebert’e</a:t>
            </a:r>
            <a:r>
              <a:rPr lang="tr-TR" dirty="0"/>
              <a:t> göre “halkla ilişkiler olmadan kitle toplumunda demokrasi başarıya” ulaşamayacaktır. </a:t>
            </a:r>
            <a:r>
              <a:rPr lang="tr-TR" dirty="0" err="1"/>
              <a:t>Ivy</a:t>
            </a:r>
            <a:r>
              <a:rPr lang="tr-TR" dirty="0"/>
              <a:t> Lee “iletişim kanallarını açarak ve karşıt grupların birbirini anlamasına izin vererek” halkla ilişkilerin “Amerikan toplumunun çoğulculuğunu korumada belirgin rol oynamıştır”. (Becerikli, 2008: 47-48)</a:t>
            </a:r>
          </a:p>
        </p:txBody>
      </p:sp>
    </p:spTree>
    <p:extLst>
      <p:ext uri="{BB962C8B-B14F-4D97-AF65-F5344CB8AC3E}">
        <p14:creationId xmlns:p14="http://schemas.microsoft.com/office/powerpoint/2010/main" val="580052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normAutofit lnSpcReduction="10000"/>
          </a:bodyPr>
          <a:lstStyle/>
          <a:p>
            <a:pPr marL="0" indent="0">
              <a:buNone/>
            </a:pPr>
            <a:r>
              <a:rPr lang="tr-TR" dirty="0" err="1"/>
              <a:t>Pimlott’a</a:t>
            </a:r>
            <a:r>
              <a:rPr lang="tr-TR" dirty="0"/>
              <a:t> bakarsak “halkla ilişkilerin, kitle iletişim araçlarının gelişmesine yönelik “doğal bir yanıt” olarak açıklanmasına” karşı çıkmıştır. (Becerikli, 2008: 48) Yani kitle iletişim araçları gelişti ve halkla ilişkiler ortaya çıktı/gelişti şeklindeki argümanı kabul etmemektedir. Ona göre halkla ilişkilerin meslek haline gelmesi toplumsal fonksiyonların farklılaşmasıyla ilişkilidir. “Pazarların genişlemesi, nüfusun artması, teknolojik gelişme, refah düzeyinin yükselişi gibi nedenler, yani Endüstri Devrimi’yle beraber gelen bütün durumlar etkili olmuştur. Bu nedenle halkla ilişkilerin doğuşu devrimsel değil, evrimsel bir süreçtir. (</a:t>
            </a:r>
            <a:r>
              <a:rPr lang="tr-TR" dirty="0" err="1"/>
              <a:t>akt</a:t>
            </a:r>
            <a:r>
              <a:rPr lang="tr-TR" dirty="0"/>
              <a:t>. Becerikli, 2008: 48)</a:t>
            </a:r>
          </a:p>
        </p:txBody>
      </p:sp>
    </p:spTree>
    <p:extLst>
      <p:ext uri="{BB962C8B-B14F-4D97-AF65-F5344CB8AC3E}">
        <p14:creationId xmlns:p14="http://schemas.microsoft.com/office/powerpoint/2010/main" val="827529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r>
              <a:rPr lang="tr-TR" dirty="0" err="1"/>
              <a:t>Pimlott’un</a:t>
            </a:r>
            <a:r>
              <a:rPr lang="tr-TR" dirty="0"/>
              <a:t> bu konuyla ilgili argümanları şöyledir: </a:t>
            </a:r>
            <a:endParaRPr lang="en-GB" dirty="0"/>
          </a:p>
          <a:p>
            <a:pPr marL="0" lvl="0" indent="0">
              <a:buNone/>
            </a:pPr>
            <a:r>
              <a:rPr lang="tr-TR" dirty="0"/>
              <a:t>1) Örgütlerin büyümeleri ve karmaşık hale gelmeleri nedeniyle kamularıyla olan iletişimleri zorlaşmıştır. Ayrıca kamular (çalışan, müşteri, hissedar </a:t>
            </a:r>
            <a:r>
              <a:rPr lang="tr-TR" dirty="0" err="1"/>
              <a:t>vb</a:t>
            </a:r>
            <a:r>
              <a:rPr lang="tr-TR" dirty="0"/>
              <a:t>) çok sayıda alt kamuyu kapsar hale gelmiştir. Bu gelişme onların kamulardan uzaklaşmasına, anlaşılmaz hale gelmesine neden olmuştur. (Becerikli, 2008: 48-49)</a:t>
            </a:r>
            <a:endParaRPr lang="en-GB" dirty="0"/>
          </a:p>
          <a:p>
            <a:pPr marL="0" lvl="0" indent="0">
              <a:buNone/>
            </a:pPr>
            <a:r>
              <a:rPr lang="tr-TR" dirty="0"/>
              <a:t>2) Bu nedenlerden dolayı genişleyen iletişim boşluğunu kapatmaya yönelik ihtiyaç artmıştır. (Becerikli, 2008: 49)</a:t>
            </a:r>
            <a:endParaRPr lang="en-GB" dirty="0"/>
          </a:p>
          <a:p>
            <a:pPr marL="0" indent="0">
              <a:buNone/>
            </a:pPr>
            <a:endParaRPr lang="tr-TR" dirty="0"/>
          </a:p>
        </p:txBody>
      </p:sp>
    </p:spTree>
    <p:extLst>
      <p:ext uri="{BB962C8B-B14F-4D97-AF65-F5344CB8AC3E}">
        <p14:creationId xmlns:p14="http://schemas.microsoft.com/office/powerpoint/2010/main" val="3155237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C8A353B-A4A4-474D-A9F8-C456392890D1}"/>
              </a:ext>
            </a:extLst>
          </p:cNvPr>
          <p:cNvSpPr>
            <a:spLocks noGrp="1"/>
          </p:cNvSpPr>
          <p:nvPr>
            <p:ph idx="1"/>
          </p:nvPr>
        </p:nvSpPr>
        <p:spPr>
          <a:xfrm>
            <a:off x="251520" y="332656"/>
            <a:ext cx="8640960" cy="6264696"/>
          </a:xfrm>
        </p:spPr>
        <p:txBody>
          <a:bodyPr/>
          <a:lstStyle/>
          <a:p>
            <a:pPr marL="0" indent="0">
              <a:buNone/>
            </a:pPr>
            <a:r>
              <a:rPr lang="tr-TR" dirty="0"/>
              <a:t>3) Her ne kadar kitle iletişim araçları halkla ilişkiler evriminde temel olsa da teknolojik determinizmden kaçınmak gerekir. (Becerikli, 2008: 49) Sonuçta medya karmaşıklaştıkça örgütler de buna yönelik uzmanları istihdam etmeye yönelmişlerdir. Bugünkü örgütlerde çalışan dijital iletişim ya da  sosyal medya uzmanlarını örnek olarak düşünebiliriz. ,</a:t>
            </a:r>
            <a:endParaRPr lang="en-GB" dirty="0"/>
          </a:p>
          <a:p>
            <a:pPr marL="0" indent="0">
              <a:buNone/>
            </a:pPr>
            <a:endParaRPr lang="tr-TR" dirty="0"/>
          </a:p>
        </p:txBody>
      </p:sp>
    </p:spTree>
    <p:extLst>
      <p:ext uri="{BB962C8B-B14F-4D97-AF65-F5344CB8AC3E}">
        <p14:creationId xmlns:p14="http://schemas.microsoft.com/office/powerpoint/2010/main" val="400459239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1755</Words>
  <Application>Microsoft Office PowerPoint</Application>
  <PresentationFormat>Ekran Gösterisi (4:3)</PresentationFormat>
  <Paragraphs>47</Paragraphs>
  <Slides>24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24</vt:i4>
      </vt:variant>
    </vt:vector>
  </HeadingPairs>
  <TitlesOfParts>
    <vt:vector size="27" baseType="lpstr">
      <vt:lpstr>Arial</vt:lpstr>
      <vt:lpstr>Calibri</vt:lpstr>
      <vt:lpstr>Ofis Teması</vt:lpstr>
      <vt:lpstr>KONU 2 Halkla İlişkilerde Tarih Yazıcılığı: Farklı Tarih Yazımları Üzerinden Bir Karşılaştırma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2 Halkla İlişkilerde Tarih Yazıcılığı: Farklı Tarih Yazımları Üzerinden Bir Karşılaştırma</dc:title>
  <dc:creator>Nilüfer Pınar KILIÇ</dc:creator>
  <cp:lastModifiedBy>Author</cp:lastModifiedBy>
  <cp:revision>2</cp:revision>
  <dcterms:created xsi:type="dcterms:W3CDTF">2019-09-30T08:24:23Z</dcterms:created>
  <dcterms:modified xsi:type="dcterms:W3CDTF">2019-09-30T08:56:07Z</dcterms:modified>
</cp:coreProperties>
</file>