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303" r:id="rId3"/>
    <p:sldId id="304" r:id="rId4"/>
    <p:sldId id="305" r:id="rId5"/>
    <p:sldId id="306" r:id="rId6"/>
    <p:sldId id="302" r:id="rId7"/>
    <p:sldId id="312" r:id="rId8"/>
    <p:sldId id="313" r:id="rId9"/>
    <p:sldId id="310" r:id="rId10"/>
    <p:sldId id="324" r:id="rId11"/>
    <p:sldId id="311" r:id="rId12"/>
    <p:sldId id="314" r:id="rId13"/>
    <p:sldId id="315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 autoAdjust="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3DAD9-0A1F-44FC-8778-8C325C584968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3DA32-96F6-4492-97E3-D23EE97CA13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68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681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767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191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17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456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3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60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83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04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8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51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50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60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6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26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16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Overstatement-hyperbole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Overstatement or hyperbole indicates exaggeration. Like all figures of speech, overstatement may be used with a variety of effects. It may be humorous or grave, convincing or unconvincing. For example, when Tennyson depicts the eagle as «</a:t>
            </a:r>
            <a:r>
              <a:rPr lang="en-GB" b="1" dirty="0"/>
              <a:t>close to the sun</a:t>
            </a:r>
            <a:r>
              <a:rPr lang="en-GB" dirty="0"/>
              <a:t>», we can see that the image of the eagle appears to be literally true for the speaker, but we know that nothing can survive that kind of heat. </a:t>
            </a:r>
          </a:p>
        </p:txBody>
      </p:sp>
    </p:spTree>
    <p:extLst>
      <p:ext uri="{BB962C8B-B14F-4D97-AF65-F5344CB8AC3E}">
        <p14:creationId xmlns:p14="http://schemas.microsoft.com/office/powerpoint/2010/main" val="384153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symbolism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poem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461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51" y="1403927"/>
            <a:ext cx="6833890" cy="443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4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Allusion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Allusion is defined as a reference to something in history or previous literature. It is a way of reinforcing an emotion or idea through the emotion or idea of another work or occasion.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In the Garden </a:t>
            </a:r>
          </a:p>
          <a:p>
            <a:pPr marL="0" indent="0">
              <a:buNone/>
            </a:pPr>
            <a:r>
              <a:rPr lang="tr-TR" dirty="0"/>
              <a:t>Anonymous</a:t>
            </a:r>
          </a:p>
          <a:p>
            <a:pPr marL="0" indent="0">
              <a:buNone/>
            </a:pPr>
            <a:r>
              <a:rPr lang="en-US" dirty="0"/>
              <a:t>In the garden there strayed </a:t>
            </a:r>
            <a:br>
              <a:rPr lang="en-US" dirty="0"/>
            </a:br>
            <a:r>
              <a:rPr lang="en-US" dirty="0"/>
              <a:t>A beautiful maid </a:t>
            </a:r>
            <a:br>
              <a:rPr lang="en-US" dirty="0"/>
            </a:br>
            <a:r>
              <a:rPr lang="en-US" dirty="0"/>
              <a:t>As fair as the flowers of the morn: </a:t>
            </a:r>
            <a:br>
              <a:rPr lang="en-US" dirty="0"/>
            </a:br>
            <a:r>
              <a:rPr lang="en-US" dirty="0"/>
              <a:t>The first hours of her life </a:t>
            </a:r>
            <a:br>
              <a:rPr lang="en-US" dirty="0"/>
            </a:br>
            <a:r>
              <a:rPr lang="en-US" dirty="0"/>
              <a:t>She was made a man's wife, </a:t>
            </a:r>
            <a:br>
              <a:rPr lang="en-US" dirty="0"/>
            </a:br>
            <a:r>
              <a:rPr lang="en-US" dirty="0"/>
              <a:t>And was buried before she was born.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82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Tone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Tone is the writer’s or speaker’s attitude toward </a:t>
            </a:r>
            <a:r>
              <a:rPr lang="en-GB" dirty="0" smtClean="0"/>
              <a:t>his</a:t>
            </a:r>
            <a:r>
              <a:rPr lang="tr-TR" dirty="0" smtClean="0"/>
              <a:t>/her</a:t>
            </a:r>
            <a:r>
              <a:rPr lang="en-GB" dirty="0" smtClean="0"/>
              <a:t> </a:t>
            </a:r>
            <a:r>
              <a:rPr lang="en-GB" dirty="0"/>
              <a:t>subject, </a:t>
            </a:r>
            <a:r>
              <a:rPr lang="en-GB" dirty="0" smtClean="0"/>
              <a:t>audience</a:t>
            </a:r>
            <a:r>
              <a:rPr lang="en-GB" dirty="0"/>
              <a:t>, or </a:t>
            </a:r>
            <a:r>
              <a:rPr lang="en-GB" dirty="0" smtClean="0"/>
              <a:t>himself</a:t>
            </a:r>
            <a:r>
              <a:rPr lang="tr-TR" dirty="0" smtClean="0"/>
              <a:t>/</a:t>
            </a:r>
            <a:r>
              <a:rPr lang="tr-TR" dirty="0" err="1" smtClean="0"/>
              <a:t>herself</a:t>
            </a:r>
            <a:r>
              <a:rPr lang="en-GB" dirty="0" smtClean="0"/>
              <a:t>. </a:t>
            </a:r>
            <a:r>
              <a:rPr lang="en-GB" dirty="0"/>
              <a:t>It is the emotional meaning of the work. Almost all the elements of poetry help to indicate its tone: connotation, imagery, metaphor, irony, understatement, and formal pattern such as sentence construction.</a:t>
            </a:r>
          </a:p>
        </p:txBody>
      </p:sp>
    </p:spTree>
    <p:extLst>
      <p:ext uri="{BB962C8B-B14F-4D97-AF65-F5344CB8AC3E}">
        <p14:creationId xmlns:p14="http://schemas.microsoft.com/office/powerpoint/2010/main" val="231342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Sun Rising </a:t>
            </a:r>
          </a:p>
          <a:p>
            <a:pPr marL="0" indent="0">
              <a:buNone/>
            </a:pPr>
            <a:r>
              <a:rPr lang="tr-TR" dirty="0"/>
              <a:t>By John DONNE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Busy old fool, unruly sun,</a:t>
            </a:r>
          </a:p>
          <a:p>
            <a:pPr marL="0" indent="0">
              <a:buNone/>
            </a:pPr>
            <a:r>
              <a:rPr lang="en-US" dirty="0"/>
              <a:t>               Why dost thou thus,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/>
              <a:t>Through windows, and through curtains call on us?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/>
              <a:t>Must to thy motions lovers' seasons run?</a:t>
            </a:r>
          </a:p>
          <a:p>
            <a:pPr marL="0" indent="0">
              <a:buNone/>
            </a:pPr>
            <a:r>
              <a:rPr lang="en-US" dirty="0"/>
              <a:t>               Saucy pedantic wretch, go chide</a:t>
            </a:r>
          </a:p>
          <a:p>
            <a:pPr marL="0" indent="0">
              <a:buNone/>
            </a:pPr>
            <a:r>
              <a:rPr lang="en-US" dirty="0"/>
              <a:t>               Late school boys and sour prentices,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tr-TR" dirty="0"/>
              <a:t>	</a:t>
            </a:r>
            <a:r>
              <a:rPr lang="en-US" dirty="0"/>
              <a:t> Go tell court huntsmen that the king will ride,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tr-TR" dirty="0"/>
              <a:t>	</a:t>
            </a:r>
            <a:r>
              <a:rPr lang="en-US" dirty="0"/>
              <a:t>Call country ants to harvest offices,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/>
              <a:t>Love, all alike, no season knows nor clime,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/>
              <a:t>Nor hours, days, months, which are the rags of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72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Thy beams, so reverend and strong</a:t>
            </a:r>
          </a:p>
          <a:p>
            <a:pPr marL="0" indent="0">
              <a:buNone/>
            </a:pPr>
            <a:r>
              <a:rPr lang="en-US" dirty="0"/>
              <a:t>Why shouldst thou think?</a:t>
            </a:r>
          </a:p>
          <a:p>
            <a:pPr marL="0" indent="0">
              <a:buNone/>
            </a:pPr>
            <a:r>
              <a:rPr lang="en-US" dirty="0"/>
              <a:t>I could eclipse and cloud them with a wink,</a:t>
            </a:r>
          </a:p>
          <a:p>
            <a:pPr marL="0" indent="0">
              <a:buNone/>
            </a:pPr>
            <a:r>
              <a:rPr lang="en-US" dirty="0"/>
              <a:t>But that I would not lose her sight so long;</a:t>
            </a:r>
          </a:p>
          <a:p>
            <a:pPr marL="0" indent="0">
              <a:buNone/>
            </a:pPr>
            <a:r>
              <a:rPr lang="en-US" dirty="0"/>
              <a:t>If her eyes have not blinded thine,</a:t>
            </a:r>
          </a:p>
          <a:p>
            <a:pPr marL="0" indent="0">
              <a:buNone/>
            </a:pPr>
            <a:r>
              <a:rPr lang="en-US" dirty="0"/>
              <a:t>Look, and tomorrow late, tell me,</a:t>
            </a:r>
          </a:p>
          <a:p>
            <a:pPr marL="0" indent="0">
              <a:buNone/>
            </a:pPr>
            <a:r>
              <a:rPr lang="en-US" dirty="0"/>
              <a:t>Whether both th' Indias of spice and mine</a:t>
            </a:r>
          </a:p>
          <a:p>
            <a:pPr marL="0" indent="0">
              <a:buNone/>
            </a:pPr>
            <a:r>
              <a:rPr lang="en-US" dirty="0"/>
              <a:t>Be where thou leftst them, or lie here with me.</a:t>
            </a:r>
          </a:p>
          <a:p>
            <a:pPr marL="0" indent="0">
              <a:buNone/>
            </a:pPr>
            <a:r>
              <a:rPr lang="en-US" dirty="0"/>
              <a:t>Ask for those kings whom thou saw'st yesterday,</a:t>
            </a:r>
          </a:p>
          <a:p>
            <a:pPr marL="0" indent="0">
              <a:buNone/>
            </a:pPr>
            <a:r>
              <a:rPr lang="en-US" dirty="0"/>
              <a:t>And thou shalt hear, All here in one bed lay.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349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She's all states, and all princes, I,</a:t>
            </a:r>
          </a:p>
          <a:p>
            <a:pPr marL="0" indent="0">
              <a:buNone/>
            </a:pPr>
            <a:r>
              <a:rPr lang="en-US" dirty="0"/>
              <a:t>Nothing else is.</a:t>
            </a:r>
          </a:p>
          <a:p>
            <a:pPr marL="0" indent="0">
              <a:buNone/>
            </a:pPr>
            <a:r>
              <a:rPr lang="en-US" dirty="0"/>
              <a:t>Princes do but play us; compared to this,</a:t>
            </a:r>
          </a:p>
          <a:p>
            <a:pPr marL="0" indent="0">
              <a:buNone/>
            </a:pPr>
            <a:r>
              <a:rPr lang="en-US" dirty="0"/>
              <a:t>All honor's mimic, all wealth alchemy.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Thou, sun, art half as happy as we,</a:t>
            </a:r>
          </a:p>
          <a:p>
            <a:pPr marL="0" indent="0">
              <a:buNone/>
            </a:pPr>
            <a:r>
              <a:rPr lang="en-US" dirty="0"/>
              <a:t>In that the world's contracted thus.</a:t>
            </a:r>
          </a:p>
          <a:p>
            <a:pPr marL="0" indent="0">
              <a:buNone/>
            </a:pPr>
            <a:r>
              <a:rPr lang="en-US" dirty="0"/>
              <a:t>Thine age asks ease, and since thy duties be</a:t>
            </a:r>
          </a:p>
          <a:p>
            <a:pPr marL="0" indent="0">
              <a:buNone/>
            </a:pPr>
            <a:r>
              <a:rPr lang="en-US" dirty="0"/>
              <a:t>To warm the world, that's done in warming us.</a:t>
            </a:r>
          </a:p>
          <a:p>
            <a:pPr marL="0" indent="0">
              <a:buNone/>
            </a:pPr>
            <a:r>
              <a:rPr lang="en-US" dirty="0"/>
              <a:t>Shine here to us, and thou art everywhere;</a:t>
            </a:r>
          </a:p>
          <a:p>
            <a:pPr marL="0" indent="0">
              <a:buNone/>
            </a:pPr>
            <a:r>
              <a:rPr lang="en-US" dirty="0"/>
              <a:t>This bed thy center is, these walls, thy sphere.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09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GB" dirty="0"/>
              <a:t>Identify the overstatements in lines 9, 10, 13, 15, and 21? What do these overstatements indicate? </a:t>
            </a:r>
          </a:p>
        </p:txBody>
      </p:sp>
    </p:spTree>
    <p:extLst>
      <p:ext uri="{BB962C8B-B14F-4D97-AF65-F5344CB8AC3E}">
        <p14:creationId xmlns:p14="http://schemas.microsoft.com/office/powerpoint/2010/main" val="205258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Understatement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Understatement refers to statements that say less than what one means</a:t>
            </a:r>
            <a:r>
              <a:rPr lang="tr-TR" dirty="0"/>
              <a:t>, deliberately decreasing the severity of the situation. </a:t>
            </a:r>
            <a:r>
              <a:rPr lang="en-GB" dirty="0"/>
              <a:t> For instance, if you are invited to a feast and looking at the food you say «This looks like a nice snack», you are stating less than the truth.   </a:t>
            </a:r>
          </a:p>
        </p:txBody>
      </p:sp>
    </p:spTree>
    <p:extLst>
      <p:ext uri="{BB962C8B-B14F-4D97-AF65-F5344CB8AC3E}">
        <p14:creationId xmlns:p14="http://schemas.microsoft.com/office/powerpoint/2010/main" val="45614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Identify the figure in each of the following  quotations as overstatement, understatement, paradox</a:t>
            </a:r>
            <a:r>
              <a:rPr lang="en-GB" sz="3600" b="1" dirty="0" smtClean="0"/>
              <a:t>,</a:t>
            </a:r>
            <a:r>
              <a:rPr lang="tr-TR" sz="3600" b="1" dirty="0" smtClean="0"/>
              <a:t> </a:t>
            </a:r>
            <a:r>
              <a:rPr lang="en-GB" sz="3600" b="1" dirty="0" smtClean="0"/>
              <a:t>irony </a:t>
            </a:r>
            <a:endParaRPr lang="en-GB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«</a:t>
            </a:r>
            <a:r>
              <a:rPr lang="en-GB" dirty="0"/>
              <a:t>Poetry is a language that tells us, through a more or less emotional reaction, something that cannot be said.»</a:t>
            </a:r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You picked a fine time to leave me, Lucille,</a:t>
            </a:r>
            <a:br>
              <a:rPr lang="en-US" dirty="0"/>
            </a:br>
            <a:r>
              <a:rPr lang="en-US" dirty="0"/>
              <a:t>With four hungry children and a crop in the field.</a:t>
            </a:r>
            <a:br>
              <a:rPr lang="en-US" dirty="0"/>
            </a:br>
            <a:r>
              <a:rPr lang="en-US" dirty="0"/>
              <a:t>I’ve had some bad times,</a:t>
            </a:r>
            <a:br>
              <a:rPr lang="en-US" dirty="0"/>
            </a:br>
            <a:r>
              <a:rPr lang="en-US" dirty="0"/>
              <a:t>Lived through some sad times,</a:t>
            </a:r>
            <a:br>
              <a:rPr lang="en-US" dirty="0"/>
            </a:br>
            <a:r>
              <a:rPr lang="en-US" dirty="0"/>
              <a:t>This time the hurtin’ won’t heal.</a:t>
            </a:r>
            <a:br>
              <a:rPr lang="en-US" dirty="0"/>
            </a:br>
            <a:r>
              <a:rPr lang="en-US" dirty="0"/>
              <a:t>You picked a fine time to leave me, Lucille.</a:t>
            </a:r>
            <a:r>
              <a:rPr lang="tr-TR" dirty="0"/>
              <a:t> (from Kenny Rogers’ song) </a:t>
            </a:r>
          </a:p>
        </p:txBody>
      </p:sp>
    </p:spTree>
    <p:extLst>
      <p:ext uri="{BB962C8B-B14F-4D97-AF65-F5344CB8AC3E}">
        <p14:creationId xmlns:p14="http://schemas.microsoft.com/office/powerpoint/2010/main" val="1357090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0309" cy="4351338"/>
          </a:xfrm>
        </p:spPr>
        <p:txBody>
          <a:bodyPr/>
          <a:lstStyle/>
          <a:p>
            <a:pPr fontAlgn="base"/>
            <a:r>
              <a:rPr lang="tr-TR" dirty="0"/>
              <a:t>«</a:t>
            </a:r>
            <a:r>
              <a:rPr lang="en-US" dirty="0"/>
              <a:t>I’ve got a nice place here,” he said, his eyes flashing about restlessly.</a:t>
            </a:r>
          </a:p>
          <a:p>
            <a:pPr marL="0" indent="0" fontAlgn="base">
              <a:buNone/>
            </a:pPr>
            <a:r>
              <a:rPr lang="en-US" dirty="0"/>
              <a:t>Turning me around by one arm, he moved a broad flat hand along the front vista, including in its sweep a sunken Italian garden, a half acre of deep, pungent roses, and a snub-nosed motor-boat that bumped the tide offshore.</a:t>
            </a:r>
            <a:r>
              <a:rPr lang="tr-TR" dirty="0"/>
              <a:t>» (from Scott Fitzgerald’s </a:t>
            </a:r>
            <a:r>
              <a:rPr lang="tr-TR" i="1" dirty="0"/>
              <a:t>The Great Gatsby - </a:t>
            </a:r>
            <a:r>
              <a:rPr lang="tr-TR" dirty="0"/>
              <a:t>Tom’s speech)</a:t>
            </a:r>
            <a:endParaRPr lang="en-US" dirty="0"/>
          </a:p>
          <a:p>
            <a:endParaRPr lang="tr-TR" dirty="0"/>
          </a:p>
          <a:p>
            <a:r>
              <a:rPr lang="en-GB" dirty="0"/>
              <a:t>«All night I made my bed to swim; with my tears I dissolved my couch.</a:t>
            </a:r>
            <a:r>
              <a:rPr lang="tr-TR" dirty="0"/>
              <a:t>»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11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3018" y="554182"/>
            <a:ext cx="10208489" cy="60498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Harlem </a:t>
            </a:r>
            <a:r>
              <a:rPr lang="en-US" b="1" dirty="0" smtClean="0"/>
              <a:t>Hopscotch</a:t>
            </a:r>
            <a:r>
              <a:rPr lang="tr-TR" b="1" dirty="0" smtClean="0"/>
              <a:t> </a:t>
            </a:r>
            <a:r>
              <a:rPr lang="tr-TR" dirty="0" err="1" smtClean="0"/>
              <a:t>by</a:t>
            </a:r>
            <a:r>
              <a:rPr lang="en-US" dirty="0" smtClean="0"/>
              <a:t> M</a:t>
            </a:r>
            <a:r>
              <a:rPr lang="tr-TR" dirty="0" smtClean="0"/>
              <a:t>aya</a:t>
            </a:r>
            <a:r>
              <a:rPr lang="en-US" dirty="0" smtClean="0"/>
              <a:t> A</a:t>
            </a:r>
            <a:r>
              <a:rPr lang="tr-TR" dirty="0" err="1" smtClean="0"/>
              <a:t>ngelou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One foot down, then hop! It's hot.</a:t>
            </a:r>
          </a:p>
          <a:p>
            <a:pPr marL="0" indent="0">
              <a:buNone/>
            </a:pPr>
            <a:r>
              <a:rPr lang="en-US" dirty="0"/>
              <a:t>          Good things for the ones that's got.</a:t>
            </a:r>
          </a:p>
          <a:p>
            <a:pPr marL="0" indent="0">
              <a:buNone/>
            </a:pPr>
            <a:r>
              <a:rPr lang="en-US" dirty="0"/>
              <a:t>Another jump, now to the left.</a:t>
            </a:r>
          </a:p>
          <a:p>
            <a:pPr marL="0" indent="0">
              <a:buNone/>
            </a:pPr>
            <a:r>
              <a:rPr lang="en-US" dirty="0"/>
              <a:t>          Everybody for hisself.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air, now both feet down.</a:t>
            </a:r>
          </a:p>
          <a:p>
            <a:pPr marL="0" indent="0">
              <a:buNone/>
            </a:pPr>
            <a:r>
              <a:rPr lang="en-US" dirty="0"/>
              <a:t>         Since you black, don't stick around.</a:t>
            </a:r>
          </a:p>
          <a:p>
            <a:pPr marL="0" indent="0">
              <a:buNone/>
            </a:pPr>
            <a:r>
              <a:rPr lang="en-US" dirty="0"/>
              <a:t>Food is gone, the rent is due,</a:t>
            </a:r>
          </a:p>
          <a:p>
            <a:pPr marL="0" indent="0">
              <a:buNone/>
            </a:pPr>
            <a:r>
              <a:rPr lang="en-US" dirty="0"/>
              <a:t>          Curse and cry and then jump two.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the people out of work,</a:t>
            </a:r>
          </a:p>
          <a:p>
            <a:pPr marL="0" indent="0">
              <a:buNone/>
            </a:pPr>
            <a:r>
              <a:rPr lang="en-US" dirty="0"/>
              <a:t>         Hold for three, then twist and jerk.</a:t>
            </a:r>
          </a:p>
          <a:p>
            <a:pPr marL="0" indent="0">
              <a:buNone/>
            </a:pPr>
            <a:r>
              <a:rPr lang="en-US" dirty="0"/>
              <a:t>Cross the line, they count you out.</a:t>
            </a:r>
          </a:p>
          <a:p>
            <a:pPr marL="0" indent="0">
              <a:buNone/>
            </a:pPr>
            <a:r>
              <a:rPr lang="en-US" dirty="0"/>
              <a:t>          That's what hopping's all about.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Both feet flat, the game is done.</a:t>
            </a:r>
          </a:p>
          <a:p>
            <a:pPr marL="0" indent="0">
              <a:buNone/>
            </a:pPr>
            <a:r>
              <a:rPr lang="en-US" dirty="0"/>
              <a:t>They think I lost. I think I won.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52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688</Words>
  <Application>Microsoft Office PowerPoint</Application>
  <PresentationFormat>Geniş ekran</PresentationFormat>
  <Paragraphs>80</Paragraphs>
  <Slides>13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Overstatement-hyperbole</vt:lpstr>
      <vt:lpstr>PowerPoint Sunusu</vt:lpstr>
      <vt:lpstr>PowerPoint Sunusu</vt:lpstr>
      <vt:lpstr>PowerPoint Sunusu</vt:lpstr>
      <vt:lpstr>PowerPoint Sunusu</vt:lpstr>
      <vt:lpstr>Understatement</vt:lpstr>
      <vt:lpstr>Identify the figure in each of the following  quotations as overstatement, understatement, paradox, irony </vt:lpstr>
      <vt:lpstr>PowerPoint Sunusu</vt:lpstr>
      <vt:lpstr>PowerPoint Sunusu</vt:lpstr>
      <vt:lpstr>PowerPoint Sunusu</vt:lpstr>
      <vt:lpstr>PowerPoint Sunusu</vt:lpstr>
      <vt:lpstr>Allusion</vt:lpstr>
      <vt:lpstr>Tone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93</cp:revision>
  <dcterms:created xsi:type="dcterms:W3CDTF">2018-11-27T06:15:09Z</dcterms:created>
  <dcterms:modified xsi:type="dcterms:W3CDTF">2020-05-03T23:44:39Z</dcterms:modified>
</cp:coreProperties>
</file>