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34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4ECAA-891E-416B-A79F-7DFD4541415A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E9A8D-05C6-4F80-9A45-8F1964611E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76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138B703D-8F46-4509-95F2-A13F5F76C14D}" type="slidenum">
              <a:rPr lang="tr-TR" altLang="tr-TR" sz="1200" b="0"/>
              <a:pPr algn="r">
                <a:buFontTx/>
                <a:buNone/>
              </a:pPr>
              <a:t>1</a:t>
            </a:fld>
            <a:endParaRPr lang="tr-TR" altLang="tr-TR" sz="1200" b="0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64809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94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49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135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244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19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19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96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916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70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244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3232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318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13039" y="2414589"/>
            <a:ext cx="5689600" cy="3024187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KIRSAL YOLLAR DERSİ </a:t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HAFTA</a:t>
            </a:r>
            <a:b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Doç.Dr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Havva Eylem POLAT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altLang="tr-TR" sz="4400" b="1" dirty="0"/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2424114" y="333376"/>
            <a:ext cx="5978525" cy="208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3000" b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700" b="0">
                <a:latin typeface="Times New Roman" panose="02020603050405020304" pitchFamily="18" charset="0"/>
                <a:cs typeface="Times New Roman" panose="02020603050405020304" pitchFamily="18" charset="0"/>
              </a:rPr>
              <a:t>ZİRAAT FAKÜLTESİ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TARIMSAL YAPILAR VE SULAMA  BÖLÜMÜ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tr-TR" altLang="tr-TR" sz="2000" b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6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İçerik Yer Tutucusu"/>
          <p:cNvSpPr>
            <a:spLocks noGrp="1"/>
          </p:cNvSpPr>
          <p:nvPr>
            <p:ph idx="4294967295"/>
          </p:nvPr>
        </p:nvSpPr>
        <p:spPr>
          <a:xfrm>
            <a:off x="2711450" y="476250"/>
            <a:ext cx="7499350" cy="584358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3000"/>
              <a:t>Yüksek standartlı yollarda taşıtların durmaları ve park etmeleri için kenarda yardımcı ilave şeritler yapılır. Bunlara </a:t>
            </a:r>
            <a:r>
              <a:rPr lang="tr-TR" altLang="tr-TR" sz="3000" b="1"/>
              <a:t>park şeridi </a:t>
            </a:r>
            <a:r>
              <a:rPr lang="tr-TR" altLang="tr-TR" sz="3000"/>
              <a:t>adı verilir.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3000"/>
              <a:t>Bu şeritler için şehir içi yollarda 2,50 m, kırsal yollarda 3,00 m’lik genişlik normal sayılabilir.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3000"/>
              <a:t>Dağlık bölgelerdeki rampalarda yol iki şeritli ise, yavaş giden taşıtların kullanmaları için yolun en sağ kenarına </a:t>
            </a:r>
            <a:r>
              <a:rPr lang="tr-TR" altLang="tr-TR" sz="3000" b="1"/>
              <a:t>tırmanma şeridi </a:t>
            </a:r>
            <a:r>
              <a:rPr lang="tr-TR" altLang="tr-TR" sz="3000"/>
              <a:t>inşa edilir. Sağında en az 1,50 m’lik banket olmak şartıyla tırmanma şeridi için 3,25 m’lik genişlik yeterli sayılabilir.</a:t>
            </a:r>
          </a:p>
        </p:txBody>
      </p:sp>
    </p:spTree>
    <p:extLst>
      <p:ext uri="{BB962C8B-B14F-4D97-AF65-F5344CB8AC3E}">
        <p14:creationId xmlns:p14="http://schemas.microsoft.com/office/powerpoint/2010/main" val="1274232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3 İçerik Yer Tutucusu" descr="SDC12194.JPG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11450" y="1700214"/>
            <a:ext cx="7956550" cy="2674937"/>
          </a:xfrm>
        </p:spPr>
      </p:pic>
    </p:spTree>
    <p:extLst>
      <p:ext uri="{BB962C8B-B14F-4D97-AF65-F5344CB8AC3E}">
        <p14:creationId xmlns:p14="http://schemas.microsoft.com/office/powerpoint/2010/main" val="1924212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3170238" y="260350"/>
            <a:ext cx="7497762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/>
              <a:t>ORTA REFÜJ</a:t>
            </a:r>
          </a:p>
        </p:txBody>
      </p:sp>
      <p:sp>
        <p:nvSpPr>
          <p:cNvPr id="30723" name="2 İçerik Yer Tutucusu"/>
          <p:cNvSpPr>
            <a:spLocks noGrp="1"/>
          </p:cNvSpPr>
          <p:nvPr>
            <p:ph idx="4294967295"/>
          </p:nvPr>
        </p:nvSpPr>
        <p:spPr>
          <a:xfrm>
            <a:off x="2782888" y="1196975"/>
            <a:ext cx="7499350" cy="4979988"/>
          </a:xfrm>
        </p:spPr>
        <p:txBody>
          <a:bodyPr/>
          <a:lstStyle/>
          <a:p>
            <a:pPr algn="just" eaLnBrk="1" hangingPunct="1"/>
            <a:r>
              <a:rPr lang="tr-TR" altLang="tr-TR" sz="3000" b="1"/>
              <a:t>Orta refüj; </a:t>
            </a:r>
            <a:r>
              <a:rPr lang="tr-TR" altLang="tr-TR" sz="3000"/>
              <a:t>bölünmüş yollarda karşı yönlerden gelen trafiğe ait platformları ayıran ve yol kaplamasına nazaran daha yüksek veya düşük kotta bulunan kısımdır.</a:t>
            </a:r>
          </a:p>
          <a:p>
            <a:pPr algn="just" eaLnBrk="1" hangingPunct="1"/>
            <a:r>
              <a:rPr lang="tr-TR" altLang="tr-TR" sz="3000"/>
              <a:t>Orta refüj genişliği, normal olarak şehiriçi yollarda minimum 4 m, kırsal yollarda 7 m olmalıdır.</a:t>
            </a:r>
          </a:p>
          <a:p>
            <a:pPr algn="just" eaLnBrk="1" hangingPunct="1"/>
            <a:r>
              <a:rPr lang="tr-TR" altLang="tr-TR" sz="3000"/>
              <a:t>Orta refüjlerin üzeri boş bırakılabileceği gibi zorunlu durumlarda otopark yeri olarak da faydalanılabilir, ya da bitki ile örtülür.</a:t>
            </a:r>
          </a:p>
        </p:txBody>
      </p:sp>
    </p:spTree>
    <p:extLst>
      <p:ext uri="{BB962C8B-B14F-4D97-AF65-F5344CB8AC3E}">
        <p14:creationId xmlns:p14="http://schemas.microsoft.com/office/powerpoint/2010/main" val="1963329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3168650" y="260350"/>
            <a:ext cx="749935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700"/>
              <a:t>KORKULUK – KENAR TAŞLARI</a:t>
            </a:r>
          </a:p>
        </p:txBody>
      </p:sp>
      <p:sp>
        <p:nvSpPr>
          <p:cNvPr id="31747" name="2 İçerik Yer Tutucusu"/>
          <p:cNvSpPr>
            <a:spLocks noGrp="1"/>
          </p:cNvSpPr>
          <p:nvPr>
            <p:ph idx="4294967295"/>
          </p:nvPr>
        </p:nvSpPr>
        <p:spPr>
          <a:xfrm>
            <a:off x="2495550" y="2060576"/>
            <a:ext cx="7499350" cy="3744913"/>
          </a:xfrm>
        </p:spPr>
        <p:txBody>
          <a:bodyPr/>
          <a:lstStyle/>
          <a:p>
            <a:pPr algn="just" eaLnBrk="1" hangingPunct="1"/>
            <a:r>
              <a:rPr lang="tr-TR" altLang="tr-TR" b="1" smtClean="0"/>
              <a:t>Korkuluk;</a:t>
            </a:r>
            <a:r>
              <a:rPr lang="tr-TR" altLang="tr-TR" smtClean="0"/>
              <a:t> taşıtların yoldan dışarıya çıkmalarını ve bölünmüş yollarda diğer platforma girmelerini önlemek amacıyla gerekli kesimlerde platform dış kenarlarına konan engellerdir. </a:t>
            </a:r>
          </a:p>
          <a:p>
            <a:pPr algn="just" eaLnBrk="1" hangingPunct="1"/>
            <a:r>
              <a:rPr lang="tr-TR" altLang="tr-TR" smtClean="0"/>
              <a:t>Çelik putrel, çelik halat vb malzemelerden yapılır.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08045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2 İçerik Yer Tutucusu"/>
          <p:cNvSpPr>
            <a:spLocks noGrp="1"/>
          </p:cNvSpPr>
          <p:nvPr>
            <p:ph idx="4294967295"/>
          </p:nvPr>
        </p:nvSpPr>
        <p:spPr>
          <a:xfrm>
            <a:off x="2566988" y="908051"/>
            <a:ext cx="7497762" cy="5184775"/>
          </a:xfrm>
        </p:spPr>
        <p:txBody>
          <a:bodyPr/>
          <a:lstStyle/>
          <a:p>
            <a:pPr algn="just" eaLnBrk="1" hangingPunct="1"/>
            <a:r>
              <a:rPr lang="tr-TR" altLang="tr-TR" b="1" smtClean="0"/>
              <a:t>Kenar taşları ise; </a:t>
            </a:r>
            <a:r>
              <a:rPr lang="tr-TR" altLang="tr-TR" smtClean="0"/>
              <a:t>yüksek dolgular, daralan yol kesitleri, görüşü kapalı yerler gibi tehlikeli kesimlerde, güvenlik düşüncesi ile, platformun kenarlarını belirtmede kullanılan işaret elemanlarıdır.</a:t>
            </a:r>
          </a:p>
          <a:p>
            <a:pPr algn="just" eaLnBrk="1" hangingPunct="1"/>
            <a:r>
              <a:rPr lang="tr-TR" altLang="tr-TR" smtClean="0"/>
              <a:t>Kurp taşı olarak da isimlendirilirler.</a:t>
            </a:r>
          </a:p>
          <a:p>
            <a:pPr algn="just" eaLnBrk="1" hangingPunct="1"/>
            <a:r>
              <a:rPr lang="tr-TR" altLang="tr-TR" smtClean="0"/>
              <a:t>Kenar taşları genel olarak gece trafiğinin güvenliği açısından reflektörize bir boya ile boyanır veya kedi gözü gibi bir elemanla takviye yapılır.</a:t>
            </a:r>
          </a:p>
        </p:txBody>
      </p:sp>
    </p:spTree>
    <p:extLst>
      <p:ext uri="{BB962C8B-B14F-4D97-AF65-F5344CB8AC3E}">
        <p14:creationId xmlns:p14="http://schemas.microsoft.com/office/powerpoint/2010/main" val="2340416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1524001" y="173039"/>
            <a:ext cx="6399213" cy="11906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700"/>
              <a:t>KAMULAŞTIRMA GENİŞLİĞİ</a:t>
            </a:r>
          </a:p>
        </p:txBody>
      </p:sp>
      <p:sp>
        <p:nvSpPr>
          <p:cNvPr id="33795" name="2 İçerik Yer Tutucusu"/>
          <p:cNvSpPr>
            <a:spLocks noGrp="1"/>
          </p:cNvSpPr>
          <p:nvPr>
            <p:ph idx="4294967295"/>
          </p:nvPr>
        </p:nvSpPr>
        <p:spPr>
          <a:xfrm>
            <a:off x="2279650" y="1484314"/>
            <a:ext cx="8229600" cy="45307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mtClean="0"/>
              <a:t>Yolun yapımına başlamadan önce güzergah boyunca yeterli genişlikteki arazinin kamulaştırılması gereklidir. İşte yol güzergahı boyunca uzanan ve her iki yandaki sınırları ile belirli olan bu alanın genişliğine </a:t>
            </a:r>
            <a:r>
              <a:rPr lang="tr-TR" altLang="tr-TR" b="1" smtClean="0"/>
              <a:t>kamulaştırma genişliği </a:t>
            </a:r>
            <a:r>
              <a:rPr lang="tr-TR" altLang="tr-TR" smtClean="0"/>
              <a:t>denir.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mtClean="0"/>
              <a:t>Yoldaki trafiğin işletilmesi ile ilgili telefon, elektrik, işaretleme, ayrıca drenaj tesisleri de bu alan içinde yapılır.</a:t>
            </a:r>
          </a:p>
        </p:txBody>
      </p:sp>
    </p:spTree>
    <p:extLst>
      <p:ext uri="{BB962C8B-B14F-4D97-AF65-F5344CB8AC3E}">
        <p14:creationId xmlns:p14="http://schemas.microsoft.com/office/powerpoint/2010/main" val="4004271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2 İçerik Yer Tutucusu"/>
          <p:cNvSpPr>
            <a:spLocks noGrp="1"/>
          </p:cNvSpPr>
          <p:nvPr>
            <p:ph idx="4294967295"/>
          </p:nvPr>
        </p:nvSpPr>
        <p:spPr>
          <a:xfrm>
            <a:off x="2495550" y="692150"/>
            <a:ext cx="7499350" cy="5772150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Kamulaştırma genişliği, yapılacak olan yolun sınıfına ve kaç şeritli olacağına bağlıdır. </a:t>
            </a:r>
          </a:p>
          <a:p>
            <a:pPr algn="just" eaLnBrk="1" hangingPunct="1"/>
            <a:r>
              <a:rPr lang="tr-TR" altLang="tr-TR" smtClean="0"/>
              <a:t>İleriye ait trafikte tahmin edilemeyen artışlara karşı kamulaştırma genişliğinin fazla tutulmasında fayda vardır. Böylece gerektiğinde yeni şerit ilavesi vb. düzenlemeler kolaylaşmış olur.</a:t>
            </a:r>
          </a:p>
          <a:p>
            <a:pPr algn="just" eaLnBrk="1" hangingPunct="1"/>
            <a:r>
              <a:rPr lang="tr-TR" altLang="tr-TR" smtClean="0"/>
              <a:t>Kırsal birinci sınıf yollar için 60 m, ikinci sınıf yollar için 40 m, tali yollar için 15-20m genişlik normal kabul edilebilir.</a:t>
            </a:r>
          </a:p>
          <a:p>
            <a:pPr algn="just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405720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3 İçerik Yer Tutucusu" descr="Adsız.png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62438" y="1052514"/>
            <a:ext cx="6405562" cy="4359275"/>
          </a:xfrm>
        </p:spPr>
      </p:pic>
    </p:spTree>
    <p:extLst>
      <p:ext uri="{BB962C8B-B14F-4D97-AF65-F5344CB8AC3E}">
        <p14:creationId xmlns:p14="http://schemas.microsoft.com/office/powerpoint/2010/main" val="546634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2890838" y="260350"/>
            <a:ext cx="7777162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000"/>
              <a:t>BORDÜR – BORDÜR OLUĞU – RÖGAR (BACA)</a:t>
            </a:r>
          </a:p>
        </p:txBody>
      </p:sp>
      <p:sp>
        <p:nvSpPr>
          <p:cNvPr id="20483" name="2 İçerik Yer Tutucusu"/>
          <p:cNvSpPr>
            <a:spLocks noGrp="1"/>
          </p:cNvSpPr>
          <p:nvPr>
            <p:ph idx="4294967295"/>
          </p:nvPr>
        </p:nvSpPr>
        <p:spPr>
          <a:xfrm>
            <a:off x="2424113" y="1268414"/>
            <a:ext cx="7499350" cy="5051425"/>
          </a:xfrm>
        </p:spPr>
        <p:txBody>
          <a:bodyPr/>
          <a:lstStyle/>
          <a:p>
            <a:pPr algn="just" eaLnBrk="1" hangingPunct="1"/>
            <a:r>
              <a:rPr lang="tr-TR" altLang="tr-TR" b="1" smtClean="0"/>
              <a:t>Bordür; </a:t>
            </a:r>
            <a:r>
              <a:rPr lang="tr-TR" altLang="tr-TR" smtClean="0"/>
              <a:t>şehir içi yollarda kaplama ile daha yüksek kotta bulunan yaya kaldırımı arasına veya kaplama ile orta refüj arasına yerleştirilen, genellikle taş ya da betondan yapılmış kenar taşı mahiyetindeki yol elemanıdır.</a:t>
            </a:r>
          </a:p>
          <a:p>
            <a:pPr algn="just" eaLnBrk="1" hangingPunct="1"/>
            <a:r>
              <a:rPr lang="tr-TR" altLang="tr-TR" smtClean="0"/>
              <a:t>Yine şehir içi yollarda, yağış sularının kolayca akması için bordür ile kaplama arasına yapılan kısma </a:t>
            </a:r>
            <a:r>
              <a:rPr lang="tr-TR" altLang="tr-TR" b="1" smtClean="0"/>
              <a:t>bordür oluğu (kanivo) </a:t>
            </a:r>
            <a:r>
              <a:rPr lang="tr-TR" altLang="tr-TR" smtClean="0"/>
              <a:t>denir.</a:t>
            </a:r>
          </a:p>
        </p:txBody>
      </p:sp>
    </p:spTree>
    <p:extLst>
      <p:ext uri="{BB962C8B-B14F-4D97-AF65-F5344CB8AC3E}">
        <p14:creationId xmlns:p14="http://schemas.microsoft.com/office/powerpoint/2010/main" val="2736986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2 İçerik Yer Tutucusu"/>
          <p:cNvSpPr>
            <a:spLocks noGrp="1"/>
          </p:cNvSpPr>
          <p:nvPr>
            <p:ph idx="4294967295"/>
          </p:nvPr>
        </p:nvSpPr>
        <p:spPr>
          <a:xfrm>
            <a:off x="3168650" y="476250"/>
            <a:ext cx="7499350" cy="5772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altLang="tr-TR" smtClean="0"/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Bordür kenarında birikip oluk boyunca akan yağış sularının yola veya yol temeline zarar vermeden kanalizasyon veya yağmur suyu drenaj şebekesine akmasını sağlayan yapılara </a:t>
            </a:r>
            <a:r>
              <a:rPr lang="tr-TR" altLang="tr-TR" b="1" smtClean="0"/>
              <a:t>rögar (baca) </a:t>
            </a:r>
            <a:r>
              <a:rPr lang="tr-TR" altLang="tr-TR" smtClean="0"/>
              <a:t>denir.</a:t>
            </a:r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</p:txBody>
      </p:sp>
      <p:pic>
        <p:nvPicPr>
          <p:cNvPr id="21507" name="3 Resim" descr="SDC1219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8" y="260351"/>
            <a:ext cx="5543550" cy="307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6258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1524000" y="158750"/>
            <a:ext cx="8229600" cy="125888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/>
              <a:t>ŞEV</a:t>
            </a:r>
          </a:p>
        </p:txBody>
      </p:sp>
      <p:sp>
        <p:nvSpPr>
          <p:cNvPr id="22531" name="2 İçerik Yer Tutucusu"/>
          <p:cNvSpPr>
            <a:spLocks noGrp="1"/>
          </p:cNvSpPr>
          <p:nvPr>
            <p:ph idx="4294967295"/>
          </p:nvPr>
        </p:nvSpPr>
        <p:spPr>
          <a:xfrm>
            <a:off x="2782888" y="908051"/>
            <a:ext cx="7497762" cy="5472113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3000"/>
              <a:t>Bir dolguda platformun dış kenarı ile doğal zemin, yarmada ise hendek tabanı ile doğal zemin arasındaki eğik yüzey bu dolgu veya yarmanın </a:t>
            </a:r>
            <a:r>
              <a:rPr lang="tr-TR" altLang="tr-TR" sz="3000" b="1"/>
              <a:t>şevidir.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3000"/>
              <a:t>Şev eğimini belirlemede gözetilen iki ana  faktör, zeminin kendini tutma özelliği ile dolgu veya yarmanın yüksekliğidir.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3000"/>
              <a:t>En çok kullanılan dolgu şevleri 3/2, 3/1 ve 4/1’dir.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3000"/>
              <a:t>Yarma şevleri için 1/2, 1/1, 2/1 ve 3/2’dir.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3000"/>
              <a:t>3/2 şev; yatayda üç, düşeyde iki birimine isabet eden eğim demektir.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3000"/>
          </a:p>
        </p:txBody>
      </p:sp>
    </p:spTree>
    <p:extLst>
      <p:ext uri="{BB962C8B-B14F-4D97-AF65-F5344CB8AC3E}">
        <p14:creationId xmlns:p14="http://schemas.microsoft.com/office/powerpoint/2010/main" val="271966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3170238" y="260350"/>
            <a:ext cx="7497762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100"/>
              <a:t>ENİNE EĞİM - BOYUNA EĞİM</a:t>
            </a:r>
          </a:p>
        </p:txBody>
      </p:sp>
      <p:sp>
        <p:nvSpPr>
          <p:cNvPr id="23555" name="2 İçerik Yer Tutucusu"/>
          <p:cNvSpPr>
            <a:spLocks noGrp="1"/>
          </p:cNvSpPr>
          <p:nvPr>
            <p:ph idx="4294967295"/>
          </p:nvPr>
        </p:nvSpPr>
        <p:spPr>
          <a:xfrm>
            <a:off x="2063750" y="1700214"/>
            <a:ext cx="8229600" cy="45307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mtClean="0"/>
              <a:t>Yol yüzeyine düşen yağış sularının platformu bir an önce terk edebilmeleri için yol en kesitine eksenden banket ya da kaplama dış kenarına doğru olmak üzere her iki tarafta verilen eğime </a:t>
            </a:r>
            <a:r>
              <a:rPr lang="tr-TR" altLang="tr-TR" b="1" smtClean="0"/>
              <a:t>enine eğim (dever) </a:t>
            </a:r>
            <a:r>
              <a:rPr lang="tr-TR" altLang="tr-TR" smtClean="0"/>
              <a:t>denir.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mtClean="0"/>
              <a:t>Yağış sularının kolayca ve kısa sürede akabileceği ince dokulu asfalt kaplamalar için 0,01 ile 0,02 arasında bir eğim uygundur. </a:t>
            </a:r>
          </a:p>
        </p:txBody>
      </p:sp>
    </p:spTree>
    <p:extLst>
      <p:ext uri="{BB962C8B-B14F-4D97-AF65-F5344CB8AC3E}">
        <p14:creationId xmlns:p14="http://schemas.microsoft.com/office/powerpoint/2010/main" val="379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2 İçerik Yer Tutucusu"/>
          <p:cNvSpPr>
            <a:spLocks noGrp="1"/>
          </p:cNvSpPr>
          <p:nvPr>
            <p:ph idx="4294967295"/>
          </p:nvPr>
        </p:nvSpPr>
        <p:spPr>
          <a:xfrm>
            <a:off x="2640013" y="404814"/>
            <a:ext cx="7499350" cy="5843587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Çakıllı kaplamalarda enine eğim 0,03 ile 0,04 toprak yollarda ise 0,04 ile 0,06 arasında olmalıdır. </a:t>
            </a:r>
          </a:p>
          <a:p>
            <a:pPr algn="just" eaLnBrk="1" hangingPunct="1"/>
            <a:r>
              <a:rPr lang="tr-TR" altLang="tr-TR" smtClean="0"/>
              <a:t>Beton yollar için 0,02’den düşük eğim kullanılabilirse de minimum eğim 0,015 olmalıdır. </a:t>
            </a:r>
          </a:p>
          <a:p>
            <a:pPr algn="just" eaLnBrk="1" hangingPunct="1"/>
            <a:r>
              <a:rPr lang="tr-TR" altLang="tr-TR" smtClean="0"/>
              <a:t>Yola boyuna doğrultuda verilen eğim de </a:t>
            </a:r>
            <a:r>
              <a:rPr lang="tr-TR" altLang="tr-TR" b="1" smtClean="0"/>
              <a:t>boyuna eğim </a:t>
            </a:r>
            <a:r>
              <a:rPr lang="tr-TR" altLang="tr-TR" smtClean="0"/>
              <a:t>olarak tanımlanır.</a:t>
            </a:r>
          </a:p>
          <a:p>
            <a:pPr algn="just" eaLnBrk="1" hangingPunct="1"/>
            <a:r>
              <a:rPr lang="tr-TR" altLang="tr-TR" smtClean="0"/>
              <a:t>Drenaj amacı ile yola minimum 0,003 – 0,005 arasında bir boyuna eğim verilmelidir. </a:t>
            </a:r>
          </a:p>
        </p:txBody>
      </p:sp>
    </p:spTree>
    <p:extLst>
      <p:ext uri="{BB962C8B-B14F-4D97-AF65-F5344CB8AC3E}">
        <p14:creationId xmlns:p14="http://schemas.microsoft.com/office/powerpoint/2010/main" val="1398608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4506914" y="188913"/>
            <a:ext cx="6161087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700"/>
              <a:t>YOL EKSENİ - EKSEN ÇİZGİSİ</a:t>
            </a:r>
          </a:p>
        </p:txBody>
      </p:sp>
      <p:sp>
        <p:nvSpPr>
          <p:cNvPr id="25603" name="2 İçerik Yer Tutucusu"/>
          <p:cNvSpPr>
            <a:spLocks noGrp="1"/>
          </p:cNvSpPr>
          <p:nvPr>
            <p:ph idx="4294967295"/>
          </p:nvPr>
        </p:nvSpPr>
        <p:spPr>
          <a:xfrm>
            <a:off x="2495551" y="1331913"/>
            <a:ext cx="7497763" cy="5122862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Yol kaplamasının ortasından geçtiği varsayılan çizgiye (doğrultuya) </a:t>
            </a:r>
            <a:r>
              <a:rPr lang="tr-TR" altLang="tr-TR" b="1" smtClean="0"/>
              <a:t>yol ekseni </a:t>
            </a:r>
            <a:r>
              <a:rPr lang="tr-TR" altLang="tr-TR" smtClean="0"/>
              <a:t>denir.</a:t>
            </a:r>
          </a:p>
          <a:p>
            <a:pPr algn="just" eaLnBrk="1" hangingPunct="1"/>
            <a:r>
              <a:rPr lang="tr-TR" altLang="tr-TR" smtClean="0"/>
              <a:t>Bölünmemiş yollarda karşı yönlerden gelen trafiğin kullanabilecekleri yol kısmını göstermek amacıyla yol üzerine çizilen boyuna doğrultudaki çizgiye de </a:t>
            </a:r>
            <a:r>
              <a:rPr lang="tr-TR" altLang="tr-TR" b="1" smtClean="0"/>
              <a:t>eksen çizgisi</a:t>
            </a:r>
            <a:r>
              <a:rPr lang="tr-TR" altLang="tr-TR" smtClean="0"/>
              <a:t> adı verilir.</a:t>
            </a:r>
          </a:p>
        </p:txBody>
      </p:sp>
    </p:spTree>
    <p:extLst>
      <p:ext uri="{BB962C8B-B14F-4D97-AF65-F5344CB8AC3E}">
        <p14:creationId xmlns:p14="http://schemas.microsoft.com/office/powerpoint/2010/main" val="1891739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2566988" y="0"/>
            <a:ext cx="8101012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200"/>
              <a:t>TRAFİK ŞERİDİ - ŞERİT ÇİZGİSİ - PARK ŞERİDİ - TIRMANMA ŞERİDİ</a:t>
            </a:r>
          </a:p>
        </p:txBody>
      </p:sp>
      <p:sp>
        <p:nvSpPr>
          <p:cNvPr id="26627" name="2 İçerik Yer Tutucusu"/>
          <p:cNvSpPr>
            <a:spLocks noGrp="1"/>
          </p:cNvSpPr>
          <p:nvPr>
            <p:ph idx="4294967295"/>
          </p:nvPr>
        </p:nvSpPr>
        <p:spPr>
          <a:xfrm>
            <a:off x="2560638" y="1169988"/>
            <a:ext cx="7499350" cy="51228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700"/>
              <a:t>Taşıtların tek dizi halinde güvenle hareket edebilmeler için yeterli kaplama yüzeyine </a:t>
            </a:r>
            <a:r>
              <a:rPr lang="tr-TR" altLang="tr-TR" sz="2700" b="1"/>
              <a:t>trafik şeridi</a:t>
            </a:r>
            <a:r>
              <a:rPr lang="tr-TR" altLang="tr-TR" sz="2700"/>
              <a:t>, aynı yönde hareket eden trafiğin kullanacağı şeritleri birbirinden ayıran boyuna doğrultudaki çizgilere de </a:t>
            </a:r>
            <a:r>
              <a:rPr lang="tr-TR" altLang="tr-TR" sz="2700" b="1"/>
              <a:t>şerit çizgisi </a:t>
            </a:r>
            <a:r>
              <a:rPr lang="tr-TR" altLang="tr-TR" sz="2700"/>
              <a:t>denir.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700"/>
              <a:t>Şerit genişliği, trafik cinsi ile hıza bağlıdır.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700"/>
              <a:t>Üçüncü sınıf veya köy yolları gibi trafiğin daha az olduğu tali yollar için 3,00 m, ikinci sınıf yollar için 3,50 m ve birinci sınıf ana yollar için 3, 60 ile 3,75 m şerit genişlikleri uygun kabul edilebilir.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700"/>
              <a:t>Şehir içi yollarda uygulanan şerit genişliği genellikle 3,00 ile 3,65 m arasında değişir. </a:t>
            </a:r>
          </a:p>
        </p:txBody>
      </p:sp>
    </p:spTree>
    <p:extLst>
      <p:ext uri="{BB962C8B-B14F-4D97-AF65-F5344CB8AC3E}">
        <p14:creationId xmlns:p14="http://schemas.microsoft.com/office/powerpoint/2010/main" val="1936250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3170238" y="260350"/>
            <a:ext cx="7497762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300"/>
              <a:t>BÖLÜNMEMİŞ YOL – BÖLÜNMÜŞ YOL</a:t>
            </a:r>
          </a:p>
        </p:txBody>
      </p:sp>
      <p:sp>
        <p:nvSpPr>
          <p:cNvPr id="27651" name="2 İçerik Yer Tutucusu"/>
          <p:cNvSpPr>
            <a:spLocks noGrp="1"/>
          </p:cNvSpPr>
          <p:nvPr>
            <p:ph idx="4294967295"/>
          </p:nvPr>
        </p:nvSpPr>
        <p:spPr>
          <a:xfrm>
            <a:off x="2208213" y="1628776"/>
            <a:ext cx="8229600" cy="4530725"/>
          </a:xfrm>
        </p:spPr>
        <p:txBody>
          <a:bodyPr/>
          <a:lstStyle/>
          <a:p>
            <a:pPr algn="just" eaLnBrk="1" hangingPunct="1"/>
            <a:r>
              <a:rPr lang="tr-TR" altLang="tr-TR" b="1" smtClean="0"/>
              <a:t>Bölünmemiş yol; </a:t>
            </a:r>
            <a:r>
              <a:rPr lang="tr-TR" altLang="tr-TR" smtClean="0"/>
              <a:t>üzerinde karşı yönlerden gelen trafiği ayıran fiziki bir engelin bulunmadığı tek platformlu yoldur.</a:t>
            </a:r>
          </a:p>
          <a:p>
            <a:pPr algn="just" eaLnBrk="1" hangingPunct="1"/>
            <a:r>
              <a:rPr lang="tr-TR" altLang="tr-TR" smtClean="0"/>
              <a:t>Bir yöndeki trafik karşı yönden gelen trafik ile orta refüj, korkuluk gibi fiziki bir engel kullanılarak ayrılmış ise bu gibi yollara da </a:t>
            </a:r>
            <a:r>
              <a:rPr lang="tr-TR" altLang="tr-TR" b="1" smtClean="0"/>
              <a:t>bölünmüş yol </a:t>
            </a:r>
            <a:r>
              <a:rPr lang="tr-TR" altLang="tr-TR" smtClean="0"/>
              <a:t>denir. </a:t>
            </a:r>
          </a:p>
        </p:txBody>
      </p:sp>
    </p:spTree>
    <p:extLst>
      <p:ext uri="{BB962C8B-B14F-4D97-AF65-F5344CB8AC3E}">
        <p14:creationId xmlns:p14="http://schemas.microsoft.com/office/powerpoint/2010/main" val="1614439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846</Words>
  <Application>Microsoft Office PowerPoint</Application>
  <PresentationFormat>Geniş ekran</PresentationFormat>
  <Paragraphs>58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Verdana</vt:lpstr>
      <vt:lpstr>Wingdings</vt:lpstr>
      <vt:lpstr>Office Teması</vt:lpstr>
      <vt:lpstr>  KIRSAL YOLLAR DERSİ  2. HAFTA    Doç.Dr. Havva Eylem POLAT  </vt:lpstr>
      <vt:lpstr>BORDÜR – BORDÜR OLUĞU – RÖGAR (BACA)</vt:lpstr>
      <vt:lpstr>PowerPoint Sunusu</vt:lpstr>
      <vt:lpstr>ŞEV</vt:lpstr>
      <vt:lpstr>ENİNE EĞİM - BOYUNA EĞİM</vt:lpstr>
      <vt:lpstr>PowerPoint Sunusu</vt:lpstr>
      <vt:lpstr>YOL EKSENİ - EKSEN ÇİZGİSİ</vt:lpstr>
      <vt:lpstr>TRAFİK ŞERİDİ - ŞERİT ÇİZGİSİ - PARK ŞERİDİ - TIRMANMA ŞERİDİ</vt:lpstr>
      <vt:lpstr>BÖLÜNMEMİŞ YOL – BÖLÜNMÜŞ YOL</vt:lpstr>
      <vt:lpstr>PowerPoint Sunusu</vt:lpstr>
      <vt:lpstr>PowerPoint Sunusu</vt:lpstr>
      <vt:lpstr>ORTA REFÜJ</vt:lpstr>
      <vt:lpstr>KORKULUK – KENAR TAŞLARI</vt:lpstr>
      <vt:lpstr>PowerPoint Sunusu</vt:lpstr>
      <vt:lpstr>KAMULAŞTIRMA GENİŞLİĞİ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KIRSAL YOLLAR DERSİ  2. HAFTA    Doç.Dr. Havva Eylem POLAT</dc:title>
  <dc:creator>user</dc:creator>
  <cp:lastModifiedBy>user</cp:lastModifiedBy>
  <cp:revision>11</cp:revision>
  <dcterms:created xsi:type="dcterms:W3CDTF">2020-12-03T12:34:00Z</dcterms:created>
  <dcterms:modified xsi:type="dcterms:W3CDTF">2020-12-03T12:44:30Z</dcterms:modified>
</cp:coreProperties>
</file>