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notesMasterIdLst>
    <p:notesMasterId r:id="rId18"/>
  </p:notesMasterIdLst>
  <p:sldIdLst>
    <p:sldId id="256" r:id="rId2"/>
    <p:sldId id="276" r:id="rId3"/>
    <p:sldId id="277" r:id="rId4"/>
    <p:sldId id="278" r:id="rId5"/>
    <p:sldId id="279" r:id="rId6"/>
    <p:sldId id="280" r:id="rId7"/>
    <p:sldId id="281" r:id="rId8"/>
    <p:sldId id="282" r:id="rId9"/>
    <p:sldId id="283" r:id="rId10"/>
    <p:sldId id="285" r:id="rId11"/>
    <p:sldId id="284" r:id="rId12"/>
    <p:sldId id="286" r:id="rId13"/>
    <p:sldId id="287" r:id="rId14"/>
    <p:sldId id="288" r:id="rId15"/>
    <p:sldId id="289" r:id="rId16"/>
    <p:sldId id="260"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551" userDrawn="1">
          <p15:clr>
            <a:srgbClr val="A4A3A4"/>
          </p15:clr>
        </p15:guide>
        <p15:guide id="2" orient="horz" pos="125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2C62"/>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varScale="1">
        <p:scale>
          <a:sx n="66" d="100"/>
          <a:sy n="66" d="100"/>
        </p:scale>
        <p:origin x="780" y="60"/>
      </p:cViewPr>
      <p:guideLst>
        <p:guide pos="551"/>
        <p:guide orient="horz" pos="1253"/>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1C653A-FE3C-4445-A523-BAEA4393C19B}" type="datetimeFigureOut">
              <a:rPr lang="tr-TR" smtClean="0"/>
              <a:t>16.11.2017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456632-12FE-48DD-A502-EFC0DB3DE32C}" type="slidenum">
              <a:rPr lang="tr-TR" smtClean="0"/>
              <a:t>‹#›</a:t>
            </a:fld>
            <a:endParaRPr lang="tr-TR"/>
          </a:p>
        </p:txBody>
      </p:sp>
    </p:spTree>
    <p:extLst>
      <p:ext uri="{BB962C8B-B14F-4D97-AF65-F5344CB8AC3E}">
        <p14:creationId xmlns:p14="http://schemas.microsoft.com/office/powerpoint/2010/main" val="945884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8</a:t>
            </a:fld>
            <a:endParaRPr lang="tr-TR"/>
          </a:p>
        </p:txBody>
      </p:sp>
    </p:spTree>
    <p:extLst>
      <p:ext uri="{BB962C8B-B14F-4D97-AF65-F5344CB8AC3E}">
        <p14:creationId xmlns:p14="http://schemas.microsoft.com/office/powerpoint/2010/main" val="34852842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16.11.2017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16.11.2017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16.11.2017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16.11.2017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16.11.2017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16.11.2017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16.11.2017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16.11.2017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16.11.2017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16.11.2017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16.11.2017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16.11.2017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dirty="0"/>
              <a:t>Canlı Filtreler</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a:t>NBP107 GRAFİK VE ANİMASYON I</a:t>
            </a:r>
          </a:p>
          <a:p>
            <a:r>
              <a:rPr lang="tr-TR" dirty="0"/>
              <a:t>ÖĞR.GÖR. SALİH ERDURUCAN</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Filtre Galerisinde </a:t>
            </a:r>
            <a:r>
              <a:rPr lang="tr-TR" dirty="0" smtClean="0"/>
              <a:t>Çalışmak [</a:t>
            </a:r>
            <a:r>
              <a:rPr lang="tr-TR" dirty="0"/>
              <a:t>1</a:t>
            </a:r>
            <a:r>
              <a:rPr lang="tr-TR" dirty="0" smtClean="0"/>
              <a:t>]</a:t>
            </a:r>
            <a:endParaRPr lang="tr-TR" dirty="0"/>
          </a:p>
        </p:txBody>
      </p:sp>
      <p:sp>
        <p:nvSpPr>
          <p:cNvPr id="4" name="İçerik Yer Tutucusu 3"/>
          <p:cNvSpPr>
            <a:spLocks noGrp="1"/>
          </p:cNvSpPr>
          <p:nvPr>
            <p:ph idx="1"/>
          </p:nvPr>
        </p:nvSpPr>
        <p:spPr>
          <a:xfrm>
            <a:off x="1097280" y="1845733"/>
            <a:ext cx="10058400" cy="3626153"/>
          </a:xfrm>
        </p:spPr>
        <p:txBody>
          <a:bodyPr>
            <a:normAutofit/>
          </a:bodyPr>
          <a:lstStyle/>
          <a:p>
            <a:r>
              <a:rPr lang="tr-TR" dirty="0">
                <a:solidFill>
                  <a:srgbClr val="002060"/>
                </a:solidFill>
              </a:rPr>
              <a:t>Filtre Galerisi ile çalışmak resim üzerinde </a:t>
            </a:r>
            <a:r>
              <a:rPr lang="tr-TR" dirty="0" smtClean="0">
                <a:solidFill>
                  <a:srgbClr val="002060"/>
                </a:solidFill>
              </a:rPr>
              <a:t>çalışırken  birden </a:t>
            </a:r>
            <a:r>
              <a:rPr lang="tr-TR" dirty="0">
                <a:solidFill>
                  <a:srgbClr val="002060"/>
                </a:solidFill>
              </a:rPr>
              <a:t>çok filtreyi deneyebilme ve filtre </a:t>
            </a:r>
            <a:r>
              <a:rPr lang="tr-TR" dirty="0" smtClean="0">
                <a:solidFill>
                  <a:srgbClr val="002060"/>
                </a:solidFill>
              </a:rPr>
              <a:t>uygularken ön </a:t>
            </a:r>
            <a:r>
              <a:rPr lang="tr-TR" dirty="0">
                <a:solidFill>
                  <a:srgbClr val="002060"/>
                </a:solidFill>
              </a:rPr>
              <a:t>izlemeyi anında görüntüleme imkanını sağlar</a:t>
            </a:r>
            <a:r>
              <a:rPr lang="tr-TR" dirty="0" smtClean="0">
                <a:solidFill>
                  <a:srgbClr val="002060"/>
                </a:solidFill>
              </a:rPr>
              <a:t>. Menüden </a:t>
            </a:r>
            <a:r>
              <a:rPr lang="tr-TR" dirty="0">
                <a:solidFill>
                  <a:srgbClr val="002060"/>
                </a:solidFill>
              </a:rPr>
              <a:t>seçim yapmak yerine Filtre Galerisi </a:t>
            </a:r>
            <a:r>
              <a:rPr lang="tr-TR" dirty="0" smtClean="0">
                <a:solidFill>
                  <a:srgbClr val="002060"/>
                </a:solidFill>
              </a:rPr>
              <a:t>ile  çalışmak </a:t>
            </a:r>
            <a:r>
              <a:rPr lang="tr-TR" dirty="0">
                <a:solidFill>
                  <a:srgbClr val="002060"/>
                </a:solidFill>
              </a:rPr>
              <a:t>daha rahat ve kullanışlıdır</a:t>
            </a:r>
            <a:r>
              <a:rPr lang="tr-TR" dirty="0" smtClean="0">
                <a:solidFill>
                  <a:srgbClr val="002060"/>
                </a:solidFill>
              </a:rPr>
              <a:t>. Filtre </a:t>
            </a:r>
            <a:r>
              <a:rPr lang="tr-TR" dirty="0">
                <a:solidFill>
                  <a:srgbClr val="002060"/>
                </a:solidFill>
              </a:rPr>
              <a:t>Galerisini ile çalışmak için:</a:t>
            </a:r>
          </a:p>
          <a:p>
            <a:r>
              <a:rPr lang="tr-TR" b="1" dirty="0" smtClean="0">
                <a:solidFill>
                  <a:srgbClr val="002060"/>
                </a:solidFill>
              </a:rPr>
              <a:t>1. </a:t>
            </a:r>
            <a:r>
              <a:rPr lang="tr-TR" dirty="0">
                <a:solidFill>
                  <a:srgbClr val="002060"/>
                </a:solidFill>
              </a:rPr>
              <a:t>Menü Çubuğunda bulunan </a:t>
            </a:r>
            <a:r>
              <a:rPr lang="tr-TR" dirty="0" err="1" smtClean="0">
                <a:solidFill>
                  <a:srgbClr val="002060"/>
                </a:solidFill>
              </a:rPr>
              <a:t>Filter</a:t>
            </a:r>
            <a:r>
              <a:rPr lang="tr-TR" dirty="0" smtClean="0">
                <a:solidFill>
                  <a:srgbClr val="002060"/>
                </a:solidFill>
              </a:rPr>
              <a:t> başlığından </a:t>
            </a:r>
            <a:r>
              <a:rPr lang="tr-TR" dirty="0" err="1" smtClean="0">
                <a:solidFill>
                  <a:srgbClr val="002060"/>
                </a:solidFill>
              </a:rPr>
              <a:t>Filter</a:t>
            </a:r>
            <a:r>
              <a:rPr lang="tr-TR" dirty="0" smtClean="0">
                <a:solidFill>
                  <a:srgbClr val="002060"/>
                </a:solidFill>
              </a:rPr>
              <a:t> Gallery seçeneğine tıklanır</a:t>
            </a:r>
            <a:r>
              <a:rPr lang="tr-TR" dirty="0">
                <a:solidFill>
                  <a:srgbClr val="002060"/>
                </a:solidFill>
              </a:rPr>
              <a:t>.</a:t>
            </a:r>
          </a:p>
          <a:p>
            <a:r>
              <a:rPr lang="tr-TR" b="1" dirty="0" smtClean="0">
                <a:solidFill>
                  <a:srgbClr val="002060"/>
                </a:solidFill>
              </a:rPr>
              <a:t>2. </a:t>
            </a:r>
            <a:r>
              <a:rPr lang="tr-TR" dirty="0">
                <a:solidFill>
                  <a:srgbClr val="002060"/>
                </a:solidFill>
              </a:rPr>
              <a:t>Filtre Galerisi penceresi 3 </a:t>
            </a:r>
            <a:r>
              <a:rPr lang="tr-TR" dirty="0" smtClean="0">
                <a:solidFill>
                  <a:srgbClr val="002060"/>
                </a:solidFill>
              </a:rPr>
              <a:t>bölüm şeklinde açılır</a:t>
            </a:r>
            <a:r>
              <a:rPr lang="tr-TR" dirty="0">
                <a:solidFill>
                  <a:srgbClr val="002060"/>
                </a:solidFill>
              </a:rPr>
              <a:t>. Birinci bölümde üzerinde </a:t>
            </a:r>
            <a:r>
              <a:rPr lang="tr-TR" dirty="0" smtClean="0">
                <a:solidFill>
                  <a:srgbClr val="002060"/>
                </a:solidFill>
              </a:rPr>
              <a:t>çalışılan resim</a:t>
            </a:r>
            <a:r>
              <a:rPr lang="tr-TR" dirty="0">
                <a:solidFill>
                  <a:srgbClr val="002060"/>
                </a:solidFill>
              </a:rPr>
              <a:t>, ikinci bölümde Filtre isimleri, </a:t>
            </a:r>
            <a:r>
              <a:rPr lang="tr-TR" dirty="0" smtClean="0">
                <a:solidFill>
                  <a:srgbClr val="002060"/>
                </a:solidFill>
              </a:rPr>
              <a:t>üçüncü bölümde </a:t>
            </a:r>
            <a:r>
              <a:rPr lang="tr-TR" dirty="0">
                <a:solidFill>
                  <a:srgbClr val="002060"/>
                </a:solidFill>
              </a:rPr>
              <a:t>ise filtrelerle ilgili </a:t>
            </a:r>
            <a:r>
              <a:rPr lang="tr-TR" dirty="0" smtClean="0">
                <a:solidFill>
                  <a:srgbClr val="002060"/>
                </a:solidFill>
              </a:rPr>
              <a:t>seçenekler görülür</a:t>
            </a:r>
            <a:r>
              <a:rPr lang="tr-TR" dirty="0">
                <a:solidFill>
                  <a:srgbClr val="002060"/>
                </a:solidFill>
              </a:rPr>
              <a:t>.</a:t>
            </a:r>
          </a:p>
          <a:p>
            <a:r>
              <a:rPr lang="tr-TR" b="1" dirty="0" smtClean="0">
                <a:solidFill>
                  <a:srgbClr val="002060"/>
                </a:solidFill>
              </a:rPr>
              <a:t>3.</a:t>
            </a:r>
            <a:r>
              <a:rPr lang="tr-TR" dirty="0" smtClean="0">
                <a:solidFill>
                  <a:srgbClr val="002060"/>
                </a:solidFill>
              </a:rPr>
              <a:t> </a:t>
            </a:r>
            <a:r>
              <a:rPr lang="tr-TR" dirty="0">
                <a:solidFill>
                  <a:srgbClr val="002060"/>
                </a:solidFill>
              </a:rPr>
              <a:t>İstenen filtreler uygulandıktan </a:t>
            </a:r>
            <a:r>
              <a:rPr lang="tr-TR" dirty="0" smtClean="0">
                <a:solidFill>
                  <a:srgbClr val="002060"/>
                </a:solidFill>
              </a:rPr>
              <a:t>sonra onaylanır </a:t>
            </a:r>
            <a:r>
              <a:rPr lang="tr-TR" dirty="0">
                <a:solidFill>
                  <a:srgbClr val="002060"/>
                </a:solidFill>
              </a:rPr>
              <a:t>ve filtre galerisinden çıkılır.</a:t>
            </a:r>
          </a:p>
          <a:p>
            <a:r>
              <a:rPr lang="tr-TR" dirty="0">
                <a:solidFill>
                  <a:srgbClr val="002060"/>
                </a:solidFill>
              </a:rPr>
              <a:t>Filtre Galerisinde Deforme Et, Doku, </a:t>
            </a:r>
            <a:r>
              <a:rPr lang="tr-TR" dirty="0" smtClean="0">
                <a:solidFill>
                  <a:srgbClr val="002060"/>
                </a:solidFill>
              </a:rPr>
              <a:t>Fırça Darbeleri</a:t>
            </a:r>
            <a:r>
              <a:rPr lang="tr-TR" dirty="0">
                <a:solidFill>
                  <a:srgbClr val="002060"/>
                </a:solidFill>
              </a:rPr>
              <a:t>, Sanatsal, Stilize Et ve Taslak başlıkları</a:t>
            </a:r>
          </a:p>
          <a:p>
            <a:r>
              <a:rPr lang="tr-TR" dirty="0">
                <a:solidFill>
                  <a:srgbClr val="002060"/>
                </a:solidFill>
              </a:rPr>
              <a:t>içerisinde birçok filtre, bu filtrelerin içerisinde </a:t>
            </a:r>
            <a:r>
              <a:rPr lang="tr-TR" dirty="0" smtClean="0">
                <a:solidFill>
                  <a:srgbClr val="002060"/>
                </a:solidFill>
              </a:rPr>
              <a:t>de birçok </a:t>
            </a:r>
            <a:r>
              <a:rPr lang="tr-TR" dirty="0">
                <a:solidFill>
                  <a:srgbClr val="002060"/>
                </a:solidFill>
              </a:rPr>
              <a:t>ayarlama seçeneği bulunur.</a:t>
            </a:r>
          </a:p>
          <a:p>
            <a:endParaRPr lang="tr-TR" dirty="0"/>
          </a:p>
        </p:txBody>
      </p:sp>
    </p:spTree>
    <p:extLst>
      <p:ext uri="{BB962C8B-B14F-4D97-AF65-F5344CB8AC3E}">
        <p14:creationId xmlns:p14="http://schemas.microsoft.com/office/powerpoint/2010/main" val="3417220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Artistic</a:t>
            </a:r>
            <a:r>
              <a:rPr lang="tr-TR" dirty="0"/>
              <a:t> </a:t>
            </a:r>
            <a:r>
              <a:rPr lang="tr-TR" dirty="0" err="1" smtClean="0"/>
              <a:t>Filter</a:t>
            </a:r>
            <a:r>
              <a:rPr lang="tr-TR" dirty="0" smtClean="0"/>
              <a:t> [1]</a:t>
            </a:r>
            <a:endParaRPr lang="tr-TR" dirty="0"/>
          </a:p>
        </p:txBody>
      </p:sp>
      <p:sp>
        <p:nvSpPr>
          <p:cNvPr id="4" name="İçerik Yer Tutucusu 3"/>
          <p:cNvSpPr>
            <a:spLocks noGrp="1"/>
          </p:cNvSpPr>
          <p:nvPr>
            <p:ph idx="1"/>
          </p:nvPr>
        </p:nvSpPr>
        <p:spPr>
          <a:xfrm>
            <a:off x="611051" y="1737360"/>
            <a:ext cx="11030857" cy="4470400"/>
          </a:xfrm>
        </p:spPr>
        <p:txBody>
          <a:bodyPr>
            <a:noAutofit/>
          </a:bodyPr>
          <a:lstStyle/>
          <a:p>
            <a:pPr>
              <a:spcBef>
                <a:spcPts val="600"/>
              </a:spcBef>
              <a:spcAft>
                <a:spcPts val="0"/>
              </a:spcAft>
              <a:buFont typeface="Wingdings" panose="05000000000000000000" pitchFamily="2" charset="2"/>
              <a:buChar char="Ø"/>
            </a:pPr>
            <a:r>
              <a:rPr lang="tr-TR" sz="1700" b="1" dirty="0" err="1" smtClean="0"/>
              <a:t>Colored</a:t>
            </a:r>
            <a:r>
              <a:rPr lang="tr-TR" sz="1700" b="1" dirty="0" smtClean="0"/>
              <a:t> </a:t>
            </a:r>
            <a:r>
              <a:rPr lang="tr-TR" sz="1700" b="1" dirty="0" err="1"/>
              <a:t>Pencil</a:t>
            </a:r>
            <a:r>
              <a:rPr lang="tr-TR" sz="1700" b="1" dirty="0"/>
              <a:t>: </a:t>
            </a:r>
            <a:r>
              <a:rPr lang="tr-TR" sz="1700" dirty="0"/>
              <a:t>Görüntünün renk haritasını çıkararak baskın olan renkleri alarak fırça darbeleri oluşturur. </a:t>
            </a:r>
          </a:p>
          <a:p>
            <a:pPr>
              <a:spcBef>
                <a:spcPts val="600"/>
              </a:spcBef>
              <a:spcAft>
                <a:spcPts val="0"/>
              </a:spcAft>
              <a:buFont typeface="Wingdings" panose="05000000000000000000" pitchFamily="2" charset="2"/>
              <a:buChar char="Ø"/>
            </a:pPr>
            <a:r>
              <a:rPr lang="tr-TR" sz="1700" b="1" dirty="0" err="1" smtClean="0"/>
              <a:t>Cutout</a:t>
            </a:r>
            <a:r>
              <a:rPr lang="tr-TR" sz="1700" b="1" dirty="0"/>
              <a:t>: </a:t>
            </a:r>
            <a:r>
              <a:rPr lang="tr-TR" sz="1700" dirty="0"/>
              <a:t>Görüntüdeki köşeleri basitleştirerek detayını azaltıp yarattığı köşeler ve çizgilerde anti-</a:t>
            </a:r>
            <a:r>
              <a:rPr lang="tr-TR" sz="1700" dirty="0" err="1"/>
              <a:t>alias</a:t>
            </a:r>
            <a:r>
              <a:rPr lang="tr-TR" sz="1700" dirty="0"/>
              <a:t> özelliği nedeniyle yumuşak hatlar oluşturur. Yüksek kontrastlı grafiklerde iyi sonuç verir. </a:t>
            </a:r>
          </a:p>
          <a:p>
            <a:pPr>
              <a:spcBef>
                <a:spcPts val="600"/>
              </a:spcBef>
              <a:spcAft>
                <a:spcPts val="0"/>
              </a:spcAft>
              <a:buFont typeface="Wingdings" panose="05000000000000000000" pitchFamily="2" charset="2"/>
              <a:buChar char="Ø"/>
            </a:pPr>
            <a:r>
              <a:rPr lang="tr-TR" sz="1700" b="1" dirty="0" err="1" smtClean="0"/>
              <a:t>Dry</a:t>
            </a:r>
            <a:r>
              <a:rPr lang="tr-TR" sz="1700" b="1" dirty="0" smtClean="0"/>
              <a:t> </a:t>
            </a:r>
            <a:r>
              <a:rPr lang="tr-TR" sz="1700" b="1" dirty="0" err="1"/>
              <a:t>Brush</a:t>
            </a:r>
            <a:r>
              <a:rPr lang="tr-TR" sz="1700" b="1" dirty="0"/>
              <a:t>: </a:t>
            </a:r>
            <a:r>
              <a:rPr lang="tr-TR" sz="1700" dirty="0"/>
              <a:t>Kuru boya etkisi verir. Renk geçişlerini en aza indirip kenarları rastgele büker, anti-</a:t>
            </a:r>
            <a:r>
              <a:rPr lang="tr-TR" sz="1700" dirty="0" err="1"/>
              <a:t>alias</a:t>
            </a:r>
            <a:r>
              <a:rPr lang="tr-TR" sz="1700" dirty="0"/>
              <a:t> etkisi verir. </a:t>
            </a:r>
          </a:p>
          <a:p>
            <a:pPr>
              <a:spcBef>
                <a:spcPts val="600"/>
              </a:spcBef>
              <a:spcAft>
                <a:spcPts val="0"/>
              </a:spcAft>
              <a:buFont typeface="Wingdings" panose="05000000000000000000" pitchFamily="2" charset="2"/>
              <a:buChar char="Ø"/>
            </a:pPr>
            <a:r>
              <a:rPr lang="tr-TR" sz="1700" b="1" dirty="0" smtClean="0"/>
              <a:t>Film </a:t>
            </a:r>
            <a:r>
              <a:rPr lang="tr-TR" sz="1700" b="1" dirty="0" err="1"/>
              <a:t>Grain</a:t>
            </a:r>
            <a:r>
              <a:rPr lang="tr-TR" sz="1700" b="1" dirty="0"/>
              <a:t>: </a:t>
            </a:r>
            <a:r>
              <a:rPr lang="tr-TR" sz="1700" dirty="0"/>
              <a:t>Bir tür kirlenme etkisi vererek beyaz kirler aydınlatır, siyah kirler koyulaştırır. Yazılar üzerinde iyi etkiler verir. </a:t>
            </a:r>
          </a:p>
          <a:p>
            <a:pPr>
              <a:spcBef>
                <a:spcPts val="600"/>
              </a:spcBef>
              <a:spcAft>
                <a:spcPts val="0"/>
              </a:spcAft>
              <a:buFont typeface="Wingdings" panose="05000000000000000000" pitchFamily="2" charset="2"/>
              <a:buChar char="Ø"/>
            </a:pPr>
            <a:r>
              <a:rPr lang="tr-TR" sz="1700" b="1" dirty="0" err="1" smtClean="0"/>
              <a:t>Fresco</a:t>
            </a:r>
            <a:r>
              <a:rPr lang="tr-TR" sz="1700" b="1" dirty="0"/>
              <a:t>: </a:t>
            </a:r>
            <a:r>
              <a:rPr lang="tr-TR" sz="1700" dirty="0"/>
              <a:t>Kontrastı yüksek bir görüntü verir. Kenarlar daha keskin, koyu renkler daha koyu olmakla birlikte "</a:t>
            </a:r>
            <a:r>
              <a:rPr lang="tr-TR" sz="1700" dirty="0" err="1"/>
              <a:t>Dry</a:t>
            </a:r>
            <a:r>
              <a:rPr lang="tr-TR" sz="1700" dirty="0"/>
              <a:t> </a:t>
            </a:r>
            <a:r>
              <a:rPr lang="tr-TR" sz="1700" dirty="0" err="1"/>
              <a:t>Brush</a:t>
            </a:r>
            <a:r>
              <a:rPr lang="tr-TR" sz="1700" dirty="0"/>
              <a:t>" a benzemektedir. </a:t>
            </a:r>
          </a:p>
          <a:p>
            <a:pPr>
              <a:spcBef>
                <a:spcPts val="600"/>
              </a:spcBef>
              <a:spcAft>
                <a:spcPts val="0"/>
              </a:spcAft>
              <a:buFont typeface="Wingdings" panose="05000000000000000000" pitchFamily="2" charset="2"/>
              <a:buChar char="Ø"/>
            </a:pPr>
            <a:r>
              <a:rPr lang="tr-TR" sz="1700" b="1" dirty="0" smtClean="0"/>
              <a:t>Neon </a:t>
            </a:r>
            <a:r>
              <a:rPr lang="tr-TR" sz="1700" b="1" dirty="0" err="1"/>
              <a:t>Glow</a:t>
            </a:r>
            <a:r>
              <a:rPr lang="tr-TR" sz="1700" b="1" dirty="0"/>
              <a:t>: </a:t>
            </a:r>
            <a:r>
              <a:rPr lang="tr-TR" sz="1700" dirty="0"/>
              <a:t>Uygulandığı bölgenin renklerine göre 2-3 renk tonu içeren sonuçlar yaratır. </a:t>
            </a:r>
          </a:p>
          <a:p>
            <a:pPr>
              <a:spcBef>
                <a:spcPts val="600"/>
              </a:spcBef>
              <a:spcAft>
                <a:spcPts val="0"/>
              </a:spcAft>
              <a:buFont typeface="Wingdings" panose="05000000000000000000" pitchFamily="2" charset="2"/>
              <a:buChar char="Ø"/>
            </a:pPr>
            <a:r>
              <a:rPr lang="tr-TR" sz="1700" b="1" dirty="0" smtClean="0"/>
              <a:t>Palette </a:t>
            </a:r>
            <a:r>
              <a:rPr lang="tr-TR" sz="1700" b="1" dirty="0" err="1"/>
              <a:t>Knife</a:t>
            </a:r>
            <a:r>
              <a:rPr lang="tr-TR" sz="1700" b="1" dirty="0"/>
              <a:t>: </a:t>
            </a:r>
            <a:r>
              <a:rPr lang="tr-TR" sz="1700" dirty="0"/>
              <a:t>Paletteki renk sayısını azaltarak keskin hatlı, az renkli bir imaj yaratır. </a:t>
            </a:r>
          </a:p>
          <a:p>
            <a:pPr>
              <a:spcBef>
                <a:spcPts val="600"/>
              </a:spcBef>
              <a:spcAft>
                <a:spcPts val="0"/>
              </a:spcAft>
              <a:buFont typeface="Wingdings" panose="05000000000000000000" pitchFamily="2" charset="2"/>
              <a:buChar char="Ø"/>
            </a:pPr>
            <a:r>
              <a:rPr lang="tr-TR" sz="1700" b="1" dirty="0" smtClean="0"/>
              <a:t>Poster </a:t>
            </a:r>
            <a:r>
              <a:rPr lang="tr-TR" sz="1700" b="1" dirty="0" err="1"/>
              <a:t>Edges</a:t>
            </a:r>
            <a:r>
              <a:rPr lang="tr-TR" sz="1700" b="1" dirty="0"/>
              <a:t>: </a:t>
            </a:r>
            <a:r>
              <a:rPr lang="tr-TR" sz="1700" dirty="0"/>
              <a:t>Görüntüyü </a:t>
            </a:r>
            <a:r>
              <a:rPr lang="tr-TR" sz="1700" dirty="0" err="1"/>
              <a:t>posterize</a:t>
            </a:r>
            <a:r>
              <a:rPr lang="tr-TR" sz="1700" dirty="0"/>
              <a:t> ederek renk sayısını azaltır. Kenarlara siyah detaylar ekler. </a:t>
            </a:r>
          </a:p>
          <a:p>
            <a:pPr>
              <a:spcBef>
                <a:spcPts val="600"/>
              </a:spcBef>
              <a:spcAft>
                <a:spcPts val="0"/>
              </a:spcAft>
              <a:buFont typeface="Wingdings" panose="05000000000000000000" pitchFamily="2" charset="2"/>
              <a:buChar char="Ø"/>
            </a:pPr>
            <a:r>
              <a:rPr lang="tr-TR" sz="1700" b="1" dirty="0" err="1" smtClean="0"/>
              <a:t>Rough</a:t>
            </a:r>
            <a:r>
              <a:rPr lang="tr-TR" sz="1700" b="1" dirty="0" smtClean="0"/>
              <a:t> </a:t>
            </a:r>
            <a:r>
              <a:rPr lang="tr-TR" sz="1700" b="1" dirty="0" err="1"/>
              <a:t>Pastels</a:t>
            </a:r>
            <a:r>
              <a:rPr lang="tr-TR" sz="1700" b="1" dirty="0"/>
              <a:t>: </a:t>
            </a:r>
            <a:r>
              <a:rPr lang="tr-TR" sz="1700" dirty="0"/>
              <a:t>Görüntünün kenarlarını geliştirir. Bunun için bir doku dosyası kullanır. </a:t>
            </a:r>
          </a:p>
          <a:p>
            <a:pPr>
              <a:spcBef>
                <a:spcPts val="600"/>
              </a:spcBef>
              <a:spcAft>
                <a:spcPts val="0"/>
              </a:spcAft>
              <a:buFont typeface="Wingdings" panose="05000000000000000000" pitchFamily="2" charset="2"/>
              <a:buChar char="Ø"/>
            </a:pPr>
            <a:r>
              <a:rPr lang="tr-TR" sz="1700" b="1" dirty="0" err="1" smtClean="0"/>
              <a:t>Smudge</a:t>
            </a:r>
            <a:r>
              <a:rPr lang="tr-TR" sz="1700" b="1" dirty="0" smtClean="0"/>
              <a:t> </a:t>
            </a:r>
            <a:r>
              <a:rPr lang="tr-TR" sz="1700" b="1" dirty="0" err="1" smtClean="0"/>
              <a:t>Stick</a:t>
            </a:r>
            <a:r>
              <a:rPr lang="tr-TR" sz="1700" b="1" dirty="0"/>
              <a:t>: </a:t>
            </a:r>
            <a:r>
              <a:rPr lang="tr-TR" sz="1700" dirty="0"/>
              <a:t>Birbirine karışmış renklerdeki bir bezin kâğıt üzerine etkisi gibi sonuç verir. </a:t>
            </a:r>
            <a:endParaRPr lang="tr-TR" sz="1700" dirty="0" smtClean="0"/>
          </a:p>
          <a:p>
            <a:pPr>
              <a:spcBef>
                <a:spcPts val="600"/>
              </a:spcBef>
              <a:spcAft>
                <a:spcPts val="0"/>
              </a:spcAft>
              <a:buFont typeface="Wingdings" panose="05000000000000000000" pitchFamily="2" charset="2"/>
              <a:buChar char="Ø"/>
            </a:pPr>
            <a:r>
              <a:rPr lang="tr-TR" sz="1700" b="1" dirty="0" err="1" smtClean="0"/>
              <a:t>Sponge</a:t>
            </a:r>
            <a:r>
              <a:rPr lang="tr-TR" sz="1700" b="1" dirty="0"/>
              <a:t>: </a:t>
            </a:r>
            <a:r>
              <a:rPr lang="tr-TR" sz="1700" dirty="0"/>
              <a:t>Buzlu cam etkisi vb. etkiler verir. </a:t>
            </a:r>
          </a:p>
          <a:p>
            <a:pPr>
              <a:spcBef>
                <a:spcPts val="600"/>
              </a:spcBef>
              <a:spcAft>
                <a:spcPts val="0"/>
              </a:spcAft>
              <a:buFont typeface="Wingdings" panose="05000000000000000000" pitchFamily="2" charset="2"/>
              <a:buChar char="Ø"/>
            </a:pPr>
            <a:r>
              <a:rPr lang="tr-TR" sz="1700" b="1" dirty="0" err="1" smtClean="0"/>
              <a:t>Underpainting</a:t>
            </a:r>
            <a:r>
              <a:rPr lang="tr-TR" sz="1700" b="1" dirty="0"/>
              <a:t>: </a:t>
            </a:r>
            <a:r>
              <a:rPr lang="tr-TR" sz="1700" dirty="0"/>
              <a:t>Kumaş kaplama havası verir. </a:t>
            </a:r>
          </a:p>
          <a:p>
            <a:pPr>
              <a:spcBef>
                <a:spcPts val="600"/>
              </a:spcBef>
              <a:spcAft>
                <a:spcPts val="0"/>
              </a:spcAft>
              <a:buFont typeface="Wingdings" panose="05000000000000000000" pitchFamily="2" charset="2"/>
              <a:buChar char="Ø"/>
            </a:pPr>
            <a:r>
              <a:rPr lang="tr-TR" sz="1700" b="1" dirty="0" err="1" smtClean="0"/>
              <a:t>Water</a:t>
            </a:r>
            <a:r>
              <a:rPr lang="tr-TR" sz="1700" b="1" dirty="0" smtClean="0"/>
              <a:t> </a:t>
            </a:r>
            <a:r>
              <a:rPr lang="tr-TR" sz="1700" b="1" dirty="0" err="1"/>
              <a:t>Color</a:t>
            </a:r>
            <a:r>
              <a:rPr lang="tr-TR" sz="1700" b="1" dirty="0"/>
              <a:t>: </a:t>
            </a:r>
            <a:r>
              <a:rPr lang="tr-TR" sz="1700" dirty="0"/>
              <a:t>Görüntünün kenarlarına sulu boya etkisi verir. "</a:t>
            </a:r>
            <a:r>
              <a:rPr lang="tr-TR" sz="1700" dirty="0" err="1"/>
              <a:t>Fresco</a:t>
            </a:r>
            <a:r>
              <a:rPr lang="tr-TR" sz="1700" dirty="0"/>
              <a:t>" ya benzer. </a:t>
            </a:r>
          </a:p>
          <a:p>
            <a:pPr>
              <a:spcBef>
                <a:spcPts val="600"/>
              </a:spcBef>
              <a:spcAft>
                <a:spcPts val="0"/>
              </a:spcAft>
              <a:buFont typeface="Wingdings" panose="05000000000000000000" pitchFamily="2" charset="2"/>
              <a:buChar char="Ø"/>
            </a:pPr>
            <a:endParaRPr lang="tr-TR" sz="1700" dirty="0" smtClean="0"/>
          </a:p>
          <a:p>
            <a:pPr>
              <a:spcBef>
                <a:spcPts val="600"/>
              </a:spcBef>
              <a:spcAft>
                <a:spcPts val="0"/>
              </a:spcAft>
              <a:buFont typeface="Wingdings" panose="05000000000000000000" pitchFamily="2" charset="2"/>
              <a:buChar char="Ø"/>
            </a:pPr>
            <a:endParaRPr lang="tr-TR" sz="1700" dirty="0"/>
          </a:p>
        </p:txBody>
      </p:sp>
    </p:spTree>
    <p:extLst>
      <p:ext uri="{BB962C8B-B14F-4D97-AF65-F5344CB8AC3E}">
        <p14:creationId xmlns:p14="http://schemas.microsoft.com/office/powerpoint/2010/main" val="2060103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Blur</a:t>
            </a:r>
            <a:r>
              <a:rPr lang="tr-TR" dirty="0"/>
              <a:t> </a:t>
            </a:r>
            <a:r>
              <a:rPr lang="tr-TR" dirty="0" err="1" smtClean="0"/>
              <a:t>Filter</a:t>
            </a:r>
            <a:r>
              <a:rPr lang="tr-TR" dirty="0" smtClean="0"/>
              <a:t> [1]</a:t>
            </a:r>
            <a:endParaRPr lang="tr-TR" dirty="0"/>
          </a:p>
        </p:txBody>
      </p:sp>
      <p:sp>
        <p:nvSpPr>
          <p:cNvPr id="4" name="İçerik Yer Tutucusu 3"/>
          <p:cNvSpPr>
            <a:spLocks noGrp="1"/>
          </p:cNvSpPr>
          <p:nvPr>
            <p:ph idx="1"/>
          </p:nvPr>
        </p:nvSpPr>
        <p:spPr>
          <a:xfrm>
            <a:off x="611051" y="1737360"/>
            <a:ext cx="11030857" cy="4470400"/>
          </a:xfrm>
        </p:spPr>
        <p:txBody>
          <a:bodyPr>
            <a:noAutofit/>
          </a:bodyPr>
          <a:lstStyle/>
          <a:p>
            <a:pPr>
              <a:buFont typeface="Wingdings" panose="05000000000000000000" pitchFamily="2" charset="2"/>
              <a:buChar char="Ø"/>
            </a:pPr>
            <a:endParaRPr lang="tr-TR" dirty="0"/>
          </a:p>
          <a:p>
            <a:pPr>
              <a:buFont typeface="Wingdings" panose="05000000000000000000" pitchFamily="2" charset="2"/>
              <a:buChar char="Ø"/>
            </a:pPr>
            <a:r>
              <a:rPr lang="tr-TR" dirty="0" smtClean="0"/>
              <a:t> </a:t>
            </a:r>
            <a:r>
              <a:rPr lang="tr-TR" b="1" dirty="0" err="1"/>
              <a:t>Blur</a:t>
            </a:r>
            <a:r>
              <a:rPr lang="tr-TR" b="1" dirty="0"/>
              <a:t>: </a:t>
            </a:r>
            <a:r>
              <a:rPr lang="tr-TR" dirty="0"/>
              <a:t>Yumuşatma, bulanıklaştırma etkisi verir. Standart değere uygular. </a:t>
            </a:r>
          </a:p>
          <a:p>
            <a:pPr>
              <a:buFont typeface="Wingdings" panose="05000000000000000000" pitchFamily="2" charset="2"/>
              <a:buChar char="Ø"/>
            </a:pPr>
            <a:r>
              <a:rPr lang="tr-TR" dirty="0" smtClean="0"/>
              <a:t> </a:t>
            </a:r>
            <a:r>
              <a:rPr lang="tr-TR" b="1" dirty="0" err="1"/>
              <a:t>Blur</a:t>
            </a:r>
            <a:r>
              <a:rPr lang="tr-TR" b="1" dirty="0"/>
              <a:t> </a:t>
            </a:r>
            <a:r>
              <a:rPr lang="tr-TR" b="1" dirty="0" err="1"/>
              <a:t>More</a:t>
            </a:r>
            <a:r>
              <a:rPr lang="tr-TR" b="1" dirty="0"/>
              <a:t>: </a:t>
            </a:r>
            <a:r>
              <a:rPr lang="tr-TR" dirty="0"/>
              <a:t>"</a:t>
            </a:r>
            <a:r>
              <a:rPr lang="tr-TR" dirty="0" err="1"/>
              <a:t>Blur</a:t>
            </a:r>
            <a:r>
              <a:rPr lang="tr-TR" dirty="0"/>
              <a:t>" etkisini standart değerin üzerinde uygular. </a:t>
            </a:r>
          </a:p>
          <a:p>
            <a:pPr>
              <a:buFont typeface="Wingdings" panose="05000000000000000000" pitchFamily="2" charset="2"/>
              <a:buChar char="Ø"/>
            </a:pPr>
            <a:r>
              <a:rPr lang="tr-TR" dirty="0" smtClean="0"/>
              <a:t> </a:t>
            </a:r>
            <a:r>
              <a:rPr lang="tr-TR" b="1" dirty="0" err="1"/>
              <a:t>Gaussian</a:t>
            </a:r>
            <a:r>
              <a:rPr lang="tr-TR" b="1" dirty="0"/>
              <a:t> </a:t>
            </a:r>
            <a:r>
              <a:rPr lang="tr-TR" b="1" dirty="0" err="1"/>
              <a:t>Blur</a:t>
            </a:r>
            <a:r>
              <a:rPr lang="tr-TR" b="1" dirty="0"/>
              <a:t>: </a:t>
            </a:r>
            <a:r>
              <a:rPr lang="tr-TR" dirty="0" err="1"/>
              <a:t>Photoshop'un</a:t>
            </a:r>
            <a:r>
              <a:rPr lang="tr-TR" dirty="0"/>
              <a:t> en çok kullanılan filtresidir. Bulanıklaştırma ve yumuşatma etkisini istediğiniz gibi ayarlayabilirsiniz. </a:t>
            </a:r>
          </a:p>
          <a:p>
            <a:pPr>
              <a:buFont typeface="Wingdings" panose="05000000000000000000" pitchFamily="2" charset="2"/>
              <a:buChar char="Ø"/>
            </a:pPr>
            <a:r>
              <a:rPr lang="tr-TR" dirty="0" smtClean="0"/>
              <a:t> </a:t>
            </a:r>
            <a:r>
              <a:rPr lang="tr-TR" b="1" dirty="0"/>
              <a:t>Motion </a:t>
            </a:r>
            <a:r>
              <a:rPr lang="tr-TR" b="1" dirty="0" err="1"/>
              <a:t>Blur</a:t>
            </a:r>
            <a:r>
              <a:rPr lang="tr-TR" b="1" dirty="0"/>
              <a:t>: </a:t>
            </a:r>
            <a:r>
              <a:rPr lang="tr-TR" dirty="0"/>
              <a:t>Hareketli bir kameranın yakaladığı görüntüyü </a:t>
            </a:r>
            <a:r>
              <a:rPr lang="tr-TR" dirty="0" err="1"/>
              <a:t>simule</a:t>
            </a:r>
            <a:r>
              <a:rPr lang="tr-TR" dirty="0"/>
              <a:t> eder. Hareketin şiddeti ve yönü belirlenebilir. </a:t>
            </a:r>
          </a:p>
          <a:p>
            <a:pPr>
              <a:buFont typeface="Wingdings" panose="05000000000000000000" pitchFamily="2" charset="2"/>
              <a:buChar char="Ø"/>
            </a:pPr>
            <a:r>
              <a:rPr lang="tr-TR" dirty="0" smtClean="0"/>
              <a:t> </a:t>
            </a:r>
            <a:r>
              <a:rPr lang="tr-TR" b="1" dirty="0" err="1"/>
              <a:t>Radial</a:t>
            </a:r>
            <a:r>
              <a:rPr lang="tr-TR" b="1" dirty="0"/>
              <a:t> </a:t>
            </a:r>
            <a:r>
              <a:rPr lang="tr-TR" b="1" dirty="0" err="1"/>
              <a:t>Blur</a:t>
            </a:r>
            <a:r>
              <a:rPr lang="tr-TR" b="1" dirty="0"/>
              <a:t>: </a:t>
            </a:r>
            <a:r>
              <a:rPr lang="tr-TR" dirty="0"/>
              <a:t>Çok özel bir kamera efektidir. </a:t>
            </a:r>
          </a:p>
          <a:p>
            <a:pPr>
              <a:buFont typeface="Wingdings" panose="05000000000000000000" pitchFamily="2" charset="2"/>
              <a:buChar char="Ø"/>
            </a:pPr>
            <a:r>
              <a:rPr lang="tr-TR" dirty="0" smtClean="0"/>
              <a:t> </a:t>
            </a:r>
            <a:r>
              <a:rPr lang="tr-TR" b="1" dirty="0"/>
              <a:t>Smart </a:t>
            </a:r>
            <a:r>
              <a:rPr lang="tr-TR" b="1" dirty="0" err="1"/>
              <a:t>Blur</a:t>
            </a:r>
            <a:r>
              <a:rPr lang="tr-TR" b="1" dirty="0"/>
              <a:t>: </a:t>
            </a:r>
            <a:r>
              <a:rPr lang="tr-TR" dirty="0"/>
              <a:t>Görüntünün kenarlarını tespit ederek, "</a:t>
            </a:r>
            <a:r>
              <a:rPr lang="tr-TR" dirty="0" err="1"/>
              <a:t>Gaussian</a:t>
            </a:r>
            <a:r>
              <a:rPr lang="tr-TR" dirty="0"/>
              <a:t> </a:t>
            </a:r>
            <a:r>
              <a:rPr lang="tr-TR" dirty="0" err="1"/>
              <a:t>Blur</a:t>
            </a:r>
            <a:r>
              <a:rPr lang="tr-TR" dirty="0"/>
              <a:t>" etkisini kenarlara dokunmadan iç bölgelere uygular. </a:t>
            </a:r>
          </a:p>
          <a:p>
            <a:pPr>
              <a:spcBef>
                <a:spcPts val="600"/>
              </a:spcBef>
              <a:spcAft>
                <a:spcPts val="0"/>
              </a:spcAft>
              <a:buFont typeface="Wingdings" panose="05000000000000000000" pitchFamily="2" charset="2"/>
              <a:buChar char="Ø"/>
            </a:pPr>
            <a:endParaRPr lang="tr-TR" sz="1700" dirty="0" smtClean="0"/>
          </a:p>
          <a:p>
            <a:pPr>
              <a:spcBef>
                <a:spcPts val="600"/>
              </a:spcBef>
              <a:spcAft>
                <a:spcPts val="0"/>
              </a:spcAft>
              <a:buFont typeface="Wingdings" panose="05000000000000000000" pitchFamily="2" charset="2"/>
              <a:buChar char="Ø"/>
            </a:pPr>
            <a:endParaRPr lang="tr-TR" sz="1700" dirty="0"/>
          </a:p>
        </p:txBody>
      </p:sp>
    </p:spTree>
    <p:extLst>
      <p:ext uri="{BB962C8B-B14F-4D97-AF65-F5344CB8AC3E}">
        <p14:creationId xmlns:p14="http://schemas.microsoft.com/office/powerpoint/2010/main" val="21454551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Brush</a:t>
            </a:r>
            <a:r>
              <a:rPr lang="tr-TR" dirty="0"/>
              <a:t> </a:t>
            </a:r>
            <a:r>
              <a:rPr lang="tr-TR" dirty="0" err="1"/>
              <a:t>Strokes</a:t>
            </a:r>
            <a:r>
              <a:rPr lang="tr-TR" dirty="0"/>
              <a:t> </a:t>
            </a:r>
            <a:r>
              <a:rPr lang="tr-TR" dirty="0" err="1" smtClean="0"/>
              <a:t>Filter</a:t>
            </a:r>
            <a:r>
              <a:rPr lang="tr-TR" dirty="0" smtClean="0"/>
              <a:t> [1]</a:t>
            </a:r>
            <a:endParaRPr lang="tr-TR" dirty="0"/>
          </a:p>
        </p:txBody>
      </p:sp>
      <p:sp>
        <p:nvSpPr>
          <p:cNvPr id="4" name="İçerik Yer Tutucusu 3"/>
          <p:cNvSpPr>
            <a:spLocks noGrp="1"/>
          </p:cNvSpPr>
          <p:nvPr>
            <p:ph idx="1"/>
          </p:nvPr>
        </p:nvSpPr>
        <p:spPr>
          <a:xfrm>
            <a:off x="611051" y="1737360"/>
            <a:ext cx="11030857" cy="4470400"/>
          </a:xfrm>
        </p:spPr>
        <p:txBody>
          <a:bodyPr>
            <a:noAutofit/>
          </a:bodyPr>
          <a:lstStyle/>
          <a:p>
            <a:pPr>
              <a:buFont typeface="Wingdings" panose="05000000000000000000" pitchFamily="2" charset="2"/>
              <a:buChar char="Ø"/>
            </a:pPr>
            <a:endParaRPr lang="tr-TR" dirty="0"/>
          </a:p>
          <a:p>
            <a:pPr>
              <a:buFont typeface="Wingdings" panose="05000000000000000000" pitchFamily="2" charset="2"/>
              <a:buChar char="Ø"/>
            </a:pPr>
            <a:r>
              <a:rPr lang="tr-TR" dirty="0" smtClean="0"/>
              <a:t> </a:t>
            </a:r>
            <a:r>
              <a:rPr lang="tr-TR" b="1" dirty="0" err="1"/>
              <a:t>Accented</a:t>
            </a:r>
            <a:r>
              <a:rPr lang="tr-TR" b="1" dirty="0"/>
              <a:t> </a:t>
            </a:r>
            <a:r>
              <a:rPr lang="tr-TR" b="1" dirty="0" err="1"/>
              <a:t>Edges</a:t>
            </a:r>
            <a:r>
              <a:rPr lang="tr-TR" b="1" dirty="0"/>
              <a:t>: </a:t>
            </a:r>
            <a:r>
              <a:rPr lang="tr-TR" dirty="0"/>
              <a:t>Küçük görüntülere uygulanmasında fayda olan kenarlara doku ekleyen geliştirme filtresidir. </a:t>
            </a:r>
          </a:p>
          <a:p>
            <a:pPr>
              <a:buFont typeface="Wingdings" panose="05000000000000000000" pitchFamily="2" charset="2"/>
              <a:buChar char="Ø"/>
            </a:pPr>
            <a:r>
              <a:rPr lang="tr-TR" dirty="0" smtClean="0"/>
              <a:t> </a:t>
            </a:r>
            <a:r>
              <a:rPr lang="tr-TR" b="1" dirty="0" err="1"/>
              <a:t>Angled</a:t>
            </a:r>
            <a:r>
              <a:rPr lang="tr-TR" b="1" dirty="0"/>
              <a:t> </a:t>
            </a:r>
            <a:r>
              <a:rPr lang="tr-TR" b="1" dirty="0" err="1"/>
              <a:t>Strokes</a:t>
            </a:r>
            <a:r>
              <a:rPr lang="tr-TR" b="1" dirty="0"/>
              <a:t>: </a:t>
            </a:r>
            <a:r>
              <a:rPr lang="tr-TR" dirty="0"/>
              <a:t>Kenarları sertleştirip ana hatlara dikkat çeker. </a:t>
            </a:r>
            <a:r>
              <a:rPr lang="tr-TR" b="1" dirty="0" err="1"/>
              <a:t>Crosshatch</a:t>
            </a:r>
            <a:r>
              <a:rPr lang="tr-TR" b="1" dirty="0"/>
              <a:t>: </a:t>
            </a:r>
            <a:r>
              <a:rPr lang="tr-TR" dirty="0"/>
              <a:t>Görüntüyü geliştirmek için rastgele dokular ve zikzaklar yaratır. </a:t>
            </a:r>
          </a:p>
          <a:p>
            <a:pPr>
              <a:buFont typeface="Wingdings" panose="05000000000000000000" pitchFamily="2" charset="2"/>
              <a:buChar char="Ø"/>
            </a:pPr>
            <a:r>
              <a:rPr lang="tr-TR" dirty="0" smtClean="0"/>
              <a:t> </a:t>
            </a:r>
            <a:r>
              <a:rPr lang="tr-TR" b="1" dirty="0"/>
              <a:t>Dark </a:t>
            </a:r>
            <a:r>
              <a:rPr lang="tr-TR" b="1" dirty="0" err="1"/>
              <a:t>Strokes</a:t>
            </a:r>
            <a:r>
              <a:rPr lang="tr-TR" b="1" dirty="0"/>
              <a:t>: </a:t>
            </a:r>
            <a:r>
              <a:rPr lang="tr-TR" dirty="0"/>
              <a:t>Koyu renkli set kenarlar üretir. </a:t>
            </a:r>
          </a:p>
          <a:p>
            <a:pPr>
              <a:buFont typeface="Wingdings" panose="05000000000000000000" pitchFamily="2" charset="2"/>
              <a:buChar char="Ø"/>
            </a:pPr>
            <a:r>
              <a:rPr lang="tr-TR" dirty="0" smtClean="0"/>
              <a:t> </a:t>
            </a:r>
            <a:r>
              <a:rPr lang="tr-TR" b="1" dirty="0" err="1"/>
              <a:t>Ink</a:t>
            </a:r>
            <a:r>
              <a:rPr lang="tr-TR" b="1" dirty="0"/>
              <a:t> </a:t>
            </a:r>
            <a:r>
              <a:rPr lang="tr-TR" b="1" dirty="0" err="1"/>
              <a:t>Outlines</a:t>
            </a:r>
            <a:r>
              <a:rPr lang="tr-TR" b="1" dirty="0"/>
              <a:t>: </a:t>
            </a:r>
            <a:r>
              <a:rPr lang="tr-TR" dirty="0"/>
              <a:t>Görüntü kenarlarına mürekkep bulaşmış havası verir. </a:t>
            </a:r>
          </a:p>
          <a:p>
            <a:pPr>
              <a:buFont typeface="Wingdings" panose="05000000000000000000" pitchFamily="2" charset="2"/>
              <a:buChar char="Ø"/>
            </a:pPr>
            <a:r>
              <a:rPr lang="tr-TR" dirty="0" smtClean="0"/>
              <a:t> </a:t>
            </a:r>
            <a:r>
              <a:rPr lang="tr-TR" b="1" dirty="0" err="1"/>
              <a:t>Splatter</a:t>
            </a:r>
            <a:r>
              <a:rPr lang="tr-TR" b="1" dirty="0"/>
              <a:t>: </a:t>
            </a:r>
            <a:r>
              <a:rPr lang="tr-TR" dirty="0"/>
              <a:t>Sudaki yansıma etkisi verir. </a:t>
            </a:r>
          </a:p>
          <a:p>
            <a:pPr>
              <a:buFont typeface="Wingdings" panose="05000000000000000000" pitchFamily="2" charset="2"/>
              <a:buChar char="Ø"/>
            </a:pPr>
            <a:r>
              <a:rPr lang="tr-TR" dirty="0" smtClean="0"/>
              <a:t> </a:t>
            </a:r>
            <a:r>
              <a:rPr lang="tr-TR" b="1" dirty="0" err="1"/>
              <a:t>Sprayed</a:t>
            </a:r>
            <a:r>
              <a:rPr lang="tr-TR" b="1" dirty="0"/>
              <a:t> </a:t>
            </a:r>
            <a:r>
              <a:rPr lang="tr-TR" b="1" dirty="0" err="1"/>
              <a:t>Strokers</a:t>
            </a:r>
            <a:r>
              <a:rPr lang="tr-TR" b="1" dirty="0"/>
              <a:t>: </a:t>
            </a:r>
            <a:r>
              <a:rPr lang="tr-TR" dirty="0"/>
              <a:t>Kenarlarda yatay veya dikey deformasyonlar yaratır. </a:t>
            </a:r>
          </a:p>
          <a:p>
            <a:pPr>
              <a:buFont typeface="Wingdings" panose="05000000000000000000" pitchFamily="2" charset="2"/>
              <a:buChar char="Ø"/>
            </a:pPr>
            <a:r>
              <a:rPr lang="tr-TR" dirty="0" smtClean="0"/>
              <a:t> </a:t>
            </a:r>
            <a:r>
              <a:rPr lang="tr-TR" b="1" dirty="0" err="1"/>
              <a:t>Sumi</a:t>
            </a:r>
            <a:r>
              <a:rPr lang="tr-TR" b="1" dirty="0"/>
              <a:t>-e: </a:t>
            </a:r>
            <a:r>
              <a:rPr lang="tr-TR" dirty="0"/>
              <a:t>Yazılarda (</a:t>
            </a:r>
            <a:r>
              <a:rPr lang="tr-TR" dirty="0" err="1"/>
              <a:t>Text</a:t>
            </a:r>
            <a:r>
              <a:rPr lang="tr-TR" dirty="0"/>
              <a:t>) kullanılarak hoş görüntüler elde edilir. </a:t>
            </a:r>
          </a:p>
          <a:p>
            <a:pPr>
              <a:spcBef>
                <a:spcPts val="600"/>
              </a:spcBef>
              <a:spcAft>
                <a:spcPts val="0"/>
              </a:spcAft>
              <a:buFont typeface="Wingdings" panose="05000000000000000000" pitchFamily="2" charset="2"/>
              <a:buChar char="Ø"/>
            </a:pPr>
            <a:endParaRPr lang="tr-TR" sz="1700" dirty="0" smtClean="0"/>
          </a:p>
          <a:p>
            <a:pPr>
              <a:spcBef>
                <a:spcPts val="600"/>
              </a:spcBef>
              <a:spcAft>
                <a:spcPts val="0"/>
              </a:spcAft>
              <a:buFont typeface="Wingdings" panose="05000000000000000000" pitchFamily="2" charset="2"/>
              <a:buChar char="Ø"/>
            </a:pPr>
            <a:endParaRPr lang="tr-TR" sz="1700" dirty="0"/>
          </a:p>
        </p:txBody>
      </p:sp>
    </p:spTree>
    <p:extLst>
      <p:ext uri="{BB962C8B-B14F-4D97-AF65-F5344CB8AC3E}">
        <p14:creationId xmlns:p14="http://schemas.microsoft.com/office/powerpoint/2010/main" val="136482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Distort</a:t>
            </a:r>
            <a:r>
              <a:rPr lang="tr-TR" dirty="0" smtClean="0"/>
              <a:t> </a:t>
            </a:r>
            <a:r>
              <a:rPr lang="tr-TR" dirty="0" err="1" smtClean="0"/>
              <a:t>Filter</a:t>
            </a:r>
            <a:r>
              <a:rPr lang="tr-TR" dirty="0" smtClean="0"/>
              <a:t> [1]</a:t>
            </a:r>
            <a:endParaRPr lang="tr-TR" dirty="0"/>
          </a:p>
        </p:txBody>
      </p:sp>
      <p:sp>
        <p:nvSpPr>
          <p:cNvPr id="4" name="İçerik Yer Tutucusu 3"/>
          <p:cNvSpPr>
            <a:spLocks noGrp="1"/>
          </p:cNvSpPr>
          <p:nvPr>
            <p:ph idx="1"/>
          </p:nvPr>
        </p:nvSpPr>
        <p:spPr>
          <a:xfrm>
            <a:off x="611051" y="1737360"/>
            <a:ext cx="11030857" cy="4470400"/>
          </a:xfrm>
        </p:spPr>
        <p:txBody>
          <a:bodyPr>
            <a:noAutofit/>
          </a:bodyPr>
          <a:lstStyle/>
          <a:p>
            <a:pPr>
              <a:buFont typeface="Wingdings" panose="05000000000000000000" pitchFamily="2" charset="2"/>
              <a:buChar char="Ø"/>
            </a:pPr>
            <a:endParaRPr lang="tr-TR" dirty="0"/>
          </a:p>
          <a:p>
            <a:pPr>
              <a:buFont typeface="Wingdings" panose="05000000000000000000" pitchFamily="2" charset="2"/>
              <a:buChar char="Ø"/>
            </a:pPr>
            <a:r>
              <a:rPr lang="tr-TR" dirty="0" smtClean="0"/>
              <a:t> </a:t>
            </a:r>
            <a:r>
              <a:rPr lang="tr-TR" b="1" dirty="0" err="1"/>
              <a:t>Diffuse</a:t>
            </a:r>
            <a:r>
              <a:rPr lang="tr-TR" b="1" dirty="0"/>
              <a:t> </a:t>
            </a:r>
            <a:r>
              <a:rPr lang="tr-TR" b="1" dirty="0" err="1"/>
              <a:t>Glow</a:t>
            </a:r>
            <a:r>
              <a:rPr lang="tr-TR" b="1" dirty="0"/>
              <a:t>: </a:t>
            </a:r>
            <a:r>
              <a:rPr lang="tr-TR" dirty="0"/>
              <a:t>Aydınlık alanlara gölgeler verir. </a:t>
            </a:r>
          </a:p>
          <a:p>
            <a:pPr>
              <a:buFont typeface="Wingdings" panose="05000000000000000000" pitchFamily="2" charset="2"/>
              <a:buChar char="Ø"/>
            </a:pPr>
            <a:r>
              <a:rPr lang="tr-TR" dirty="0" smtClean="0"/>
              <a:t> </a:t>
            </a:r>
            <a:r>
              <a:rPr lang="tr-TR" b="1" dirty="0" err="1"/>
              <a:t>Displace</a:t>
            </a:r>
            <a:r>
              <a:rPr lang="tr-TR" b="1" dirty="0"/>
              <a:t>: </a:t>
            </a:r>
            <a:r>
              <a:rPr lang="tr-TR" dirty="0"/>
              <a:t>Seçtiğimiz ikinci bir imaj (PSD Formatlı) ile etki eden grafiğin tüm piksellerini düzenleyen bir filtredir. Kullanımı biraz karışıktır. </a:t>
            </a:r>
          </a:p>
          <a:p>
            <a:pPr>
              <a:buFont typeface="Wingdings" panose="05000000000000000000" pitchFamily="2" charset="2"/>
              <a:buChar char="Ø"/>
            </a:pPr>
            <a:r>
              <a:rPr lang="tr-TR" dirty="0" smtClean="0"/>
              <a:t> </a:t>
            </a:r>
            <a:r>
              <a:rPr lang="tr-TR" b="1" dirty="0" err="1"/>
              <a:t>Glass</a:t>
            </a:r>
            <a:r>
              <a:rPr lang="tr-TR" b="1" dirty="0"/>
              <a:t>: </a:t>
            </a:r>
            <a:r>
              <a:rPr lang="tr-TR" dirty="0"/>
              <a:t>Görüntüyü eğrilmiş cam kaplaması yapar. </a:t>
            </a:r>
          </a:p>
          <a:p>
            <a:pPr>
              <a:buFont typeface="Wingdings" panose="05000000000000000000" pitchFamily="2" charset="2"/>
              <a:buChar char="Ø"/>
            </a:pPr>
            <a:r>
              <a:rPr lang="tr-TR" dirty="0" smtClean="0"/>
              <a:t> </a:t>
            </a:r>
            <a:r>
              <a:rPr lang="tr-TR" b="1" dirty="0"/>
              <a:t>Ocean </a:t>
            </a:r>
            <a:r>
              <a:rPr lang="tr-TR" b="1" dirty="0" err="1"/>
              <a:t>Ripple</a:t>
            </a:r>
            <a:r>
              <a:rPr lang="tr-TR" b="1" dirty="0"/>
              <a:t>: </a:t>
            </a:r>
            <a:r>
              <a:rPr lang="tr-TR" dirty="0"/>
              <a:t>Su dalgalarının verdiği etkiyi yapar. </a:t>
            </a:r>
          </a:p>
          <a:p>
            <a:pPr>
              <a:buFont typeface="Wingdings" panose="05000000000000000000" pitchFamily="2" charset="2"/>
              <a:buChar char="Ø"/>
            </a:pPr>
            <a:r>
              <a:rPr lang="tr-TR" dirty="0" smtClean="0"/>
              <a:t> </a:t>
            </a:r>
            <a:r>
              <a:rPr lang="tr-TR" b="1" dirty="0"/>
              <a:t>Polar </a:t>
            </a:r>
            <a:r>
              <a:rPr lang="tr-TR" b="1" dirty="0" err="1"/>
              <a:t>Coordinates</a:t>
            </a:r>
            <a:r>
              <a:rPr lang="tr-TR" b="1" dirty="0"/>
              <a:t>: </a:t>
            </a:r>
            <a:r>
              <a:rPr lang="tr-TR" dirty="0"/>
              <a:t>İmaja iki çeşit bükülme etkisi verir. </a:t>
            </a:r>
          </a:p>
          <a:p>
            <a:pPr>
              <a:buFont typeface="Wingdings" panose="05000000000000000000" pitchFamily="2" charset="2"/>
              <a:buChar char="Ø"/>
            </a:pPr>
            <a:r>
              <a:rPr lang="tr-TR" dirty="0" smtClean="0"/>
              <a:t> </a:t>
            </a:r>
            <a:r>
              <a:rPr lang="tr-TR" b="1" dirty="0" err="1"/>
              <a:t>Ripple</a:t>
            </a:r>
            <a:r>
              <a:rPr lang="tr-TR" b="1" dirty="0"/>
              <a:t>: </a:t>
            </a:r>
            <a:r>
              <a:rPr lang="tr-TR" dirty="0"/>
              <a:t>Küçük su dalgaları etkisi verir. </a:t>
            </a:r>
          </a:p>
          <a:p>
            <a:pPr>
              <a:buFont typeface="Wingdings" panose="05000000000000000000" pitchFamily="2" charset="2"/>
              <a:buChar char="Ø"/>
            </a:pPr>
            <a:r>
              <a:rPr lang="tr-TR" dirty="0" smtClean="0"/>
              <a:t> </a:t>
            </a:r>
            <a:r>
              <a:rPr lang="tr-TR" b="1" dirty="0" err="1"/>
              <a:t>Shear</a:t>
            </a:r>
            <a:r>
              <a:rPr lang="tr-TR" b="1" dirty="0"/>
              <a:t>: </a:t>
            </a:r>
            <a:r>
              <a:rPr lang="tr-TR" dirty="0"/>
              <a:t>Verdiği eksen üzerindeki noktalar ile dikey doğrultuda </a:t>
            </a:r>
            <a:r>
              <a:rPr lang="tr-TR" dirty="0" smtClean="0"/>
              <a:t>imaja eğrilik </a:t>
            </a:r>
            <a:r>
              <a:rPr lang="tr-TR" dirty="0"/>
              <a:t>vermeyi sağlar. </a:t>
            </a:r>
          </a:p>
          <a:p>
            <a:r>
              <a:rPr lang="tr-TR" dirty="0" smtClean="0"/>
              <a:t> </a:t>
            </a:r>
            <a:endParaRPr lang="tr-TR" dirty="0"/>
          </a:p>
          <a:p>
            <a:pPr>
              <a:spcBef>
                <a:spcPts val="600"/>
              </a:spcBef>
              <a:spcAft>
                <a:spcPts val="0"/>
              </a:spcAft>
              <a:buFont typeface="Wingdings" panose="05000000000000000000" pitchFamily="2" charset="2"/>
              <a:buChar char="Ø"/>
            </a:pPr>
            <a:endParaRPr lang="tr-TR" sz="1700" dirty="0" smtClean="0"/>
          </a:p>
          <a:p>
            <a:pPr>
              <a:spcBef>
                <a:spcPts val="600"/>
              </a:spcBef>
              <a:spcAft>
                <a:spcPts val="0"/>
              </a:spcAft>
              <a:buFont typeface="Wingdings" panose="05000000000000000000" pitchFamily="2" charset="2"/>
              <a:buChar char="Ø"/>
            </a:pPr>
            <a:endParaRPr lang="tr-TR" sz="1700" dirty="0"/>
          </a:p>
        </p:txBody>
      </p:sp>
    </p:spTree>
    <p:extLst>
      <p:ext uri="{BB962C8B-B14F-4D97-AF65-F5344CB8AC3E}">
        <p14:creationId xmlns:p14="http://schemas.microsoft.com/office/powerpoint/2010/main" val="1249523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Distort</a:t>
            </a:r>
            <a:r>
              <a:rPr lang="tr-TR" dirty="0" smtClean="0"/>
              <a:t> </a:t>
            </a:r>
            <a:r>
              <a:rPr lang="tr-TR" dirty="0" err="1" smtClean="0"/>
              <a:t>Filter</a:t>
            </a:r>
            <a:r>
              <a:rPr lang="tr-TR" dirty="0" smtClean="0"/>
              <a:t> [1]</a:t>
            </a:r>
            <a:endParaRPr lang="tr-TR" dirty="0"/>
          </a:p>
        </p:txBody>
      </p:sp>
      <p:sp>
        <p:nvSpPr>
          <p:cNvPr id="4" name="İçerik Yer Tutucusu 3"/>
          <p:cNvSpPr>
            <a:spLocks noGrp="1"/>
          </p:cNvSpPr>
          <p:nvPr>
            <p:ph idx="1"/>
          </p:nvPr>
        </p:nvSpPr>
        <p:spPr>
          <a:xfrm>
            <a:off x="611051" y="1737360"/>
            <a:ext cx="11030857" cy="4470400"/>
          </a:xfrm>
        </p:spPr>
        <p:txBody>
          <a:bodyPr>
            <a:noAutofit/>
          </a:bodyPr>
          <a:lstStyle/>
          <a:p>
            <a:pPr>
              <a:buFont typeface="Wingdings" panose="05000000000000000000" pitchFamily="2" charset="2"/>
              <a:buChar char="Ø"/>
            </a:pPr>
            <a:endParaRPr lang="tr-TR" dirty="0"/>
          </a:p>
          <a:p>
            <a:pPr>
              <a:buFont typeface="Wingdings" panose="05000000000000000000" pitchFamily="2" charset="2"/>
              <a:buChar char="Ø"/>
            </a:pPr>
            <a:r>
              <a:rPr lang="tr-TR" dirty="0" smtClean="0"/>
              <a:t> </a:t>
            </a:r>
            <a:r>
              <a:rPr lang="tr-TR" b="1" dirty="0" err="1"/>
              <a:t>Diffuse</a:t>
            </a:r>
            <a:r>
              <a:rPr lang="tr-TR" b="1" dirty="0"/>
              <a:t> </a:t>
            </a:r>
            <a:r>
              <a:rPr lang="tr-TR" b="1" dirty="0" err="1"/>
              <a:t>Glow</a:t>
            </a:r>
            <a:r>
              <a:rPr lang="tr-TR" b="1" dirty="0"/>
              <a:t>: </a:t>
            </a:r>
            <a:r>
              <a:rPr lang="tr-TR" dirty="0"/>
              <a:t>Aydınlık alanlara gölgeler verir. </a:t>
            </a:r>
          </a:p>
          <a:p>
            <a:pPr>
              <a:buFont typeface="Wingdings" panose="05000000000000000000" pitchFamily="2" charset="2"/>
              <a:buChar char="Ø"/>
            </a:pPr>
            <a:r>
              <a:rPr lang="tr-TR" dirty="0" smtClean="0"/>
              <a:t> </a:t>
            </a:r>
            <a:r>
              <a:rPr lang="tr-TR" b="1" dirty="0" err="1"/>
              <a:t>Displace</a:t>
            </a:r>
            <a:r>
              <a:rPr lang="tr-TR" b="1" dirty="0"/>
              <a:t>: </a:t>
            </a:r>
            <a:r>
              <a:rPr lang="tr-TR" dirty="0"/>
              <a:t>Seçtiğimiz ikinci bir imaj (PSD Formatlı) ile etki eden grafiğin tüm piksellerini düzenleyen bir filtredir. Kullanımı biraz karışıktır. </a:t>
            </a:r>
          </a:p>
          <a:p>
            <a:pPr>
              <a:buFont typeface="Wingdings" panose="05000000000000000000" pitchFamily="2" charset="2"/>
              <a:buChar char="Ø"/>
            </a:pPr>
            <a:r>
              <a:rPr lang="tr-TR" dirty="0" smtClean="0"/>
              <a:t> </a:t>
            </a:r>
            <a:r>
              <a:rPr lang="tr-TR" b="1" dirty="0" err="1"/>
              <a:t>Glass</a:t>
            </a:r>
            <a:r>
              <a:rPr lang="tr-TR" b="1" dirty="0"/>
              <a:t>: </a:t>
            </a:r>
            <a:r>
              <a:rPr lang="tr-TR" dirty="0"/>
              <a:t>Görüntüyü eğrilmiş cam kaplaması yapar. </a:t>
            </a:r>
          </a:p>
          <a:p>
            <a:pPr>
              <a:buFont typeface="Wingdings" panose="05000000000000000000" pitchFamily="2" charset="2"/>
              <a:buChar char="Ø"/>
            </a:pPr>
            <a:r>
              <a:rPr lang="tr-TR" dirty="0" smtClean="0"/>
              <a:t> </a:t>
            </a:r>
            <a:r>
              <a:rPr lang="tr-TR" b="1" dirty="0"/>
              <a:t>Ocean </a:t>
            </a:r>
            <a:r>
              <a:rPr lang="tr-TR" b="1" dirty="0" err="1"/>
              <a:t>Ripple</a:t>
            </a:r>
            <a:r>
              <a:rPr lang="tr-TR" b="1" dirty="0"/>
              <a:t>: </a:t>
            </a:r>
            <a:r>
              <a:rPr lang="tr-TR" dirty="0"/>
              <a:t>Su dalgalarının verdiği etkiyi yapar. </a:t>
            </a:r>
          </a:p>
          <a:p>
            <a:pPr>
              <a:buFont typeface="Wingdings" panose="05000000000000000000" pitchFamily="2" charset="2"/>
              <a:buChar char="Ø"/>
            </a:pPr>
            <a:r>
              <a:rPr lang="tr-TR" dirty="0" smtClean="0"/>
              <a:t> </a:t>
            </a:r>
            <a:r>
              <a:rPr lang="tr-TR" b="1" dirty="0"/>
              <a:t>Polar </a:t>
            </a:r>
            <a:r>
              <a:rPr lang="tr-TR" b="1" dirty="0" err="1"/>
              <a:t>Coordinates</a:t>
            </a:r>
            <a:r>
              <a:rPr lang="tr-TR" b="1" dirty="0"/>
              <a:t>: </a:t>
            </a:r>
            <a:r>
              <a:rPr lang="tr-TR" dirty="0"/>
              <a:t>İmaja iki çeşit bükülme etkisi verir. </a:t>
            </a:r>
          </a:p>
          <a:p>
            <a:pPr>
              <a:buFont typeface="Wingdings" panose="05000000000000000000" pitchFamily="2" charset="2"/>
              <a:buChar char="Ø"/>
            </a:pPr>
            <a:r>
              <a:rPr lang="tr-TR" dirty="0" smtClean="0"/>
              <a:t> </a:t>
            </a:r>
            <a:r>
              <a:rPr lang="tr-TR" b="1" dirty="0" err="1"/>
              <a:t>Ripple</a:t>
            </a:r>
            <a:r>
              <a:rPr lang="tr-TR" b="1" dirty="0"/>
              <a:t>: </a:t>
            </a:r>
            <a:r>
              <a:rPr lang="tr-TR" dirty="0"/>
              <a:t>Küçük su dalgaları etkisi verir. </a:t>
            </a:r>
          </a:p>
          <a:p>
            <a:pPr>
              <a:buFont typeface="Wingdings" panose="05000000000000000000" pitchFamily="2" charset="2"/>
              <a:buChar char="Ø"/>
            </a:pPr>
            <a:r>
              <a:rPr lang="tr-TR" dirty="0" smtClean="0"/>
              <a:t> </a:t>
            </a:r>
            <a:r>
              <a:rPr lang="tr-TR" b="1" dirty="0" err="1"/>
              <a:t>Shear</a:t>
            </a:r>
            <a:r>
              <a:rPr lang="tr-TR" b="1" dirty="0"/>
              <a:t>: </a:t>
            </a:r>
            <a:r>
              <a:rPr lang="tr-TR" dirty="0"/>
              <a:t>Verdiği eksen üzerindeki noktalar ile dikey doğrultuda </a:t>
            </a:r>
            <a:r>
              <a:rPr lang="tr-TR" dirty="0" smtClean="0"/>
              <a:t>imaja eğrilik </a:t>
            </a:r>
            <a:r>
              <a:rPr lang="tr-TR" dirty="0"/>
              <a:t>vermeyi sağlar. </a:t>
            </a:r>
          </a:p>
          <a:p>
            <a:r>
              <a:rPr lang="tr-TR" dirty="0" smtClean="0"/>
              <a:t> </a:t>
            </a:r>
            <a:endParaRPr lang="tr-TR" dirty="0"/>
          </a:p>
          <a:p>
            <a:pPr>
              <a:spcBef>
                <a:spcPts val="600"/>
              </a:spcBef>
              <a:spcAft>
                <a:spcPts val="0"/>
              </a:spcAft>
              <a:buFont typeface="Wingdings" panose="05000000000000000000" pitchFamily="2" charset="2"/>
              <a:buChar char="Ø"/>
            </a:pPr>
            <a:endParaRPr lang="tr-TR" sz="1700" dirty="0" smtClean="0"/>
          </a:p>
          <a:p>
            <a:pPr>
              <a:spcBef>
                <a:spcPts val="600"/>
              </a:spcBef>
              <a:spcAft>
                <a:spcPts val="0"/>
              </a:spcAft>
              <a:buFont typeface="Wingdings" panose="05000000000000000000" pitchFamily="2" charset="2"/>
              <a:buChar char="Ø"/>
            </a:pPr>
            <a:endParaRPr lang="tr-TR" sz="1700" dirty="0"/>
          </a:p>
        </p:txBody>
      </p:sp>
    </p:spTree>
    <p:extLst>
      <p:ext uri="{BB962C8B-B14F-4D97-AF65-F5344CB8AC3E}">
        <p14:creationId xmlns:p14="http://schemas.microsoft.com/office/powerpoint/2010/main" val="2951662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 </a:t>
            </a:r>
            <a:endParaRPr lang="tr-TR" dirty="0"/>
          </a:p>
        </p:txBody>
      </p:sp>
      <p:sp>
        <p:nvSpPr>
          <p:cNvPr id="3" name="İçerik Yer Tutucusu 2"/>
          <p:cNvSpPr>
            <a:spLocks noGrp="1"/>
          </p:cNvSpPr>
          <p:nvPr>
            <p:ph idx="1"/>
          </p:nvPr>
        </p:nvSpPr>
        <p:spPr/>
        <p:txBody>
          <a:bodyPr/>
          <a:lstStyle/>
          <a:p>
            <a:r>
              <a:rPr lang="tr-TR" dirty="0" smtClean="0"/>
              <a:t>[1] Özer T.  2009 Grafik </a:t>
            </a:r>
            <a:r>
              <a:rPr lang="tr-TR" dirty="0"/>
              <a:t>ve Animasyon ders </a:t>
            </a:r>
            <a:r>
              <a:rPr lang="tr-TR" dirty="0" smtClean="0"/>
              <a:t>notları</a:t>
            </a:r>
          </a:p>
        </p:txBody>
      </p:sp>
    </p:spTree>
    <p:extLst>
      <p:ext uri="{BB962C8B-B14F-4D97-AF65-F5344CB8AC3E}">
        <p14:creationId xmlns:p14="http://schemas.microsoft.com/office/powerpoint/2010/main" val="2220567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Image </a:t>
            </a:r>
            <a:r>
              <a:rPr lang="tr-TR" dirty="0" smtClean="0"/>
              <a:t>Menüsü [</a:t>
            </a:r>
            <a:r>
              <a:rPr lang="tr-TR" dirty="0"/>
              <a:t>1</a:t>
            </a:r>
            <a:r>
              <a:rPr lang="tr-TR" dirty="0" smtClean="0"/>
              <a:t>]</a:t>
            </a:r>
            <a:endParaRPr lang="tr-TR" dirty="0"/>
          </a:p>
        </p:txBody>
      </p:sp>
      <p:sp>
        <p:nvSpPr>
          <p:cNvPr id="3" name="İçerik Yer Tutucusu 2"/>
          <p:cNvSpPr>
            <a:spLocks noGrp="1"/>
          </p:cNvSpPr>
          <p:nvPr>
            <p:ph idx="1"/>
          </p:nvPr>
        </p:nvSpPr>
        <p:spPr>
          <a:xfrm>
            <a:off x="783770" y="1845733"/>
            <a:ext cx="10371909" cy="1623181"/>
          </a:xfrm>
        </p:spPr>
        <p:txBody>
          <a:bodyPr>
            <a:normAutofit/>
          </a:bodyPr>
          <a:lstStyle/>
          <a:p>
            <a:pPr marL="0" indent="0">
              <a:buNone/>
            </a:pPr>
            <a:r>
              <a:rPr lang="tr-TR" dirty="0"/>
              <a:t>Image menüsü genel anlamda çalışama alanımızın geneline ya da istediğimiz bir bölümüne yaptığımız renk ve ton bazlı ağırlıklı müdahalelerden oluşur. Bunun yanında çalışma alanımızın tümü üzerinde yaptığı bazı müdahaleler de vardır. Örneğin çalışma alanımıza ek alanlar açma, </a:t>
            </a:r>
            <a:r>
              <a:rPr lang="tr-TR" dirty="0" err="1"/>
              <a:t>mode</a:t>
            </a:r>
            <a:r>
              <a:rPr lang="tr-TR" dirty="0"/>
              <a:t> niteliğini değiştirme, ölçülendirme gibi. Özellikle fotoğraf sanatçılarının sıklıkla kullandığı bir menüdür.</a:t>
            </a:r>
          </a:p>
        </p:txBody>
      </p:sp>
      <p:sp>
        <p:nvSpPr>
          <p:cNvPr id="5" name="Dikdörtgen 4"/>
          <p:cNvSpPr/>
          <p:nvPr/>
        </p:nvSpPr>
        <p:spPr>
          <a:xfrm>
            <a:off x="783770" y="3468914"/>
            <a:ext cx="10371909" cy="1768878"/>
          </a:xfrm>
          <a:prstGeom prst="rect">
            <a:avLst/>
          </a:prstGeom>
        </p:spPr>
        <p:txBody>
          <a:bodyPr vert="horz" lIns="0" tIns="45720" rIns="0" bIns="45720" rtlCol="0">
            <a:normAutofit/>
          </a:bodyPr>
          <a:lstStyle/>
          <a:p>
            <a:pPr marL="342900" indent="-342900">
              <a:lnSpc>
                <a:spcPct val="90000"/>
              </a:lnSpc>
              <a:spcBef>
                <a:spcPts val="1200"/>
              </a:spcBef>
              <a:spcAft>
                <a:spcPts val="200"/>
              </a:spcAft>
              <a:buClr>
                <a:schemeClr val="accent1"/>
              </a:buClr>
              <a:buSzPct val="100000"/>
              <a:buFont typeface="Wingdings" panose="05000000000000000000" pitchFamily="2" charset="2"/>
              <a:buChar char="Ø"/>
            </a:pPr>
            <a:r>
              <a:rPr lang="tr-TR" sz="2000" dirty="0" err="1" smtClean="0">
                <a:solidFill>
                  <a:schemeClr val="bg2">
                    <a:lumMod val="25000"/>
                  </a:schemeClr>
                </a:solidFill>
                <a:latin typeface="Times New Roman" panose="02020603050405020304" pitchFamily="18" charset="0"/>
                <a:cs typeface="Times New Roman" panose="02020603050405020304" pitchFamily="18" charset="0"/>
              </a:rPr>
              <a:t>Mode</a:t>
            </a:r>
            <a:r>
              <a:rPr lang="tr-TR" sz="2000" dirty="0">
                <a:solidFill>
                  <a:schemeClr val="bg2">
                    <a:lumMod val="25000"/>
                  </a:schemeClr>
                </a:solidFill>
                <a:latin typeface="Times New Roman" panose="02020603050405020304" pitchFamily="18" charset="0"/>
                <a:cs typeface="Times New Roman" panose="02020603050405020304" pitchFamily="18" charset="0"/>
              </a:rPr>
              <a:t>: İmajın </a:t>
            </a:r>
            <a:r>
              <a:rPr lang="tr-TR" sz="2000" dirty="0" err="1">
                <a:solidFill>
                  <a:schemeClr val="bg2">
                    <a:lumMod val="25000"/>
                  </a:schemeClr>
                </a:solidFill>
                <a:latin typeface="Times New Roman" panose="02020603050405020304" pitchFamily="18" charset="0"/>
                <a:cs typeface="Times New Roman" panose="02020603050405020304" pitchFamily="18" charset="0"/>
              </a:rPr>
              <a:t>modunu</a:t>
            </a:r>
            <a:r>
              <a:rPr lang="tr-TR" sz="2000" dirty="0">
                <a:solidFill>
                  <a:schemeClr val="bg2">
                    <a:lumMod val="25000"/>
                  </a:schemeClr>
                </a:solidFill>
                <a:latin typeface="Times New Roman" panose="02020603050405020304" pitchFamily="18" charset="0"/>
                <a:cs typeface="Times New Roman" panose="02020603050405020304" pitchFamily="18" charset="0"/>
              </a:rPr>
              <a:t> ayarlamak için kullanılır. İmajın </a:t>
            </a:r>
            <a:r>
              <a:rPr lang="tr-TR" sz="2000" dirty="0" err="1">
                <a:solidFill>
                  <a:schemeClr val="bg2">
                    <a:lumMod val="25000"/>
                  </a:schemeClr>
                </a:solidFill>
                <a:latin typeface="Times New Roman" panose="02020603050405020304" pitchFamily="18" charset="0"/>
                <a:cs typeface="Times New Roman" panose="02020603050405020304" pitchFamily="18" charset="0"/>
              </a:rPr>
              <a:t>modunu</a:t>
            </a:r>
            <a:r>
              <a:rPr lang="tr-TR" sz="2000" dirty="0">
                <a:solidFill>
                  <a:schemeClr val="bg2">
                    <a:lumMod val="25000"/>
                  </a:schemeClr>
                </a:solidFill>
                <a:latin typeface="Times New Roman" panose="02020603050405020304" pitchFamily="18" charset="0"/>
                <a:cs typeface="Times New Roman" panose="02020603050405020304" pitchFamily="18" charset="0"/>
              </a:rPr>
              <a:t> </a:t>
            </a:r>
            <a:r>
              <a:rPr lang="tr-TR" sz="2000" dirty="0" err="1">
                <a:solidFill>
                  <a:schemeClr val="bg2">
                    <a:lumMod val="25000"/>
                  </a:schemeClr>
                </a:solidFill>
                <a:latin typeface="Times New Roman" panose="02020603050405020304" pitchFamily="18" charset="0"/>
                <a:cs typeface="Times New Roman" panose="02020603050405020304" pitchFamily="18" charset="0"/>
              </a:rPr>
              <a:t>grayscale</a:t>
            </a:r>
            <a:r>
              <a:rPr lang="tr-TR" sz="2000" dirty="0">
                <a:solidFill>
                  <a:schemeClr val="bg2">
                    <a:lumMod val="25000"/>
                  </a:schemeClr>
                </a:solidFill>
                <a:latin typeface="Times New Roman" panose="02020603050405020304" pitchFamily="18" charset="0"/>
                <a:cs typeface="Times New Roman" panose="02020603050405020304" pitchFamily="18" charset="0"/>
              </a:rPr>
              <a:t> yaptığımızda gri tonlarda, RGB yaptığımızda </a:t>
            </a:r>
            <a:r>
              <a:rPr lang="tr-TR" sz="2000" dirty="0" err="1">
                <a:solidFill>
                  <a:schemeClr val="bg2">
                    <a:lumMod val="25000"/>
                  </a:schemeClr>
                </a:solidFill>
                <a:latin typeface="Times New Roman" panose="02020603050405020304" pitchFamily="18" charset="0"/>
                <a:cs typeface="Times New Roman" panose="02020603050405020304" pitchFamily="18" charset="0"/>
              </a:rPr>
              <a:t>web’de</a:t>
            </a:r>
            <a:r>
              <a:rPr lang="tr-TR" sz="2000" dirty="0">
                <a:solidFill>
                  <a:schemeClr val="bg2">
                    <a:lumMod val="25000"/>
                  </a:schemeClr>
                </a:solidFill>
                <a:latin typeface="Times New Roman" panose="02020603050405020304" pitchFamily="18" charset="0"/>
                <a:cs typeface="Times New Roman" panose="02020603050405020304" pitchFamily="18" charset="0"/>
              </a:rPr>
              <a:t>, CMYK yaptığımızda baskıda kullanabiliriz. 8 </a:t>
            </a:r>
            <a:r>
              <a:rPr lang="tr-TR" sz="2000" dirty="0" err="1">
                <a:solidFill>
                  <a:schemeClr val="bg2">
                    <a:lumMod val="25000"/>
                  </a:schemeClr>
                </a:solidFill>
                <a:latin typeface="Times New Roman" panose="02020603050405020304" pitchFamily="18" charset="0"/>
                <a:cs typeface="Times New Roman" panose="02020603050405020304" pitchFamily="18" charset="0"/>
              </a:rPr>
              <a:t>Bits</a:t>
            </a:r>
            <a:r>
              <a:rPr lang="tr-TR" sz="2000" dirty="0">
                <a:solidFill>
                  <a:schemeClr val="bg2">
                    <a:lumMod val="25000"/>
                  </a:schemeClr>
                </a:solidFill>
                <a:latin typeface="Times New Roman" panose="02020603050405020304" pitchFamily="18" charset="0"/>
                <a:cs typeface="Times New Roman" panose="02020603050405020304" pitchFamily="18" charset="0"/>
              </a:rPr>
              <a:t>/Channel, 16 </a:t>
            </a:r>
            <a:r>
              <a:rPr lang="tr-TR" sz="2000" dirty="0" err="1">
                <a:solidFill>
                  <a:schemeClr val="bg2">
                    <a:lumMod val="25000"/>
                  </a:schemeClr>
                </a:solidFill>
                <a:latin typeface="Times New Roman" panose="02020603050405020304" pitchFamily="18" charset="0"/>
                <a:cs typeface="Times New Roman" panose="02020603050405020304" pitchFamily="18" charset="0"/>
              </a:rPr>
              <a:t>Bits</a:t>
            </a:r>
            <a:r>
              <a:rPr lang="tr-TR" sz="2000" dirty="0">
                <a:solidFill>
                  <a:schemeClr val="bg2">
                    <a:lumMod val="25000"/>
                  </a:schemeClr>
                </a:solidFill>
                <a:latin typeface="Times New Roman" panose="02020603050405020304" pitchFamily="18" charset="0"/>
                <a:cs typeface="Times New Roman" panose="02020603050405020304" pitchFamily="18" charset="0"/>
              </a:rPr>
              <a:t>/Channel, 32 </a:t>
            </a:r>
            <a:r>
              <a:rPr lang="tr-TR" sz="2000" dirty="0" err="1">
                <a:solidFill>
                  <a:schemeClr val="bg2">
                    <a:lumMod val="25000"/>
                  </a:schemeClr>
                </a:solidFill>
                <a:latin typeface="Times New Roman" panose="02020603050405020304" pitchFamily="18" charset="0"/>
                <a:cs typeface="Times New Roman" panose="02020603050405020304" pitchFamily="18" charset="0"/>
              </a:rPr>
              <a:t>Bits</a:t>
            </a:r>
            <a:r>
              <a:rPr lang="tr-TR" sz="2000" dirty="0">
                <a:solidFill>
                  <a:schemeClr val="bg2">
                    <a:lumMod val="25000"/>
                  </a:schemeClr>
                </a:solidFill>
                <a:latin typeface="Times New Roman" panose="02020603050405020304" pitchFamily="18" charset="0"/>
                <a:cs typeface="Times New Roman" panose="02020603050405020304" pitchFamily="18" charset="0"/>
              </a:rPr>
              <a:t>/Channel ise renk kalitesini ifade eder. </a:t>
            </a:r>
          </a:p>
          <a:p>
            <a:pPr marL="342900" indent="-342900">
              <a:lnSpc>
                <a:spcPct val="90000"/>
              </a:lnSpc>
              <a:spcBef>
                <a:spcPts val="1200"/>
              </a:spcBef>
              <a:spcAft>
                <a:spcPts val="200"/>
              </a:spcAft>
              <a:buClr>
                <a:schemeClr val="accent1"/>
              </a:buClr>
              <a:buSzPct val="100000"/>
              <a:buFont typeface="Wingdings" panose="05000000000000000000" pitchFamily="2" charset="2"/>
              <a:buChar char="Ø"/>
            </a:pPr>
            <a:r>
              <a:rPr lang="tr-TR" sz="2000" dirty="0" err="1" smtClean="0">
                <a:solidFill>
                  <a:schemeClr val="bg2">
                    <a:lumMod val="25000"/>
                  </a:schemeClr>
                </a:solidFill>
                <a:latin typeface="Times New Roman" panose="02020603050405020304" pitchFamily="18" charset="0"/>
                <a:cs typeface="Times New Roman" panose="02020603050405020304" pitchFamily="18" charset="0"/>
              </a:rPr>
              <a:t>Adjustments</a:t>
            </a:r>
            <a:r>
              <a:rPr lang="tr-TR" sz="2000" dirty="0">
                <a:solidFill>
                  <a:schemeClr val="bg2">
                    <a:lumMod val="25000"/>
                  </a:schemeClr>
                </a:solidFill>
                <a:latin typeface="Times New Roman" panose="02020603050405020304" pitchFamily="18" charset="0"/>
                <a:cs typeface="Times New Roman" panose="02020603050405020304" pitchFamily="18" charset="0"/>
              </a:rPr>
              <a:t>: Renk, ton, aydınlık, doygunluk, kontrastlık vs. gibi işlemlerin yapıldığı bölümdür. </a:t>
            </a:r>
          </a:p>
        </p:txBody>
      </p:sp>
    </p:spTree>
    <p:extLst>
      <p:ext uri="{BB962C8B-B14F-4D97-AF65-F5344CB8AC3E}">
        <p14:creationId xmlns:p14="http://schemas.microsoft.com/office/powerpoint/2010/main" val="548397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Image Menüsü [1]</a:t>
            </a:r>
          </a:p>
        </p:txBody>
      </p:sp>
      <p:sp>
        <p:nvSpPr>
          <p:cNvPr id="3" name="İçerik Yer Tutucusu 2"/>
          <p:cNvSpPr>
            <a:spLocks noGrp="1"/>
          </p:cNvSpPr>
          <p:nvPr>
            <p:ph idx="1"/>
          </p:nvPr>
        </p:nvSpPr>
        <p:spPr>
          <a:xfrm>
            <a:off x="4527258" y="1845734"/>
            <a:ext cx="7185771" cy="4023360"/>
          </a:xfrm>
        </p:spPr>
        <p:txBody>
          <a:bodyPr>
            <a:normAutofit lnSpcReduction="10000"/>
          </a:bodyPr>
          <a:lstStyle/>
          <a:p>
            <a:pPr>
              <a:buFont typeface="Wingdings" panose="05000000000000000000" pitchFamily="2" charset="2"/>
              <a:buChar char="Ø"/>
            </a:pPr>
            <a:r>
              <a:rPr lang="tr-TR" b="1" dirty="0" err="1" smtClean="0"/>
              <a:t>Brightness</a:t>
            </a:r>
            <a:r>
              <a:rPr lang="tr-TR" b="1" dirty="0" smtClean="0"/>
              <a:t>/</a:t>
            </a:r>
            <a:r>
              <a:rPr lang="tr-TR" b="1" dirty="0" err="1" smtClean="0"/>
              <a:t>Contrast</a:t>
            </a:r>
            <a:r>
              <a:rPr lang="tr-TR" b="1" dirty="0"/>
              <a:t>: </a:t>
            </a:r>
            <a:r>
              <a:rPr lang="tr-TR" dirty="0"/>
              <a:t>Fotoğraftaki aydınlık ve zıtlık renk ayarları üzerinde manüel olarak değişiklik yapmamızı sağlar. </a:t>
            </a:r>
          </a:p>
          <a:p>
            <a:pPr>
              <a:buFont typeface="Wingdings" panose="05000000000000000000" pitchFamily="2" charset="2"/>
              <a:buChar char="Ø"/>
            </a:pPr>
            <a:r>
              <a:rPr lang="tr-TR" b="1" dirty="0" err="1" smtClean="0"/>
              <a:t>Levels</a:t>
            </a:r>
            <a:r>
              <a:rPr lang="tr-TR" b="1" dirty="0"/>
              <a:t>: </a:t>
            </a:r>
            <a:r>
              <a:rPr lang="tr-TR" dirty="0"/>
              <a:t>Fotoğraftaki aydınlık ve karanlık bölgeleri manüel olarak düzenlemek için kullanılır. İmajlardaki ışık-gölge ayarı buradan yapılır. Lineer yani doğrusal bir yapıda çalışır. </a:t>
            </a:r>
          </a:p>
          <a:p>
            <a:pPr>
              <a:buFont typeface="Wingdings" panose="05000000000000000000" pitchFamily="2" charset="2"/>
              <a:buChar char="Ø"/>
            </a:pPr>
            <a:r>
              <a:rPr lang="tr-TR" b="1" dirty="0" err="1" smtClean="0"/>
              <a:t>Curves</a:t>
            </a:r>
            <a:r>
              <a:rPr lang="tr-TR" b="1" dirty="0"/>
              <a:t>: </a:t>
            </a:r>
            <a:r>
              <a:rPr lang="tr-TR" dirty="0"/>
              <a:t>Fotoğraftaki ışık-gölge ayarlarını </a:t>
            </a:r>
            <a:r>
              <a:rPr lang="tr-TR" dirty="0" err="1"/>
              <a:t>eğrisel</a:t>
            </a:r>
            <a:r>
              <a:rPr lang="tr-TR" dirty="0"/>
              <a:t> bir grafik üzerinde düzenlemek için kullanılır. </a:t>
            </a:r>
            <a:r>
              <a:rPr lang="tr-TR" dirty="0" err="1"/>
              <a:t>Levels</a:t>
            </a:r>
            <a:r>
              <a:rPr lang="tr-TR" dirty="0"/>
              <a:t> (Düzeyler) ile aynı görevi yapar. Tek farkı doğrusal değil de </a:t>
            </a:r>
            <a:r>
              <a:rPr lang="tr-TR" dirty="0" err="1"/>
              <a:t>eğrisel</a:t>
            </a:r>
            <a:r>
              <a:rPr lang="tr-TR" dirty="0"/>
              <a:t> bir yapıda çalışır. </a:t>
            </a:r>
            <a:endParaRPr lang="tr-TR" dirty="0" smtClean="0"/>
          </a:p>
          <a:p>
            <a:pPr>
              <a:buFont typeface="Wingdings" panose="05000000000000000000" pitchFamily="2" charset="2"/>
              <a:buChar char="Ø"/>
            </a:pPr>
            <a:r>
              <a:rPr lang="tr-TR" b="1" dirty="0" err="1" smtClean="0"/>
              <a:t>Exposure</a:t>
            </a:r>
            <a:r>
              <a:rPr lang="tr-TR" b="1" dirty="0"/>
              <a:t>: </a:t>
            </a:r>
            <a:r>
              <a:rPr lang="tr-TR" dirty="0"/>
              <a:t>Fotoğraftaki </a:t>
            </a:r>
            <a:r>
              <a:rPr lang="tr-TR" dirty="0" err="1"/>
              <a:t>pozlama</a:t>
            </a:r>
            <a:r>
              <a:rPr lang="tr-TR" dirty="0"/>
              <a:t> ayarlarının yapıldığı yerdir. </a:t>
            </a:r>
          </a:p>
          <a:p>
            <a:pPr>
              <a:buFont typeface="Wingdings" panose="05000000000000000000" pitchFamily="2" charset="2"/>
              <a:buChar char="Ø"/>
            </a:pPr>
            <a:r>
              <a:rPr lang="tr-TR" b="1" dirty="0" err="1" smtClean="0"/>
              <a:t>Vibrance</a:t>
            </a:r>
            <a:r>
              <a:rPr lang="tr-TR" b="1" dirty="0"/>
              <a:t>: </a:t>
            </a:r>
            <a:r>
              <a:rPr lang="tr-TR" dirty="0"/>
              <a:t>Renklerde doygunluğu ayarlar. Bu komut </a:t>
            </a:r>
            <a:r>
              <a:rPr lang="tr-TR" dirty="0" err="1"/>
              <a:t>Hue</a:t>
            </a:r>
            <a:r>
              <a:rPr lang="tr-TR" dirty="0"/>
              <a:t>/</a:t>
            </a:r>
            <a:r>
              <a:rPr lang="tr-TR" dirty="0" err="1"/>
              <a:t>Saturation</a:t>
            </a:r>
            <a:r>
              <a:rPr lang="tr-TR" dirty="0"/>
              <a:t> komutuna oldukça benzer ve fotoğraf çalışmalarında sıklıkla kullanılır. </a:t>
            </a:r>
          </a:p>
          <a:p>
            <a:pPr>
              <a:buFont typeface="Wingdings" panose="05000000000000000000" pitchFamily="2" charset="2"/>
              <a:buChar char="Ø"/>
            </a:pPr>
            <a:endParaRPr lang="tr-TR" dirty="0"/>
          </a:p>
          <a:p>
            <a:pPr>
              <a:buFont typeface="Wingdings" panose="05000000000000000000" pitchFamily="2" charset="2"/>
              <a:buChar char="Ø"/>
            </a:pPr>
            <a:endParaRPr lang="tr-TR" dirty="0"/>
          </a:p>
        </p:txBody>
      </p:sp>
      <p:pic>
        <p:nvPicPr>
          <p:cNvPr id="4" name="Resim 3"/>
          <p:cNvPicPr>
            <a:picLocks noChangeAspect="1"/>
          </p:cNvPicPr>
          <p:nvPr/>
        </p:nvPicPr>
        <p:blipFill>
          <a:blip r:embed="rId2"/>
          <a:stretch>
            <a:fillRect/>
          </a:stretch>
        </p:blipFill>
        <p:spPr>
          <a:xfrm>
            <a:off x="443806" y="1794726"/>
            <a:ext cx="4083454" cy="4301274"/>
          </a:xfrm>
          <a:prstGeom prst="rect">
            <a:avLst/>
          </a:prstGeom>
        </p:spPr>
      </p:pic>
    </p:spTree>
    <p:extLst>
      <p:ext uri="{BB962C8B-B14F-4D97-AF65-F5344CB8AC3E}">
        <p14:creationId xmlns:p14="http://schemas.microsoft.com/office/powerpoint/2010/main" val="574501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Image Menüsü [1]</a:t>
            </a:r>
          </a:p>
        </p:txBody>
      </p:sp>
      <p:sp>
        <p:nvSpPr>
          <p:cNvPr id="3" name="İçerik Yer Tutucusu 2"/>
          <p:cNvSpPr>
            <a:spLocks noGrp="1"/>
          </p:cNvSpPr>
          <p:nvPr>
            <p:ph idx="1"/>
          </p:nvPr>
        </p:nvSpPr>
        <p:spPr>
          <a:xfrm>
            <a:off x="769258" y="1845734"/>
            <a:ext cx="10943772" cy="4555066"/>
          </a:xfrm>
        </p:spPr>
        <p:txBody>
          <a:bodyPr>
            <a:normAutofit fontScale="92500" lnSpcReduction="20000"/>
          </a:bodyPr>
          <a:lstStyle/>
          <a:p>
            <a:pPr>
              <a:lnSpc>
                <a:spcPct val="120000"/>
              </a:lnSpc>
              <a:buFont typeface="Wingdings" panose="05000000000000000000" pitchFamily="2" charset="2"/>
              <a:buChar char="Ø"/>
            </a:pPr>
            <a:r>
              <a:rPr lang="tr-TR" b="1" dirty="0" err="1" smtClean="0"/>
              <a:t>Hue</a:t>
            </a:r>
            <a:r>
              <a:rPr lang="tr-TR" b="1" dirty="0" smtClean="0"/>
              <a:t>/</a:t>
            </a:r>
            <a:r>
              <a:rPr lang="tr-TR" b="1" dirty="0" err="1" smtClean="0"/>
              <a:t>Saturation</a:t>
            </a:r>
            <a:r>
              <a:rPr lang="tr-TR" dirty="0"/>
              <a:t>: Fotoğraftaki renk, doygunluk ve aydınlık ayarlarını değiştirmemizi sağlar. Eğer “</a:t>
            </a:r>
            <a:r>
              <a:rPr lang="tr-TR" dirty="0" err="1"/>
              <a:t>Colorize</a:t>
            </a:r>
            <a:r>
              <a:rPr lang="tr-TR" dirty="0"/>
              <a:t>” aktif durumda ise aracın kullanımı değişir. Tüm renkleri belirlediğiniz rengin tonlarına çevirir.”</a:t>
            </a:r>
            <a:r>
              <a:rPr lang="tr-TR" dirty="0" err="1"/>
              <a:t>Hue</a:t>
            </a:r>
            <a:r>
              <a:rPr lang="tr-TR" dirty="0"/>
              <a:t>” renk değerini, “</a:t>
            </a:r>
            <a:r>
              <a:rPr lang="tr-TR" dirty="0" err="1"/>
              <a:t>saturation</a:t>
            </a:r>
            <a:r>
              <a:rPr lang="tr-TR" dirty="0"/>
              <a:t>” doygunluğu, “</a:t>
            </a:r>
            <a:r>
              <a:rPr lang="tr-TR" dirty="0" err="1"/>
              <a:t>lightness</a:t>
            </a:r>
            <a:r>
              <a:rPr lang="tr-TR" dirty="0"/>
              <a:t>” ise aydınlığı temsil eder. </a:t>
            </a:r>
          </a:p>
          <a:p>
            <a:pPr>
              <a:buFont typeface="Wingdings" panose="05000000000000000000" pitchFamily="2" charset="2"/>
              <a:buChar char="Ø"/>
            </a:pPr>
            <a:r>
              <a:rPr lang="tr-TR" b="1" dirty="0" err="1" smtClean="0"/>
              <a:t>Color</a:t>
            </a:r>
            <a:r>
              <a:rPr lang="tr-TR" b="1" dirty="0" smtClean="0"/>
              <a:t> </a:t>
            </a:r>
            <a:r>
              <a:rPr lang="tr-TR" b="1" dirty="0" err="1"/>
              <a:t>Balance</a:t>
            </a:r>
            <a:r>
              <a:rPr lang="tr-TR" b="1" dirty="0"/>
              <a:t>: </a:t>
            </a:r>
            <a:r>
              <a:rPr lang="tr-TR" dirty="0"/>
              <a:t>Özellikle </a:t>
            </a:r>
            <a:r>
              <a:rPr lang="tr-TR" dirty="0" err="1"/>
              <a:t>CMYK’dan</a:t>
            </a:r>
            <a:r>
              <a:rPr lang="tr-TR" dirty="0"/>
              <a:t> RGB </a:t>
            </a:r>
            <a:r>
              <a:rPr lang="tr-TR" dirty="0" err="1"/>
              <a:t>moduna</a:t>
            </a:r>
            <a:r>
              <a:rPr lang="tr-TR" dirty="0"/>
              <a:t> geçişteki renk değişimlerini; açık, orta ve koyu ton seçenekleri olmak üzere düzeltme yapmakta kullanılır. </a:t>
            </a:r>
          </a:p>
          <a:p>
            <a:pPr>
              <a:buFont typeface="Wingdings" panose="05000000000000000000" pitchFamily="2" charset="2"/>
              <a:buChar char="Ø"/>
            </a:pPr>
            <a:r>
              <a:rPr lang="tr-TR" b="1" dirty="0" smtClean="0"/>
              <a:t>Black </a:t>
            </a:r>
            <a:r>
              <a:rPr lang="tr-TR" b="1" dirty="0"/>
              <a:t>&amp; White: </a:t>
            </a:r>
            <a:r>
              <a:rPr lang="tr-TR" dirty="0"/>
              <a:t>Bir Fotoğrafı siyah beyaz yapmak için kullanılır. </a:t>
            </a:r>
          </a:p>
          <a:p>
            <a:pPr>
              <a:buFont typeface="Wingdings" panose="05000000000000000000" pitchFamily="2" charset="2"/>
              <a:buChar char="Ø"/>
            </a:pPr>
            <a:r>
              <a:rPr lang="tr-TR" b="1" dirty="0" smtClean="0"/>
              <a:t>Photo </a:t>
            </a:r>
            <a:r>
              <a:rPr lang="tr-TR" b="1" dirty="0" err="1"/>
              <a:t>Filter</a:t>
            </a:r>
            <a:r>
              <a:rPr lang="tr-TR" b="1" dirty="0"/>
              <a:t>: </a:t>
            </a:r>
            <a:r>
              <a:rPr lang="tr-TR" dirty="0"/>
              <a:t>Fotoğraflara renk filtreleri uygulamak için kullanılır. </a:t>
            </a:r>
          </a:p>
          <a:p>
            <a:pPr>
              <a:buFont typeface="Wingdings" panose="05000000000000000000" pitchFamily="2" charset="2"/>
              <a:buChar char="Ø"/>
            </a:pPr>
            <a:r>
              <a:rPr lang="tr-TR" b="1" dirty="0" smtClean="0"/>
              <a:t>Channel </a:t>
            </a:r>
            <a:r>
              <a:rPr lang="tr-TR" b="1" dirty="0" err="1"/>
              <a:t>Mixer</a:t>
            </a:r>
            <a:r>
              <a:rPr lang="tr-TR" b="1" dirty="0"/>
              <a:t>: </a:t>
            </a:r>
            <a:r>
              <a:rPr lang="tr-TR" dirty="0"/>
              <a:t>Fotoğraftaki kanal bilgisini istediğimiz gibi ayarlayarak imajın renk bilgisini değiştirmek için kullanılır. </a:t>
            </a:r>
          </a:p>
          <a:p>
            <a:pPr>
              <a:buFont typeface="Wingdings" panose="05000000000000000000" pitchFamily="2" charset="2"/>
              <a:buChar char="Ø"/>
            </a:pPr>
            <a:r>
              <a:rPr lang="tr-TR" b="1" dirty="0" err="1" smtClean="0"/>
              <a:t>Invert</a:t>
            </a:r>
            <a:r>
              <a:rPr lang="tr-TR" b="1" dirty="0"/>
              <a:t>: </a:t>
            </a:r>
            <a:r>
              <a:rPr lang="tr-TR" dirty="0"/>
              <a:t>Bir resmin negatifini almak için kullanılır </a:t>
            </a:r>
            <a:endParaRPr lang="tr-TR" dirty="0" smtClean="0"/>
          </a:p>
          <a:p>
            <a:pPr>
              <a:buFont typeface="Wingdings" panose="05000000000000000000" pitchFamily="2" charset="2"/>
              <a:buChar char="Ø"/>
            </a:pPr>
            <a:r>
              <a:rPr lang="tr-TR" b="1" dirty="0" err="1" smtClean="0"/>
              <a:t>Posterize</a:t>
            </a:r>
            <a:r>
              <a:rPr lang="tr-TR" b="1" dirty="0"/>
              <a:t>: </a:t>
            </a:r>
            <a:r>
              <a:rPr lang="tr-TR" dirty="0"/>
              <a:t>Fotoğraftaki detayları azaltıp daha basite indirgemek için kullanılır. </a:t>
            </a:r>
            <a:r>
              <a:rPr lang="tr-TR" dirty="0" err="1" smtClean="0"/>
              <a:t>Fotoğrafik</a:t>
            </a:r>
            <a:r>
              <a:rPr lang="tr-TR" dirty="0" smtClean="0"/>
              <a:t> </a:t>
            </a:r>
            <a:r>
              <a:rPr lang="tr-TR" dirty="0"/>
              <a:t>bir resmi buradan basite indirgeyerek üzerinde illüstrasyon çalışmaları yapabiliriz. </a:t>
            </a:r>
          </a:p>
          <a:p>
            <a:pPr>
              <a:buFont typeface="Wingdings" panose="05000000000000000000" pitchFamily="2" charset="2"/>
              <a:buChar char="Ø"/>
            </a:pPr>
            <a:r>
              <a:rPr lang="tr-TR" b="1" dirty="0" err="1" smtClean="0"/>
              <a:t>Threshold</a:t>
            </a:r>
            <a:r>
              <a:rPr lang="tr-TR" b="1" dirty="0"/>
              <a:t>: </a:t>
            </a:r>
            <a:r>
              <a:rPr lang="tr-TR" dirty="0"/>
              <a:t>Bir fotoğrafı siyah beyaz yapmak için kullanılır. Gri tonlar yoktur. İmajda sadece siyah ve beyaz pikseller yer alır. </a:t>
            </a:r>
          </a:p>
          <a:p>
            <a:pPr>
              <a:buFont typeface="Wingdings" panose="05000000000000000000" pitchFamily="2" charset="2"/>
              <a:buChar char="Ø"/>
            </a:pPr>
            <a:endParaRPr lang="tr-TR" dirty="0"/>
          </a:p>
          <a:p>
            <a:pPr>
              <a:buFont typeface="Wingdings" panose="05000000000000000000" pitchFamily="2" charset="2"/>
              <a:buChar char="Ø"/>
            </a:pPr>
            <a:endParaRPr lang="tr-TR" dirty="0"/>
          </a:p>
        </p:txBody>
      </p:sp>
    </p:spTree>
    <p:extLst>
      <p:ext uri="{BB962C8B-B14F-4D97-AF65-F5344CB8AC3E}">
        <p14:creationId xmlns:p14="http://schemas.microsoft.com/office/powerpoint/2010/main" val="3771622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Image Menüsü [1]</a:t>
            </a:r>
          </a:p>
        </p:txBody>
      </p:sp>
      <p:sp>
        <p:nvSpPr>
          <p:cNvPr id="3" name="İçerik Yer Tutucusu 2"/>
          <p:cNvSpPr>
            <a:spLocks noGrp="1"/>
          </p:cNvSpPr>
          <p:nvPr>
            <p:ph idx="1"/>
          </p:nvPr>
        </p:nvSpPr>
        <p:spPr>
          <a:xfrm>
            <a:off x="769258" y="1845734"/>
            <a:ext cx="10943772" cy="4555066"/>
          </a:xfrm>
        </p:spPr>
        <p:txBody>
          <a:bodyPr>
            <a:normAutofit/>
          </a:bodyPr>
          <a:lstStyle/>
          <a:p>
            <a:pPr>
              <a:buFont typeface="Wingdings" panose="05000000000000000000" pitchFamily="2" charset="2"/>
              <a:buChar char="Ø"/>
            </a:pPr>
            <a:r>
              <a:rPr lang="tr-TR" b="1" dirty="0" err="1" smtClean="0"/>
              <a:t>Gradient</a:t>
            </a:r>
            <a:r>
              <a:rPr lang="tr-TR" b="1" dirty="0" smtClean="0"/>
              <a:t> </a:t>
            </a:r>
            <a:r>
              <a:rPr lang="tr-TR" b="1" dirty="0" err="1"/>
              <a:t>Map</a:t>
            </a:r>
            <a:r>
              <a:rPr lang="tr-TR" b="1" dirty="0"/>
              <a:t>: </a:t>
            </a:r>
            <a:r>
              <a:rPr lang="tr-TR" dirty="0"/>
              <a:t>Fotoğraflar üzerine </a:t>
            </a:r>
            <a:r>
              <a:rPr lang="tr-TR" dirty="0" err="1"/>
              <a:t>degrade</a:t>
            </a:r>
            <a:r>
              <a:rPr lang="tr-TR" dirty="0"/>
              <a:t> renk geçişi uygulamak için kullanılır. </a:t>
            </a:r>
          </a:p>
          <a:p>
            <a:pPr>
              <a:buFont typeface="Wingdings" panose="05000000000000000000" pitchFamily="2" charset="2"/>
              <a:buChar char="Ø"/>
            </a:pPr>
            <a:r>
              <a:rPr lang="tr-TR" b="1" dirty="0" err="1" smtClean="0"/>
              <a:t>Selective</a:t>
            </a:r>
            <a:r>
              <a:rPr lang="tr-TR" b="1" dirty="0" smtClean="0"/>
              <a:t> </a:t>
            </a:r>
            <a:r>
              <a:rPr lang="tr-TR" b="1" dirty="0" err="1"/>
              <a:t>Color</a:t>
            </a:r>
            <a:r>
              <a:rPr lang="tr-TR" b="1" dirty="0"/>
              <a:t>: </a:t>
            </a:r>
            <a:r>
              <a:rPr lang="tr-TR" dirty="0"/>
              <a:t>Kırmızı, yeşil, sarı, mavi mor, beyaz, gri gibi belirli renkleri seçerek fotoğraftaki miktarlarını ayarladığımız bir araçtır. </a:t>
            </a:r>
          </a:p>
          <a:p>
            <a:pPr>
              <a:buFont typeface="Wingdings" panose="05000000000000000000" pitchFamily="2" charset="2"/>
              <a:buChar char="Ø"/>
            </a:pPr>
            <a:r>
              <a:rPr lang="tr-TR" b="1" dirty="0" err="1" smtClean="0"/>
              <a:t>Shadow</a:t>
            </a:r>
            <a:r>
              <a:rPr lang="tr-TR" b="1" dirty="0" smtClean="0"/>
              <a:t>/</a:t>
            </a:r>
            <a:r>
              <a:rPr lang="tr-TR" b="1" dirty="0" err="1" smtClean="0"/>
              <a:t>Highlight</a:t>
            </a:r>
            <a:r>
              <a:rPr lang="tr-TR" b="1" dirty="0"/>
              <a:t>: </a:t>
            </a:r>
            <a:r>
              <a:rPr lang="tr-TR" dirty="0"/>
              <a:t>İmajdaki gölge ışık miktarının ayarlandığı komuttur. </a:t>
            </a:r>
          </a:p>
          <a:p>
            <a:pPr>
              <a:buFont typeface="Wingdings" panose="05000000000000000000" pitchFamily="2" charset="2"/>
              <a:buChar char="Ø"/>
            </a:pPr>
            <a:r>
              <a:rPr lang="tr-TR" b="1" dirty="0" smtClean="0"/>
              <a:t>HDR </a:t>
            </a:r>
            <a:r>
              <a:rPr lang="tr-TR" b="1" dirty="0" err="1"/>
              <a:t>Toning</a:t>
            </a:r>
            <a:r>
              <a:rPr lang="tr-TR" b="1" dirty="0"/>
              <a:t>: </a:t>
            </a:r>
            <a:r>
              <a:rPr lang="tr-TR" dirty="0"/>
              <a:t>HDR </a:t>
            </a:r>
            <a:r>
              <a:rPr lang="tr-TR" dirty="0" err="1"/>
              <a:t>Toning</a:t>
            </a:r>
            <a:r>
              <a:rPr lang="tr-TR" dirty="0"/>
              <a:t> ile fotoğraflarımıza canlılık verebilir, fotoğrafların üzerindeki detayları ister ön plana çıkarabilir ya da gizleyebilirsiniz. Renkler üzerinde değişiklik yapabilir ve daha fazla özellik ile resimlerinizi istediğiniz görüntüye getirebilirsiniz. </a:t>
            </a:r>
          </a:p>
          <a:p>
            <a:pPr>
              <a:buFont typeface="Wingdings" panose="05000000000000000000" pitchFamily="2" charset="2"/>
              <a:buChar char="Ø"/>
            </a:pPr>
            <a:r>
              <a:rPr lang="tr-TR" b="1" dirty="0" err="1" smtClean="0"/>
              <a:t>Variations</a:t>
            </a:r>
            <a:r>
              <a:rPr lang="tr-TR" b="1" dirty="0"/>
              <a:t>: </a:t>
            </a:r>
            <a:r>
              <a:rPr lang="tr-TR" dirty="0"/>
              <a:t>Üzerinde çalıştığımız imajın rengini, kontrastını ve doygunluğunu ayarlayabilmek gibi imkânlar sunan bir seçenek. </a:t>
            </a:r>
          </a:p>
          <a:p>
            <a:pPr>
              <a:buFont typeface="Wingdings" panose="05000000000000000000" pitchFamily="2" charset="2"/>
              <a:buChar char="Ø"/>
            </a:pPr>
            <a:r>
              <a:rPr lang="tr-TR" b="1" dirty="0" err="1" smtClean="0"/>
              <a:t>Desaturate</a:t>
            </a:r>
            <a:r>
              <a:rPr lang="tr-TR" b="1" dirty="0"/>
              <a:t>: </a:t>
            </a:r>
            <a:r>
              <a:rPr lang="tr-TR" dirty="0"/>
              <a:t>Fotoğraftaki renk doygunluğunu sıfıra indirir. İmajın siyah beyaz görünmesini sağlar. </a:t>
            </a:r>
          </a:p>
          <a:p>
            <a:pPr>
              <a:buFont typeface="Wingdings" panose="05000000000000000000" pitchFamily="2" charset="2"/>
              <a:buChar char="Ø"/>
            </a:pPr>
            <a:r>
              <a:rPr lang="tr-TR" b="1" dirty="0" err="1" smtClean="0"/>
              <a:t>Match</a:t>
            </a:r>
            <a:r>
              <a:rPr lang="tr-TR" b="1" dirty="0" smtClean="0"/>
              <a:t> </a:t>
            </a:r>
            <a:r>
              <a:rPr lang="tr-TR" b="1" dirty="0" err="1"/>
              <a:t>Color</a:t>
            </a:r>
            <a:r>
              <a:rPr lang="tr-TR" b="1" dirty="0"/>
              <a:t>: </a:t>
            </a:r>
            <a:r>
              <a:rPr lang="tr-TR" dirty="0"/>
              <a:t>Bir fotoğraftaki renk bilgisini alıp başka bir imaja aktarmada kullanılır. Böylece iki imaj arasında renk uyumu sağlamış oluruz. </a:t>
            </a:r>
          </a:p>
          <a:p>
            <a:pPr>
              <a:buFont typeface="Wingdings" panose="05000000000000000000" pitchFamily="2" charset="2"/>
              <a:buChar char="Ø"/>
            </a:pPr>
            <a:endParaRPr lang="tr-TR" dirty="0"/>
          </a:p>
          <a:p>
            <a:pPr>
              <a:buFont typeface="Wingdings" panose="05000000000000000000" pitchFamily="2" charset="2"/>
              <a:buChar char="Ø"/>
            </a:pPr>
            <a:endParaRPr lang="tr-TR" dirty="0"/>
          </a:p>
        </p:txBody>
      </p:sp>
    </p:spTree>
    <p:extLst>
      <p:ext uri="{BB962C8B-B14F-4D97-AF65-F5344CB8AC3E}">
        <p14:creationId xmlns:p14="http://schemas.microsoft.com/office/powerpoint/2010/main" val="3505196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Image Menüsü [1]</a:t>
            </a:r>
          </a:p>
        </p:txBody>
      </p:sp>
      <p:sp>
        <p:nvSpPr>
          <p:cNvPr id="3" name="İçerik Yer Tutucusu 2"/>
          <p:cNvSpPr>
            <a:spLocks noGrp="1"/>
          </p:cNvSpPr>
          <p:nvPr>
            <p:ph idx="1"/>
          </p:nvPr>
        </p:nvSpPr>
        <p:spPr>
          <a:xfrm>
            <a:off x="769258" y="1845734"/>
            <a:ext cx="10943772" cy="4279295"/>
          </a:xfrm>
        </p:spPr>
        <p:txBody>
          <a:bodyPr>
            <a:normAutofit/>
          </a:bodyPr>
          <a:lstStyle/>
          <a:p>
            <a:pPr>
              <a:buFont typeface="Wingdings" panose="05000000000000000000" pitchFamily="2" charset="2"/>
              <a:buChar char="Ø"/>
            </a:pPr>
            <a:r>
              <a:rPr lang="tr-TR" b="1" dirty="0" err="1"/>
              <a:t>Replace</a:t>
            </a:r>
            <a:r>
              <a:rPr lang="tr-TR" b="1" dirty="0"/>
              <a:t> </a:t>
            </a:r>
            <a:r>
              <a:rPr lang="tr-TR" b="1" dirty="0" err="1"/>
              <a:t>Color</a:t>
            </a:r>
            <a:r>
              <a:rPr lang="tr-TR" b="1" dirty="0"/>
              <a:t>: </a:t>
            </a:r>
            <a:r>
              <a:rPr lang="tr-TR" dirty="0"/>
              <a:t>Fotoğraftaki bir rengi başka bir renkle değiştirmek için kullanılır. </a:t>
            </a:r>
          </a:p>
          <a:p>
            <a:pPr>
              <a:buFont typeface="Wingdings" panose="05000000000000000000" pitchFamily="2" charset="2"/>
              <a:buChar char="Ø"/>
            </a:pPr>
            <a:r>
              <a:rPr lang="tr-TR" b="1" dirty="0" err="1" smtClean="0"/>
              <a:t>Equalize</a:t>
            </a:r>
            <a:r>
              <a:rPr lang="tr-TR" b="1" dirty="0"/>
              <a:t>: </a:t>
            </a:r>
            <a:r>
              <a:rPr lang="tr-TR" dirty="0"/>
              <a:t>Fotoğrafta otomatik olarak renk eşitliği, uyumu sağlamak için kullanılır. </a:t>
            </a:r>
            <a:endParaRPr lang="tr-TR" dirty="0" smtClean="0"/>
          </a:p>
          <a:p>
            <a:pPr>
              <a:buFont typeface="Wingdings" panose="05000000000000000000" pitchFamily="2" charset="2"/>
              <a:buChar char="Ø"/>
            </a:pPr>
            <a:r>
              <a:rPr lang="tr-TR" b="1" dirty="0" smtClean="0"/>
              <a:t>Auto </a:t>
            </a:r>
            <a:r>
              <a:rPr lang="tr-TR" b="1" dirty="0"/>
              <a:t>Ton: </a:t>
            </a:r>
            <a:r>
              <a:rPr lang="tr-TR" dirty="0" err="1"/>
              <a:t>Photoshop</a:t>
            </a:r>
            <a:r>
              <a:rPr lang="tr-TR" dirty="0"/>
              <a:t> fotoğraftaki aydınlık ve karanlık bölgelerdeki dengesizliği otomatik olarak ortadan kaldırır. Her zaman istenilen sonucu elde edemeyebiliriz. Böyle bir durumda ışık-gölge ayarlarını </a:t>
            </a:r>
            <a:r>
              <a:rPr lang="tr-TR" dirty="0" err="1"/>
              <a:t>Levels</a:t>
            </a:r>
            <a:r>
              <a:rPr lang="tr-TR" dirty="0"/>
              <a:t> kullanarak manuel olarak düzenlemeliyiz. </a:t>
            </a:r>
          </a:p>
          <a:p>
            <a:pPr>
              <a:buFont typeface="Wingdings" panose="05000000000000000000" pitchFamily="2" charset="2"/>
              <a:buChar char="Ø"/>
            </a:pPr>
            <a:r>
              <a:rPr lang="tr-TR" b="1" dirty="0" smtClean="0"/>
              <a:t>Auto </a:t>
            </a:r>
            <a:r>
              <a:rPr lang="tr-TR" b="1" dirty="0" err="1"/>
              <a:t>Contrast</a:t>
            </a:r>
            <a:r>
              <a:rPr lang="tr-TR" b="1" dirty="0"/>
              <a:t>: </a:t>
            </a:r>
            <a:r>
              <a:rPr lang="tr-TR" dirty="0"/>
              <a:t>Fotoğrafa otomatik olarak kontrast uygular. Kontrast zıtlık anlamına gelmektedir. Yani imajdaki aydınlık alanların daha aydınlık, karanlık alanların ise daha karanlık görünerek zıtlık oluşturması durumudur. Böylece imajdaki detayları daha çok ortaya çıkarmış oluruz. </a:t>
            </a:r>
          </a:p>
          <a:p>
            <a:pPr>
              <a:buFont typeface="Wingdings" panose="05000000000000000000" pitchFamily="2" charset="2"/>
              <a:buChar char="Ø"/>
            </a:pPr>
            <a:r>
              <a:rPr lang="tr-TR" b="1" dirty="0" smtClean="0"/>
              <a:t>Auto </a:t>
            </a:r>
            <a:r>
              <a:rPr lang="tr-TR" b="1" dirty="0" err="1"/>
              <a:t>Color</a:t>
            </a:r>
            <a:r>
              <a:rPr lang="tr-TR" b="1" dirty="0"/>
              <a:t>: </a:t>
            </a:r>
            <a:r>
              <a:rPr lang="tr-TR" dirty="0"/>
              <a:t>Fotoğraftaki renk dengesizliğini otomatik olarak gidermek için kullanılır. </a:t>
            </a:r>
          </a:p>
          <a:p>
            <a:pPr>
              <a:buFont typeface="Wingdings" panose="05000000000000000000" pitchFamily="2" charset="2"/>
              <a:buChar char="Ø"/>
            </a:pPr>
            <a:r>
              <a:rPr lang="tr-TR" b="1" dirty="0"/>
              <a:t>I</a:t>
            </a:r>
            <a:r>
              <a:rPr lang="tr-TR" b="1" dirty="0" smtClean="0"/>
              <a:t>mage </a:t>
            </a:r>
            <a:r>
              <a:rPr lang="tr-TR" b="1" dirty="0"/>
              <a:t>Size: </a:t>
            </a:r>
            <a:r>
              <a:rPr lang="tr-TR" dirty="0"/>
              <a:t>Fotoğrafların boyutlarının ayarlandığı yerdir. </a:t>
            </a:r>
            <a:r>
              <a:rPr lang="tr-TR" dirty="0" err="1"/>
              <a:t>Constrain</a:t>
            </a:r>
            <a:r>
              <a:rPr lang="tr-TR" dirty="0"/>
              <a:t> </a:t>
            </a:r>
            <a:r>
              <a:rPr lang="tr-TR" dirty="0" err="1"/>
              <a:t>Proportions</a:t>
            </a:r>
            <a:r>
              <a:rPr lang="tr-TR" dirty="0"/>
              <a:t> seçili ise imajın genişlik ve yükseklik oranlarını bozmadan boyutlandırma işlemini gerçekleştiririz. </a:t>
            </a:r>
          </a:p>
          <a:p>
            <a:pPr>
              <a:buFont typeface="Wingdings" panose="05000000000000000000" pitchFamily="2" charset="2"/>
              <a:buChar char="Ø"/>
            </a:pPr>
            <a:endParaRPr lang="tr-TR" dirty="0"/>
          </a:p>
          <a:p>
            <a:pPr>
              <a:buFont typeface="Wingdings" panose="05000000000000000000" pitchFamily="2" charset="2"/>
              <a:buChar char="Ø"/>
            </a:pPr>
            <a:endParaRPr lang="tr-TR" dirty="0"/>
          </a:p>
          <a:p>
            <a:pPr>
              <a:buFont typeface="Wingdings" panose="05000000000000000000" pitchFamily="2" charset="2"/>
              <a:buChar char="Ø"/>
            </a:pPr>
            <a:endParaRPr lang="tr-TR" dirty="0"/>
          </a:p>
        </p:txBody>
      </p:sp>
    </p:spTree>
    <p:extLst>
      <p:ext uri="{BB962C8B-B14F-4D97-AF65-F5344CB8AC3E}">
        <p14:creationId xmlns:p14="http://schemas.microsoft.com/office/powerpoint/2010/main" val="3749964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Image Menüsü [1]</a:t>
            </a:r>
          </a:p>
        </p:txBody>
      </p:sp>
      <p:sp>
        <p:nvSpPr>
          <p:cNvPr id="3" name="İçerik Yer Tutucusu 2"/>
          <p:cNvSpPr>
            <a:spLocks noGrp="1"/>
          </p:cNvSpPr>
          <p:nvPr>
            <p:ph idx="1"/>
          </p:nvPr>
        </p:nvSpPr>
        <p:spPr>
          <a:xfrm>
            <a:off x="769258" y="1845734"/>
            <a:ext cx="10943772" cy="4279295"/>
          </a:xfrm>
        </p:spPr>
        <p:txBody>
          <a:bodyPr>
            <a:normAutofit/>
          </a:bodyPr>
          <a:lstStyle/>
          <a:p>
            <a:pPr>
              <a:buFont typeface="Wingdings" panose="05000000000000000000" pitchFamily="2" charset="2"/>
              <a:buChar char="Ø"/>
            </a:pPr>
            <a:r>
              <a:rPr lang="tr-TR" b="1" dirty="0" err="1" smtClean="0"/>
              <a:t>Canvas</a:t>
            </a:r>
            <a:r>
              <a:rPr lang="tr-TR" b="1" dirty="0" smtClean="0"/>
              <a:t> </a:t>
            </a:r>
            <a:r>
              <a:rPr lang="tr-TR" b="1" dirty="0"/>
              <a:t>Size: </a:t>
            </a:r>
            <a:r>
              <a:rPr lang="tr-TR" dirty="0"/>
              <a:t>Tuvali yani çalışma sayfasını boyutlandırmak için kullanılır. </a:t>
            </a:r>
          </a:p>
          <a:p>
            <a:pPr>
              <a:buFont typeface="Wingdings" panose="05000000000000000000" pitchFamily="2" charset="2"/>
              <a:buChar char="Ø"/>
            </a:pPr>
            <a:r>
              <a:rPr lang="tr-TR" b="1" dirty="0" smtClean="0"/>
              <a:t>Image </a:t>
            </a:r>
            <a:r>
              <a:rPr lang="tr-TR" b="1" dirty="0" err="1"/>
              <a:t>Rotation</a:t>
            </a:r>
            <a:r>
              <a:rPr lang="tr-TR" b="1" dirty="0"/>
              <a:t>: </a:t>
            </a:r>
            <a:r>
              <a:rPr lang="tr-TR" dirty="0"/>
              <a:t>Tuvali döndürmek için kullanılır. Çalışma sayfamızı dikey A4 olarak açıp daha sonra buradan </a:t>
            </a:r>
            <a:r>
              <a:rPr lang="tr-TR" dirty="0" err="1"/>
              <a:t>Rotate</a:t>
            </a:r>
            <a:r>
              <a:rPr lang="tr-TR" dirty="0"/>
              <a:t> 90 CW seçeneğini seçerek sayfamızı yatay olarak kullanabiliriz. </a:t>
            </a:r>
          </a:p>
          <a:p>
            <a:pPr>
              <a:buFont typeface="Wingdings" panose="05000000000000000000" pitchFamily="2" charset="2"/>
              <a:buChar char="Ø"/>
            </a:pPr>
            <a:r>
              <a:rPr lang="tr-TR" b="1" dirty="0" err="1" smtClean="0"/>
              <a:t>Crop</a:t>
            </a:r>
            <a:r>
              <a:rPr lang="tr-TR" b="1" dirty="0"/>
              <a:t>: </a:t>
            </a:r>
            <a:r>
              <a:rPr lang="tr-TR" dirty="0"/>
              <a:t>Fotoğraf üzerinde seçili bir alan oluşturup kırpma işlemini gerçekleştirmek için kullanılır. </a:t>
            </a:r>
          </a:p>
          <a:p>
            <a:pPr>
              <a:buFont typeface="Wingdings" panose="05000000000000000000" pitchFamily="2" charset="2"/>
              <a:buChar char="Ø"/>
            </a:pPr>
            <a:r>
              <a:rPr lang="tr-TR" b="1" dirty="0" err="1" smtClean="0"/>
              <a:t>Trim</a:t>
            </a:r>
            <a:r>
              <a:rPr lang="tr-TR" b="1" dirty="0"/>
              <a:t>: </a:t>
            </a:r>
            <a:r>
              <a:rPr lang="tr-TR" dirty="0"/>
              <a:t>Pikselli alan dışındaki transparan bölgeleri atar. </a:t>
            </a:r>
            <a:endParaRPr lang="tr-TR" dirty="0" smtClean="0"/>
          </a:p>
          <a:p>
            <a:pPr>
              <a:buFont typeface="Wingdings" panose="05000000000000000000" pitchFamily="2" charset="2"/>
              <a:buChar char="Ø"/>
            </a:pPr>
            <a:r>
              <a:rPr lang="tr-TR" b="1" dirty="0" err="1" smtClean="0"/>
              <a:t>Reveal</a:t>
            </a:r>
            <a:r>
              <a:rPr lang="tr-TR" b="1" dirty="0" smtClean="0"/>
              <a:t> </a:t>
            </a:r>
            <a:r>
              <a:rPr lang="tr-TR" b="1" dirty="0" err="1"/>
              <a:t>All</a:t>
            </a:r>
            <a:r>
              <a:rPr lang="tr-TR" b="1" dirty="0"/>
              <a:t>: </a:t>
            </a:r>
            <a:r>
              <a:rPr lang="tr-TR" dirty="0"/>
              <a:t>Çalışma alanımızı tüm katmanlarıyla (gizli katmanlarda dâhil) gösterir. </a:t>
            </a:r>
          </a:p>
          <a:p>
            <a:pPr>
              <a:buFont typeface="Wingdings" panose="05000000000000000000" pitchFamily="2" charset="2"/>
              <a:buChar char="Ø"/>
            </a:pPr>
            <a:r>
              <a:rPr lang="tr-TR" b="1" dirty="0" err="1" smtClean="0"/>
              <a:t>Duplicate</a:t>
            </a:r>
            <a:r>
              <a:rPr lang="tr-TR" b="1" dirty="0"/>
              <a:t>: </a:t>
            </a:r>
            <a:r>
              <a:rPr lang="tr-TR" dirty="0" err="1"/>
              <a:t>Photoshopta</a:t>
            </a:r>
            <a:r>
              <a:rPr lang="tr-TR" dirty="0"/>
              <a:t> açtığımız bir fotoğrafın farklı bir pencerede kopyasını almak için kullanılır. </a:t>
            </a:r>
          </a:p>
          <a:p>
            <a:pPr>
              <a:buFont typeface="Wingdings" panose="05000000000000000000" pitchFamily="2" charset="2"/>
              <a:buChar char="Ø"/>
            </a:pPr>
            <a:r>
              <a:rPr lang="tr-TR" b="1" dirty="0" err="1" smtClean="0"/>
              <a:t>Apply</a:t>
            </a:r>
            <a:r>
              <a:rPr lang="tr-TR" b="1" dirty="0" smtClean="0"/>
              <a:t> </a:t>
            </a:r>
            <a:r>
              <a:rPr lang="tr-TR" b="1" dirty="0"/>
              <a:t>Image: </a:t>
            </a:r>
            <a:r>
              <a:rPr lang="tr-TR" dirty="0"/>
              <a:t>Yapılan tüm değişiklikleri bünyesinde bulunan diğer menülerle isteğe bağlı bir şekilde uygular. </a:t>
            </a:r>
          </a:p>
          <a:p>
            <a:pPr>
              <a:buFont typeface="Wingdings" panose="05000000000000000000" pitchFamily="2" charset="2"/>
              <a:buChar char="Ø"/>
            </a:pPr>
            <a:endParaRPr lang="tr-TR" dirty="0"/>
          </a:p>
          <a:p>
            <a:pPr>
              <a:buFont typeface="Wingdings" panose="05000000000000000000" pitchFamily="2" charset="2"/>
              <a:buChar char="Ø"/>
            </a:pPr>
            <a:endParaRPr lang="tr-TR" dirty="0"/>
          </a:p>
          <a:p>
            <a:pPr>
              <a:buFont typeface="Wingdings" panose="05000000000000000000" pitchFamily="2" charset="2"/>
              <a:buChar char="Ø"/>
            </a:pPr>
            <a:endParaRPr lang="tr-TR" dirty="0"/>
          </a:p>
          <a:p>
            <a:pPr>
              <a:buFont typeface="Wingdings" panose="05000000000000000000" pitchFamily="2" charset="2"/>
              <a:buChar char="Ø"/>
            </a:pPr>
            <a:endParaRPr lang="tr-TR" dirty="0"/>
          </a:p>
        </p:txBody>
      </p:sp>
    </p:spTree>
    <p:extLst>
      <p:ext uri="{BB962C8B-B14F-4D97-AF65-F5344CB8AC3E}">
        <p14:creationId xmlns:p14="http://schemas.microsoft.com/office/powerpoint/2010/main" val="1204150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Yeniden Boyutlandırmak </a:t>
            </a:r>
            <a:r>
              <a:rPr lang="tr-TR" dirty="0" smtClean="0"/>
              <a:t>ve Resim Çözünürlüğü</a:t>
            </a:r>
            <a:endParaRPr lang="tr-TR" dirty="0"/>
          </a:p>
        </p:txBody>
      </p:sp>
      <p:sp>
        <p:nvSpPr>
          <p:cNvPr id="3" name="İçerik Yer Tutucusu 2"/>
          <p:cNvSpPr>
            <a:spLocks noGrp="1"/>
          </p:cNvSpPr>
          <p:nvPr>
            <p:ph idx="1"/>
          </p:nvPr>
        </p:nvSpPr>
        <p:spPr>
          <a:xfrm>
            <a:off x="769258" y="1845734"/>
            <a:ext cx="10943772" cy="4279295"/>
          </a:xfrm>
        </p:spPr>
        <p:txBody>
          <a:bodyPr>
            <a:normAutofit/>
          </a:bodyPr>
          <a:lstStyle/>
          <a:p>
            <a:pPr>
              <a:buFont typeface="Wingdings" panose="05000000000000000000" pitchFamily="2" charset="2"/>
              <a:buChar char="Ø"/>
            </a:pPr>
            <a:endParaRPr lang="tr-TR" dirty="0"/>
          </a:p>
          <a:p>
            <a:pPr>
              <a:buFont typeface="Wingdings" panose="05000000000000000000" pitchFamily="2" charset="2"/>
              <a:buChar char="Ø"/>
            </a:pPr>
            <a:endParaRPr lang="tr-TR" dirty="0"/>
          </a:p>
          <a:p>
            <a:pPr>
              <a:buFont typeface="Wingdings" panose="05000000000000000000" pitchFamily="2" charset="2"/>
              <a:buChar char="Ø"/>
            </a:pPr>
            <a:endParaRPr lang="tr-TR" dirty="0"/>
          </a:p>
          <a:p>
            <a:pPr>
              <a:buFont typeface="Wingdings" panose="05000000000000000000" pitchFamily="2" charset="2"/>
              <a:buChar char="Ø"/>
            </a:pPr>
            <a:endParaRPr lang="tr-TR" dirty="0"/>
          </a:p>
        </p:txBody>
      </p:sp>
      <p:pic>
        <p:nvPicPr>
          <p:cNvPr id="4" name="Resim 3"/>
          <p:cNvPicPr>
            <a:picLocks noChangeAspect="1"/>
          </p:cNvPicPr>
          <p:nvPr/>
        </p:nvPicPr>
        <p:blipFill>
          <a:blip r:embed="rId3"/>
          <a:stretch>
            <a:fillRect/>
          </a:stretch>
        </p:blipFill>
        <p:spPr>
          <a:xfrm>
            <a:off x="769258" y="1845734"/>
            <a:ext cx="4985202" cy="4328031"/>
          </a:xfrm>
          <a:prstGeom prst="rect">
            <a:avLst/>
          </a:prstGeom>
        </p:spPr>
      </p:pic>
      <p:sp>
        <p:nvSpPr>
          <p:cNvPr id="5" name="Metin kutusu 4"/>
          <p:cNvSpPr txBox="1"/>
          <p:nvPr/>
        </p:nvSpPr>
        <p:spPr>
          <a:xfrm>
            <a:off x="5754460" y="1845734"/>
            <a:ext cx="5958570" cy="3970318"/>
          </a:xfrm>
          <a:prstGeom prst="rect">
            <a:avLst/>
          </a:prstGeom>
          <a:noFill/>
        </p:spPr>
        <p:txBody>
          <a:bodyPr wrap="square" rtlCol="0">
            <a:spAutoFit/>
          </a:bodyPr>
          <a:lstStyle/>
          <a:p>
            <a:r>
              <a:rPr lang="tr-TR" dirty="0" err="1">
                <a:solidFill>
                  <a:srgbClr val="072C62"/>
                </a:solidFill>
                <a:latin typeface="Times New Roman" panose="02020603050405020304" pitchFamily="18" charset="0"/>
                <a:cs typeface="Times New Roman" panose="02020603050405020304" pitchFamily="18" charset="0"/>
              </a:rPr>
              <a:t>Photoshop’ta</a:t>
            </a:r>
            <a:r>
              <a:rPr lang="tr-TR" dirty="0">
                <a:solidFill>
                  <a:srgbClr val="072C62"/>
                </a:solidFill>
                <a:latin typeface="Times New Roman" panose="02020603050405020304" pitchFamily="18" charset="0"/>
                <a:cs typeface="Times New Roman" panose="02020603050405020304" pitchFamily="18" charset="0"/>
              </a:rPr>
              <a:t> kullanılan resim içeriği </a:t>
            </a:r>
            <a:r>
              <a:rPr lang="tr-TR" dirty="0" smtClean="0">
                <a:solidFill>
                  <a:srgbClr val="072C62"/>
                </a:solidFill>
                <a:latin typeface="Times New Roman" panose="02020603050405020304" pitchFamily="18" charset="0"/>
                <a:cs typeface="Times New Roman" panose="02020603050405020304" pitchFamily="18" charset="0"/>
              </a:rPr>
              <a:t>korunarak yeniden </a:t>
            </a:r>
            <a:r>
              <a:rPr lang="tr-TR" dirty="0">
                <a:solidFill>
                  <a:srgbClr val="072C62"/>
                </a:solidFill>
                <a:latin typeface="Times New Roman" panose="02020603050405020304" pitchFamily="18" charset="0"/>
                <a:cs typeface="Times New Roman" panose="02020603050405020304" pitchFamily="18" charset="0"/>
              </a:rPr>
              <a:t>boyutlandırılabilir</a:t>
            </a:r>
            <a:r>
              <a:rPr lang="tr-TR" dirty="0" smtClean="0">
                <a:solidFill>
                  <a:srgbClr val="072C62"/>
                </a:solidFill>
                <a:latin typeface="Times New Roman" panose="02020603050405020304" pitchFamily="18" charset="0"/>
                <a:cs typeface="Times New Roman" panose="02020603050405020304" pitchFamily="18" charset="0"/>
              </a:rPr>
              <a:t>. Resim </a:t>
            </a:r>
            <a:r>
              <a:rPr lang="tr-TR" spc="-50" dirty="0">
                <a:solidFill>
                  <a:srgbClr val="072C62"/>
                </a:solidFill>
                <a:latin typeface="Times New Roman" panose="02020603050405020304" pitchFamily="18" charset="0"/>
                <a:ea typeface="+mj-ea"/>
                <a:cs typeface="Times New Roman" panose="02020603050405020304" pitchFamily="18" charset="0"/>
              </a:rPr>
              <a:t>dosyasını</a:t>
            </a:r>
            <a:r>
              <a:rPr lang="tr-TR" dirty="0">
                <a:solidFill>
                  <a:srgbClr val="072C62"/>
                </a:solidFill>
                <a:latin typeface="Times New Roman" panose="02020603050405020304" pitchFamily="18" charset="0"/>
                <a:cs typeface="Times New Roman" panose="02020603050405020304" pitchFamily="18" charset="0"/>
              </a:rPr>
              <a:t> yeniden boyutlandırmak </a:t>
            </a:r>
            <a:r>
              <a:rPr lang="tr-TR" dirty="0" smtClean="0">
                <a:solidFill>
                  <a:srgbClr val="072C62"/>
                </a:solidFill>
                <a:latin typeface="Times New Roman" panose="02020603050405020304" pitchFamily="18" charset="0"/>
                <a:cs typeface="Times New Roman" panose="02020603050405020304" pitchFamily="18" charset="0"/>
              </a:rPr>
              <a:t>için Menü </a:t>
            </a:r>
            <a:r>
              <a:rPr lang="tr-TR" dirty="0">
                <a:solidFill>
                  <a:srgbClr val="072C62"/>
                </a:solidFill>
                <a:latin typeface="Times New Roman" panose="02020603050405020304" pitchFamily="18" charset="0"/>
                <a:cs typeface="Times New Roman" panose="02020603050405020304" pitchFamily="18" charset="0"/>
              </a:rPr>
              <a:t>Çubuğunda bulunan </a:t>
            </a:r>
            <a:r>
              <a:rPr lang="tr-TR" b="1" dirty="0" smtClean="0">
                <a:solidFill>
                  <a:srgbClr val="072C62"/>
                </a:solidFill>
                <a:latin typeface="Times New Roman" panose="02020603050405020304" pitchFamily="18" charset="0"/>
                <a:cs typeface="Times New Roman" panose="02020603050405020304" pitchFamily="18" charset="0"/>
              </a:rPr>
              <a:t>Image </a:t>
            </a:r>
            <a:r>
              <a:rPr lang="tr-TR" dirty="0" smtClean="0">
                <a:solidFill>
                  <a:srgbClr val="072C62"/>
                </a:solidFill>
                <a:latin typeface="Times New Roman" panose="02020603050405020304" pitchFamily="18" charset="0"/>
                <a:cs typeface="Times New Roman" panose="02020603050405020304" pitchFamily="18" charset="0"/>
              </a:rPr>
              <a:t>başlığından </a:t>
            </a:r>
            <a:r>
              <a:rPr lang="tr-TR" b="1" dirty="0" smtClean="0">
                <a:solidFill>
                  <a:srgbClr val="072C62"/>
                </a:solidFill>
                <a:latin typeface="Times New Roman" panose="02020603050405020304" pitchFamily="18" charset="0"/>
                <a:cs typeface="Times New Roman" panose="02020603050405020304" pitchFamily="18" charset="0"/>
              </a:rPr>
              <a:t>Image Size </a:t>
            </a:r>
            <a:r>
              <a:rPr lang="tr-TR" dirty="0" smtClean="0">
                <a:solidFill>
                  <a:srgbClr val="072C62"/>
                </a:solidFill>
                <a:latin typeface="Times New Roman" panose="02020603050405020304" pitchFamily="18" charset="0"/>
                <a:cs typeface="Times New Roman" panose="02020603050405020304" pitchFamily="18" charset="0"/>
              </a:rPr>
              <a:t>seçeneğine </a:t>
            </a:r>
            <a:r>
              <a:rPr lang="tr-TR" dirty="0">
                <a:solidFill>
                  <a:srgbClr val="072C62"/>
                </a:solidFill>
                <a:latin typeface="Times New Roman" panose="02020603050405020304" pitchFamily="18" charset="0"/>
                <a:cs typeface="Times New Roman" panose="02020603050405020304" pitchFamily="18" charset="0"/>
              </a:rPr>
              <a:t>tıklanır </a:t>
            </a:r>
            <a:r>
              <a:rPr lang="tr-TR" dirty="0" smtClean="0">
                <a:solidFill>
                  <a:srgbClr val="072C62"/>
                </a:solidFill>
                <a:latin typeface="Times New Roman" panose="02020603050405020304" pitchFamily="18" charset="0"/>
                <a:cs typeface="Times New Roman" panose="02020603050405020304" pitchFamily="18" charset="0"/>
              </a:rPr>
              <a:t>veya klavyeden </a:t>
            </a:r>
            <a:r>
              <a:rPr lang="tr-TR" b="1" dirty="0">
                <a:solidFill>
                  <a:srgbClr val="072C62"/>
                </a:solidFill>
                <a:latin typeface="Times New Roman" panose="02020603050405020304" pitchFamily="18" charset="0"/>
                <a:cs typeface="Times New Roman" panose="02020603050405020304" pitchFamily="18" charset="0"/>
              </a:rPr>
              <a:t>ALT + CTRL + I </a:t>
            </a:r>
            <a:r>
              <a:rPr lang="tr-TR" dirty="0">
                <a:solidFill>
                  <a:srgbClr val="072C62"/>
                </a:solidFill>
                <a:latin typeface="Times New Roman" panose="02020603050405020304" pitchFamily="18" charset="0"/>
                <a:cs typeface="Times New Roman" panose="02020603050405020304" pitchFamily="18" charset="0"/>
              </a:rPr>
              <a:t>tuş </a:t>
            </a:r>
            <a:r>
              <a:rPr lang="tr-TR" dirty="0" smtClean="0">
                <a:solidFill>
                  <a:srgbClr val="072C62"/>
                </a:solidFill>
                <a:latin typeface="Times New Roman" panose="02020603050405020304" pitchFamily="18" charset="0"/>
                <a:cs typeface="Times New Roman" panose="02020603050405020304" pitchFamily="18" charset="0"/>
              </a:rPr>
              <a:t>kombinasyonuna basılır</a:t>
            </a:r>
            <a:r>
              <a:rPr lang="tr-TR" dirty="0">
                <a:solidFill>
                  <a:srgbClr val="072C62"/>
                </a:solidFill>
                <a:latin typeface="Times New Roman" panose="02020603050405020304" pitchFamily="18" charset="0"/>
                <a:cs typeface="Times New Roman" panose="02020603050405020304" pitchFamily="18" charset="0"/>
              </a:rPr>
              <a:t>. Ekrana görüntü boyutunu değiştirmek </a:t>
            </a:r>
            <a:r>
              <a:rPr lang="tr-TR" dirty="0" smtClean="0">
                <a:solidFill>
                  <a:srgbClr val="072C62"/>
                </a:solidFill>
                <a:latin typeface="Times New Roman" panose="02020603050405020304" pitchFamily="18" charset="0"/>
                <a:cs typeface="Times New Roman" panose="02020603050405020304" pitchFamily="18" charset="0"/>
              </a:rPr>
              <a:t>için </a:t>
            </a:r>
            <a:r>
              <a:rPr lang="tr-TR" b="1" dirty="0" smtClean="0">
                <a:solidFill>
                  <a:srgbClr val="072C62"/>
                </a:solidFill>
                <a:latin typeface="Times New Roman" panose="02020603050405020304" pitchFamily="18" charset="0"/>
                <a:cs typeface="Times New Roman" panose="02020603050405020304" pitchFamily="18" charset="0"/>
              </a:rPr>
              <a:t>Image Size </a:t>
            </a:r>
            <a:r>
              <a:rPr lang="tr-TR" dirty="0" smtClean="0">
                <a:solidFill>
                  <a:srgbClr val="072C62"/>
                </a:solidFill>
                <a:latin typeface="Times New Roman" panose="02020603050405020304" pitchFamily="18" charset="0"/>
                <a:cs typeface="Times New Roman" panose="02020603050405020304" pitchFamily="18" charset="0"/>
              </a:rPr>
              <a:t>penceresi </a:t>
            </a:r>
            <a:r>
              <a:rPr lang="tr-TR" dirty="0">
                <a:solidFill>
                  <a:srgbClr val="072C62"/>
                </a:solidFill>
                <a:latin typeface="Times New Roman" panose="02020603050405020304" pitchFamily="18" charset="0"/>
                <a:cs typeface="Times New Roman" panose="02020603050405020304" pitchFamily="18" charset="0"/>
              </a:rPr>
              <a:t>açılır</a:t>
            </a:r>
            <a:r>
              <a:rPr lang="tr-TR" dirty="0" smtClean="0">
                <a:solidFill>
                  <a:srgbClr val="072C62"/>
                </a:solidFill>
                <a:latin typeface="Times New Roman" panose="02020603050405020304" pitchFamily="18" charset="0"/>
                <a:cs typeface="Times New Roman" panose="02020603050405020304" pitchFamily="18" charset="0"/>
              </a:rPr>
              <a:t>. Boyut değiştirilirken en boy oranı korunmak istenirse </a:t>
            </a:r>
            <a:r>
              <a:rPr lang="tr-TR" b="1" dirty="0" err="1" smtClean="0">
                <a:solidFill>
                  <a:srgbClr val="072C62"/>
                </a:solidFill>
                <a:latin typeface="Times New Roman" panose="02020603050405020304" pitchFamily="18" charset="0"/>
                <a:cs typeface="Times New Roman" panose="02020603050405020304" pitchFamily="18" charset="0"/>
              </a:rPr>
              <a:t>Constrain</a:t>
            </a:r>
            <a:r>
              <a:rPr lang="tr-TR" b="1" dirty="0" smtClean="0">
                <a:solidFill>
                  <a:srgbClr val="072C62"/>
                </a:solidFill>
                <a:latin typeface="Times New Roman" panose="02020603050405020304" pitchFamily="18" charset="0"/>
                <a:cs typeface="Times New Roman" panose="02020603050405020304" pitchFamily="18" charset="0"/>
              </a:rPr>
              <a:t> </a:t>
            </a:r>
            <a:r>
              <a:rPr lang="tr-TR" b="1" dirty="0" err="1" smtClean="0">
                <a:solidFill>
                  <a:srgbClr val="072C62"/>
                </a:solidFill>
                <a:latin typeface="Times New Roman" panose="02020603050405020304" pitchFamily="18" charset="0"/>
                <a:cs typeface="Times New Roman" panose="02020603050405020304" pitchFamily="18" charset="0"/>
              </a:rPr>
              <a:t>Proportions</a:t>
            </a:r>
            <a:r>
              <a:rPr lang="tr-TR" b="1" dirty="0" smtClean="0">
                <a:solidFill>
                  <a:srgbClr val="072C62"/>
                </a:solidFill>
                <a:latin typeface="Times New Roman" panose="02020603050405020304" pitchFamily="18" charset="0"/>
                <a:cs typeface="Times New Roman" panose="02020603050405020304" pitchFamily="18" charset="0"/>
              </a:rPr>
              <a:t> </a:t>
            </a:r>
            <a:r>
              <a:rPr lang="tr-TR" dirty="0" smtClean="0">
                <a:solidFill>
                  <a:srgbClr val="072C62"/>
                </a:solidFill>
                <a:latin typeface="Times New Roman" panose="02020603050405020304" pitchFamily="18" charset="0"/>
                <a:cs typeface="Times New Roman" panose="02020603050405020304" pitchFamily="18" charset="0"/>
              </a:rPr>
              <a:t>işaretli olmalıdır.</a:t>
            </a:r>
          </a:p>
          <a:p>
            <a:endParaRPr lang="tr-TR" dirty="0">
              <a:solidFill>
                <a:srgbClr val="072C62"/>
              </a:solidFill>
              <a:latin typeface="Times New Roman" panose="02020603050405020304" pitchFamily="18" charset="0"/>
              <a:cs typeface="Times New Roman" panose="02020603050405020304" pitchFamily="18" charset="0"/>
            </a:endParaRPr>
          </a:p>
          <a:p>
            <a:r>
              <a:rPr lang="tr-TR" dirty="0">
                <a:solidFill>
                  <a:srgbClr val="072C62"/>
                </a:solidFill>
                <a:latin typeface="Times New Roman" panose="02020603050405020304" pitchFamily="18" charset="0"/>
                <a:cs typeface="Times New Roman" panose="02020603050405020304" pitchFamily="18" charset="0"/>
              </a:rPr>
              <a:t>Bir resim küçük karelerden oluşur. Bu </a:t>
            </a:r>
            <a:r>
              <a:rPr lang="tr-TR" dirty="0" smtClean="0">
                <a:solidFill>
                  <a:srgbClr val="072C62"/>
                </a:solidFill>
                <a:latin typeface="Times New Roman" panose="02020603050405020304" pitchFamily="18" charset="0"/>
                <a:cs typeface="Times New Roman" panose="02020603050405020304" pitchFamily="18" charset="0"/>
              </a:rPr>
              <a:t>karelere </a:t>
            </a:r>
            <a:r>
              <a:rPr lang="nn-NO" dirty="0" smtClean="0">
                <a:solidFill>
                  <a:srgbClr val="072C62"/>
                </a:solidFill>
                <a:latin typeface="Times New Roman" panose="02020603050405020304" pitchFamily="18" charset="0"/>
                <a:cs typeface="Times New Roman" panose="02020603050405020304" pitchFamily="18" charset="0"/>
              </a:rPr>
              <a:t>piksel </a:t>
            </a:r>
            <a:r>
              <a:rPr lang="nn-NO" dirty="0">
                <a:solidFill>
                  <a:srgbClr val="072C62"/>
                </a:solidFill>
                <a:latin typeface="Times New Roman" panose="02020603050405020304" pitchFamily="18" charset="0"/>
                <a:cs typeface="Times New Roman" panose="02020603050405020304" pitchFamily="18" charset="0"/>
              </a:rPr>
              <a:t>denir. Birim uzunluğa düşen kare </a:t>
            </a:r>
            <a:r>
              <a:rPr lang="nn-NO" dirty="0" smtClean="0">
                <a:solidFill>
                  <a:srgbClr val="072C62"/>
                </a:solidFill>
                <a:latin typeface="Times New Roman" panose="02020603050405020304" pitchFamily="18" charset="0"/>
                <a:cs typeface="Times New Roman" panose="02020603050405020304" pitchFamily="18" charset="0"/>
              </a:rPr>
              <a:t>sayısı</a:t>
            </a:r>
            <a:r>
              <a:rPr lang="tr-TR" dirty="0" smtClean="0">
                <a:solidFill>
                  <a:srgbClr val="072C62"/>
                </a:solidFill>
                <a:latin typeface="Times New Roman" panose="02020603050405020304" pitchFamily="18" charset="0"/>
                <a:cs typeface="Times New Roman" panose="02020603050405020304" pitchFamily="18" charset="0"/>
              </a:rPr>
              <a:t> </a:t>
            </a:r>
            <a:r>
              <a:rPr lang="fi-FI" dirty="0" smtClean="0">
                <a:solidFill>
                  <a:srgbClr val="072C62"/>
                </a:solidFill>
                <a:latin typeface="Times New Roman" panose="02020603050405020304" pitchFamily="18" charset="0"/>
                <a:cs typeface="Times New Roman" panose="02020603050405020304" pitchFamily="18" charset="0"/>
              </a:rPr>
              <a:t>ne </a:t>
            </a:r>
            <a:r>
              <a:rPr lang="fi-FI" dirty="0">
                <a:solidFill>
                  <a:srgbClr val="072C62"/>
                </a:solidFill>
                <a:latin typeface="Times New Roman" panose="02020603050405020304" pitchFamily="18" charset="0"/>
                <a:cs typeface="Times New Roman" panose="02020603050405020304" pitchFamily="18" charset="0"/>
              </a:rPr>
              <a:t>kadar çok olursa resmin kalitesi o </a:t>
            </a:r>
            <a:r>
              <a:rPr lang="fi-FI" dirty="0" smtClean="0">
                <a:solidFill>
                  <a:srgbClr val="072C62"/>
                </a:solidFill>
                <a:latin typeface="Times New Roman" panose="02020603050405020304" pitchFamily="18" charset="0"/>
                <a:cs typeface="Times New Roman" panose="02020603050405020304" pitchFamily="18" charset="0"/>
              </a:rPr>
              <a:t>kadar</a:t>
            </a:r>
            <a:r>
              <a:rPr lang="tr-TR" dirty="0" smtClean="0">
                <a:solidFill>
                  <a:srgbClr val="072C62"/>
                </a:solidFill>
                <a:latin typeface="Times New Roman" panose="02020603050405020304" pitchFamily="18" charset="0"/>
                <a:cs typeface="Times New Roman" panose="02020603050405020304" pitchFamily="18" charset="0"/>
              </a:rPr>
              <a:t> yüksek </a:t>
            </a:r>
            <a:r>
              <a:rPr lang="tr-TR" dirty="0">
                <a:solidFill>
                  <a:srgbClr val="072C62"/>
                </a:solidFill>
                <a:latin typeface="Times New Roman" panose="02020603050405020304" pitchFamily="18" charset="0"/>
                <a:cs typeface="Times New Roman" panose="02020603050405020304" pitchFamily="18" charset="0"/>
              </a:rPr>
              <a:t>olur. Buna çözünürlük denir. </a:t>
            </a:r>
            <a:r>
              <a:rPr lang="tr-TR" dirty="0" smtClean="0">
                <a:solidFill>
                  <a:srgbClr val="072C62"/>
                </a:solidFill>
                <a:latin typeface="Times New Roman" panose="02020603050405020304" pitchFamily="18" charset="0"/>
                <a:cs typeface="Times New Roman" panose="02020603050405020304" pitchFamily="18" charset="0"/>
              </a:rPr>
              <a:t>Görüntü Penceresinden </a:t>
            </a:r>
            <a:r>
              <a:rPr lang="tr-TR" dirty="0">
                <a:solidFill>
                  <a:srgbClr val="072C62"/>
                </a:solidFill>
                <a:latin typeface="Times New Roman" panose="02020603050405020304" pitchFamily="18" charset="0"/>
                <a:cs typeface="Times New Roman" panose="02020603050405020304" pitchFamily="18" charset="0"/>
              </a:rPr>
              <a:t>piksel ve belge boyutu değiştirilerek</a:t>
            </a:r>
          </a:p>
          <a:p>
            <a:r>
              <a:rPr lang="tr-TR" dirty="0">
                <a:solidFill>
                  <a:srgbClr val="072C62"/>
                </a:solidFill>
                <a:latin typeface="Times New Roman" panose="02020603050405020304" pitchFamily="18" charset="0"/>
                <a:cs typeface="Times New Roman" panose="02020603050405020304" pitchFamily="18" charset="0"/>
              </a:rPr>
              <a:t>yeniden boyutlandırma işlemi yapılmış olur.</a:t>
            </a:r>
            <a:endParaRPr lang="tr-TR" dirty="0">
              <a:solidFill>
                <a:srgbClr val="072C6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0255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Tuvale </a:t>
            </a:r>
            <a:r>
              <a:rPr lang="tr-TR" dirty="0" smtClean="0"/>
              <a:t>Eklemek</a:t>
            </a:r>
            <a:endParaRPr lang="tr-TR" dirty="0"/>
          </a:p>
        </p:txBody>
      </p:sp>
      <p:sp>
        <p:nvSpPr>
          <p:cNvPr id="3" name="İçerik Yer Tutucusu 2"/>
          <p:cNvSpPr>
            <a:spLocks noGrp="1"/>
          </p:cNvSpPr>
          <p:nvPr>
            <p:ph idx="1"/>
          </p:nvPr>
        </p:nvSpPr>
        <p:spPr>
          <a:xfrm>
            <a:off x="769258" y="1845734"/>
            <a:ext cx="10943772" cy="4279295"/>
          </a:xfrm>
        </p:spPr>
        <p:txBody>
          <a:bodyPr>
            <a:normAutofit/>
          </a:bodyPr>
          <a:lstStyle/>
          <a:p>
            <a:pPr>
              <a:buFont typeface="Wingdings" panose="05000000000000000000" pitchFamily="2" charset="2"/>
              <a:buChar char="Ø"/>
            </a:pPr>
            <a:endParaRPr lang="tr-TR" dirty="0"/>
          </a:p>
          <a:p>
            <a:pPr>
              <a:buFont typeface="Wingdings" panose="05000000000000000000" pitchFamily="2" charset="2"/>
              <a:buChar char="Ø"/>
            </a:pPr>
            <a:endParaRPr lang="tr-TR" dirty="0"/>
          </a:p>
          <a:p>
            <a:pPr>
              <a:buFont typeface="Wingdings" panose="05000000000000000000" pitchFamily="2" charset="2"/>
              <a:buChar char="Ø"/>
            </a:pPr>
            <a:endParaRPr lang="tr-TR" dirty="0"/>
          </a:p>
          <a:p>
            <a:pPr>
              <a:buFont typeface="Wingdings" panose="05000000000000000000" pitchFamily="2" charset="2"/>
              <a:buChar char="Ø"/>
            </a:pPr>
            <a:endParaRPr lang="tr-TR" dirty="0"/>
          </a:p>
        </p:txBody>
      </p:sp>
      <p:pic>
        <p:nvPicPr>
          <p:cNvPr id="7" name="Resim 6"/>
          <p:cNvPicPr>
            <a:picLocks noChangeAspect="1"/>
          </p:cNvPicPr>
          <p:nvPr/>
        </p:nvPicPr>
        <p:blipFill>
          <a:blip r:embed="rId2"/>
          <a:stretch>
            <a:fillRect/>
          </a:stretch>
        </p:blipFill>
        <p:spPr>
          <a:xfrm>
            <a:off x="685662" y="1845734"/>
            <a:ext cx="5440818" cy="4279295"/>
          </a:xfrm>
          <a:prstGeom prst="rect">
            <a:avLst/>
          </a:prstGeom>
        </p:spPr>
      </p:pic>
      <p:sp>
        <p:nvSpPr>
          <p:cNvPr id="8" name="Dikdörtgen 7"/>
          <p:cNvSpPr/>
          <p:nvPr/>
        </p:nvSpPr>
        <p:spPr>
          <a:xfrm>
            <a:off x="6210076" y="2071638"/>
            <a:ext cx="5125581" cy="2862322"/>
          </a:xfrm>
          <a:prstGeom prst="rect">
            <a:avLst/>
          </a:prstGeom>
        </p:spPr>
        <p:txBody>
          <a:bodyPr wrap="square">
            <a:spAutoFit/>
          </a:bodyPr>
          <a:lstStyle/>
          <a:p>
            <a:r>
              <a:rPr lang="tr-TR" dirty="0">
                <a:solidFill>
                  <a:srgbClr val="002060"/>
                </a:solidFill>
                <a:latin typeface="Times New Roman" panose="02020603050405020304" pitchFamily="18" charset="0"/>
                <a:cs typeface="Times New Roman" panose="02020603050405020304" pitchFamily="18" charset="0"/>
              </a:rPr>
              <a:t>Tuval Boyutu büyültülmesi gerektiğinde </a:t>
            </a:r>
            <a:r>
              <a:rPr lang="tr-TR" dirty="0" smtClean="0">
                <a:solidFill>
                  <a:srgbClr val="002060"/>
                </a:solidFill>
                <a:latin typeface="Times New Roman" panose="02020603050405020304" pitchFamily="18" charset="0"/>
                <a:cs typeface="Times New Roman" panose="02020603050405020304" pitchFamily="18" charset="0"/>
              </a:rPr>
              <a:t>tuvale ekleme </a:t>
            </a:r>
            <a:r>
              <a:rPr lang="tr-TR" dirty="0">
                <a:solidFill>
                  <a:srgbClr val="002060"/>
                </a:solidFill>
                <a:latin typeface="Times New Roman" panose="02020603050405020304" pitchFamily="18" charset="0"/>
                <a:cs typeface="Times New Roman" panose="02020603050405020304" pitchFamily="18" charset="0"/>
              </a:rPr>
              <a:t>yapılır. Tuvale ekleme yapabilmek </a:t>
            </a:r>
            <a:r>
              <a:rPr lang="tr-TR" dirty="0" smtClean="0">
                <a:solidFill>
                  <a:srgbClr val="002060"/>
                </a:solidFill>
                <a:latin typeface="Times New Roman" panose="02020603050405020304" pitchFamily="18" charset="0"/>
                <a:cs typeface="Times New Roman" panose="02020603050405020304" pitchFamily="18" charset="0"/>
              </a:rPr>
              <a:t>için Menü </a:t>
            </a:r>
            <a:r>
              <a:rPr lang="tr-TR" dirty="0">
                <a:solidFill>
                  <a:srgbClr val="002060"/>
                </a:solidFill>
                <a:latin typeface="Times New Roman" panose="02020603050405020304" pitchFamily="18" charset="0"/>
                <a:cs typeface="Times New Roman" panose="02020603050405020304" pitchFamily="18" charset="0"/>
              </a:rPr>
              <a:t>Çubuğunda bulunan </a:t>
            </a:r>
            <a:r>
              <a:rPr lang="tr-TR" b="1" dirty="0" smtClean="0">
                <a:solidFill>
                  <a:srgbClr val="002060"/>
                </a:solidFill>
                <a:latin typeface="Times New Roman" panose="02020603050405020304" pitchFamily="18" charset="0"/>
                <a:cs typeface="Times New Roman" panose="02020603050405020304" pitchFamily="18" charset="0"/>
              </a:rPr>
              <a:t>Görüntü </a:t>
            </a:r>
            <a:r>
              <a:rPr lang="tr-TR" dirty="0" smtClean="0">
                <a:solidFill>
                  <a:srgbClr val="002060"/>
                </a:solidFill>
                <a:latin typeface="Times New Roman" panose="02020603050405020304" pitchFamily="18" charset="0"/>
                <a:cs typeface="Times New Roman" panose="02020603050405020304" pitchFamily="18" charset="0"/>
              </a:rPr>
              <a:t>başlığından </a:t>
            </a:r>
            <a:r>
              <a:rPr lang="tr-TR" b="1" dirty="0" smtClean="0">
                <a:solidFill>
                  <a:srgbClr val="002060"/>
                </a:solidFill>
                <a:latin typeface="Times New Roman" panose="02020603050405020304" pitchFamily="18" charset="0"/>
                <a:cs typeface="Times New Roman" panose="02020603050405020304" pitchFamily="18" charset="0"/>
              </a:rPr>
              <a:t>Tuval </a:t>
            </a:r>
            <a:r>
              <a:rPr lang="tr-TR" b="1" dirty="0">
                <a:solidFill>
                  <a:srgbClr val="002060"/>
                </a:solidFill>
                <a:latin typeface="Times New Roman" panose="02020603050405020304" pitchFamily="18" charset="0"/>
                <a:cs typeface="Times New Roman" panose="02020603050405020304" pitchFamily="18" charset="0"/>
              </a:rPr>
              <a:t>Boyutu </a:t>
            </a:r>
            <a:r>
              <a:rPr lang="tr-TR" dirty="0">
                <a:solidFill>
                  <a:srgbClr val="002060"/>
                </a:solidFill>
                <a:latin typeface="Times New Roman" panose="02020603050405020304" pitchFamily="18" charset="0"/>
                <a:cs typeface="Times New Roman" panose="02020603050405020304" pitchFamily="18" charset="0"/>
              </a:rPr>
              <a:t>seçeneğine tıklanır veya </a:t>
            </a:r>
            <a:r>
              <a:rPr lang="tr-TR" dirty="0" smtClean="0">
                <a:solidFill>
                  <a:srgbClr val="002060"/>
                </a:solidFill>
                <a:latin typeface="Times New Roman" panose="02020603050405020304" pitchFamily="18" charset="0"/>
                <a:cs typeface="Times New Roman" panose="02020603050405020304" pitchFamily="18" charset="0"/>
              </a:rPr>
              <a:t>klavyeden </a:t>
            </a:r>
            <a:r>
              <a:rPr lang="tr-TR" b="1" dirty="0" smtClean="0">
                <a:solidFill>
                  <a:srgbClr val="002060"/>
                </a:solidFill>
                <a:latin typeface="Times New Roman" panose="02020603050405020304" pitchFamily="18" charset="0"/>
                <a:cs typeface="Times New Roman" panose="02020603050405020304" pitchFamily="18" charset="0"/>
              </a:rPr>
              <a:t>ALT </a:t>
            </a:r>
            <a:r>
              <a:rPr lang="tr-TR" b="1" dirty="0">
                <a:solidFill>
                  <a:srgbClr val="002060"/>
                </a:solidFill>
                <a:latin typeface="Times New Roman" panose="02020603050405020304" pitchFamily="18" charset="0"/>
                <a:cs typeface="Times New Roman" panose="02020603050405020304" pitchFamily="18" charset="0"/>
              </a:rPr>
              <a:t>+ CTRL + C </a:t>
            </a:r>
            <a:r>
              <a:rPr lang="tr-TR" dirty="0">
                <a:solidFill>
                  <a:srgbClr val="002060"/>
                </a:solidFill>
                <a:latin typeface="Times New Roman" panose="02020603050405020304" pitchFamily="18" charset="0"/>
                <a:cs typeface="Times New Roman" panose="02020603050405020304" pitchFamily="18" charset="0"/>
              </a:rPr>
              <a:t>tuş kombinasyonuna basılır.</a:t>
            </a:r>
          </a:p>
          <a:p>
            <a:r>
              <a:rPr lang="tr-TR" dirty="0" smtClean="0">
                <a:solidFill>
                  <a:srgbClr val="002060"/>
                </a:solidFill>
                <a:latin typeface="Times New Roman" panose="02020603050405020304" pitchFamily="18" charset="0"/>
                <a:cs typeface="Times New Roman" panose="02020603050405020304" pitchFamily="18" charset="0"/>
              </a:rPr>
              <a:t>Ekrana gelen pencerede genişlik ve yükseklik ayarlanır, tuval büyütülürken hangi alanının sabit kalıp büyümenin hangi yönde olacağı </a:t>
            </a:r>
            <a:r>
              <a:rPr lang="tr-TR" dirty="0">
                <a:solidFill>
                  <a:srgbClr val="002060"/>
                </a:solidFill>
                <a:latin typeface="Times New Roman" panose="02020603050405020304" pitchFamily="18" charset="0"/>
                <a:cs typeface="Times New Roman" panose="02020603050405020304" pitchFamily="18" charset="0"/>
              </a:rPr>
              <a:t>belirlenir. ve Arka Plan rengi belirlenir. Benzer işlem</a:t>
            </a:r>
          </a:p>
          <a:p>
            <a:r>
              <a:rPr lang="tr-TR" dirty="0">
                <a:solidFill>
                  <a:srgbClr val="002060"/>
                </a:solidFill>
                <a:latin typeface="Times New Roman" panose="02020603050405020304" pitchFamily="18" charset="0"/>
                <a:cs typeface="Times New Roman" panose="02020603050405020304" pitchFamily="18" charset="0"/>
              </a:rPr>
              <a:t>tekrarlanarak istenildiğinde tuval küçültülebilir </a:t>
            </a:r>
          </a:p>
        </p:txBody>
      </p:sp>
    </p:spTree>
    <p:extLst>
      <p:ext uri="{BB962C8B-B14F-4D97-AF65-F5344CB8AC3E}">
        <p14:creationId xmlns:p14="http://schemas.microsoft.com/office/powerpoint/2010/main" val="2507258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645</TotalTime>
  <Words>1701</Words>
  <Application>Microsoft Office PowerPoint</Application>
  <PresentationFormat>Geniş ekran</PresentationFormat>
  <Paragraphs>122</Paragraphs>
  <Slides>16</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vt:i4>
      </vt:variant>
    </vt:vector>
  </HeadingPairs>
  <TitlesOfParts>
    <vt:vector size="21" baseType="lpstr">
      <vt:lpstr>Arial</vt:lpstr>
      <vt:lpstr>Calibri</vt:lpstr>
      <vt:lpstr>Times New Roman</vt:lpstr>
      <vt:lpstr>Wingdings</vt:lpstr>
      <vt:lpstr>Geçmişe bakış</vt:lpstr>
      <vt:lpstr>Canlı Filtreler</vt:lpstr>
      <vt:lpstr>Image Menüsü [1]</vt:lpstr>
      <vt:lpstr>Image Menüsü [1]</vt:lpstr>
      <vt:lpstr>Image Menüsü [1]</vt:lpstr>
      <vt:lpstr>Image Menüsü [1]</vt:lpstr>
      <vt:lpstr>Image Menüsü [1]</vt:lpstr>
      <vt:lpstr>Image Menüsü [1]</vt:lpstr>
      <vt:lpstr>Yeniden Boyutlandırmak ve Resim Çözünürlüğü</vt:lpstr>
      <vt:lpstr>Tuvale Eklemek</vt:lpstr>
      <vt:lpstr>Filtre Galerisinde Çalışmak [1]</vt:lpstr>
      <vt:lpstr>Artistic Filter [1]</vt:lpstr>
      <vt:lpstr>Blur Filter [1]</vt:lpstr>
      <vt:lpstr>Brush Strokes Filter [1]</vt:lpstr>
      <vt:lpstr>Distort Filter [1]</vt:lpstr>
      <vt:lpstr>Distort Filter [1]</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Windows Kullanıcısı</cp:lastModifiedBy>
  <cp:revision>65</cp:revision>
  <dcterms:created xsi:type="dcterms:W3CDTF">2017-11-14T11:12:27Z</dcterms:created>
  <dcterms:modified xsi:type="dcterms:W3CDTF">2017-11-16T21:04:42Z</dcterms:modified>
</cp:coreProperties>
</file>